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6.xml" ContentType="application/vnd.openxmlformats-officedocument.wordprocessingml.footer+xml"/>
  <Override PartName="/word/header8.xml" ContentType="application/vnd.openxmlformats-officedocument.wordprocessingml.header+xml"/>
  <Override PartName="/word/footer7.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oter8.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9.xml" ContentType="application/vnd.openxmlformats-officedocument.wordprocessingml.footer+xml"/>
  <Override PartName="/word/header14.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C7125A0" w14:textId="5B2E473E" w:rsidR="008875DF" w:rsidRPr="00953054" w:rsidRDefault="00D26D47" w:rsidP="122FB1A1">
      <w:pPr>
        <w:spacing w:line="360" w:lineRule="auto"/>
        <w:ind w:left="6480"/>
        <w:jc w:val="both"/>
        <w:rPr>
          <w:b/>
          <w:i/>
          <w:iCs/>
          <w:color w:val="FF0000"/>
          <w:sz w:val="22"/>
          <w:szCs w:val="22"/>
        </w:rPr>
      </w:pPr>
      <w:r w:rsidRPr="00953054">
        <w:rPr>
          <w:b/>
          <w:i/>
          <w:iCs/>
          <w:color w:val="FF0000"/>
          <w:sz w:val="22"/>
          <w:szCs w:val="22"/>
        </w:rPr>
        <w:t xml:space="preserve">Issued </w:t>
      </w:r>
      <w:r w:rsidR="00206D3A" w:rsidRPr="00953054">
        <w:rPr>
          <w:b/>
          <w:i/>
          <w:iCs/>
          <w:color w:val="FF0000"/>
          <w:sz w:val="22"/>
          <w:szCs w:val="22"/>
        </w:rPr>
        <w:t>3</w:t>
      </w:r>
      <w:r w:rsidR="008D181B">
        <w:rPr>
          <w:b/>
          <w:i/>
          <w:iCs/>
          <w:color w:val="FF0000"/>
          <w:sz w:val="22"/>
          <w:szCs w:val="22"/>
        </w:rPr>
        <w:t>0</w:t>
      </w:r>
      <w:r w:rsidR="00206D3A" w:rsidRPr="00953054">
        <w:rPr>
          <w:b/>
          <w:i/>
          <w:iCs/>
          <w:color w:val="FF0000"/>
          <w:sz w:val="22"/>
          <w:szCs w:val="22"/>
          <w:vertAlign w:val="superscript"/>
        </w:rPr>
        <w:t>th</w:t>
      </w:r>
      <w:r w:rsidR="00206D3A" w:rsidRPr="00953054">
        <w:rPr>
          <w:b/>
          <w:i/>
          <w:iCs/>
          <w:color w:val="FF0000"/>
          <w:sz w:val="22"/>
          <w:szCs w:val="22"/>
        </w:rPr>
        <w:t xml:space="preserve"> </w:t>
      </w:r>
      <w:r w:rsidR="004D66CE">
        <w:rPr>
          <w:b/>
          <w:i/>
          <w:iCs/>
          <w:color w:val="FF0000"/>
          <w:sz w:val="22"/>
          <w:szCs w:val="22"/>
        </w:rPr>
        <w:t>September</w:t>
      </w:r>
      <w:r w:rsidR="00206D3A" w:rsidRPr="00953054">
        <w:rPr>
          <w:b/>
          <w:i/>
          <w:iCs/>
          <w:color w:val="FF0000"/>
          <w:sz w:val="22"/>
          <w:szCs w:val="22"/>
        </w:rPr>
        <w:t xml:space="preserve"> </w:t>
      </w:r>
      <w:r w:rsidR="004932D9" w:rsidRPr="00953054">
        <w:rPr>
          <w:b/>
          <w:i/>
          <w:iCs/>
          <w:color w:val="FF0000"/>
          <w:sz w:val="22"/>
          <w:szCs w:val="22"/>
        </w:rPr>
        <w:t>20</w:t>
      </w:r>
      <w:r w:rsidR="008D181B">
        <w:rPr>
          <w:b/>
          <w:i/>
          <w:iCs/>
          <w:color w:val="FF0000"/>
          <w:sz w:val="22"/>
          <w:szCs w:val="22"/>
        </w:rPr>
        <w:t>24</w:t>
      </w:r>
    </w:p>
    <w:p w14:paraId="3BBD3801" w14:textId="77777777" w:rsidR="008875DF" w:rsidRPr="00953054" w:rsidRDefault="008875DF" w:rsidP="00953054">
      <w:pPr>
        <w:spacing w:line="360" w:lineRule="auto"/>
        <w:jc w:val="both"/>
        <w:rPr>
          <w:sz w:val="22"/>
          <w:szCs w:val="22"/>
        </w:rPr>
      </w:pPr>
    </w:p>
    <w:p w14:paraId="651A3FC6" w14:textId="77777777" w:rsidR="008875DF" w:rsidRPr="00953054" w:rsidRDefault="008875DF" w:rsidP="00953054">
      <w:pPr>
        <w:spacing w:line="360" w:lineRule="auto"/>
        <w:jc w:val="both"/>
        <w:rPr>
          <w:sz w:val="22"/>
          <w:szCs w:val="22"/>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22"/>
        <w:gridCol w:w="3005"/>
        <w:gridCol w:w="3016"/>
      </w:tblGrid>
      <w:tr w:rsidR="00FB4F11" w14:paraId="583887A5" w14:textId="77777777" w:rsidTr="002E20A2">
        <w:trPr>
          <w:trHeight w:val="2688"/>
        </w:trPr>
        <w:tc>
          <w:tcPr>
            <w:tcW w:w="3005" w:type="dxa"/>
          </w:tcPr>
          <w:p w14:paraId="5912415B" w14:textId="77777777" w:rsidR="00FB4F11" w:rsidRDefault="00FB4F11">
            <w:r w:rsidRPr="00953054">
              <w:rPr>
                <w:noProof/>
                <w:sz w:val="22"/>
                <w:szCs w:val="22"/>
                <w:lang w:val="en-US"/>
              </w:rPr>
              <w:drawing>
                <wp:inline distT="0" distB="0" distL="0" distR="0" wp14:anchorId="0BB8A514" wp14:editId="45A1A577">
                  <wp:extent cx="1889760" cy="1600835"/>
                  <wp:effectExtent l="19050" t="0" r="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1" cstate="print"/>
                          <a:srcRect/>
                          <a:stretch>
                            <a:fillRect/>
                          </a:stretch>
                        </pic:blipFill>
                        <pic:spPr bwMode="auto">
                          <a:xfrm>
                            <a:off x="0" y="0"/>
                            <a:ext cx="1889760" cy="1600835"/>
                          </a:xfrm>
                          <a:prstGeom prst="rect">
                            <a:avLst/>
                          </a:prstGeom>
                          <a:noFill/>
                          <a:ln w="9525">
                            <a:noFill/>
                            <a:miter lim="800000"/>
                            <a:headEnd/>
                            <a:tailEnd/>
                          </a:ln>
                        </pic:spPr>
                      </pic:pic>
                    </a:graphicData>
                  </a:graphic>
                </wp:inline>
              </w:drawing>
            </w:r>
          </w:p>
        </w:tc>
        <w:tc>
          <w:tcPr>
            <w:tcW w:w="3005" w:type="dxa"/>
          </w:tcPr>
          <w:p w14:paraId="2C623480" w14:textId="77777777" w:rsidR="00FB4F11" w:rsidRDefault="00FB4F11"/>
        </w:tc>
        <w:tc>
          <w:tcPr>
            <w:tcW w:w="3006" w:type="dxa"/>
          </w:tcPr>
          <w:p w14:paraId="4E84D051" w14:textId="77777777" w:rsidR="00FB4F11" w:rsidRDefault="00FB4F11">
            <w:r w:rsidRPr="00953054">
              <w:rPr>
                <w:noProof/>
                <w:sz w:val="22"/>
                <w:szCs w:val="22"/>
              </w:rPr>
              <mc:AlternateContent>
                <mc:Choice Requires="wps">
                  <w:drawing>
                    <wp:anchor distT="45720" distB="45720" distL="114300" distR="114300" simplePos="0" relativeHeight="251658240" behindDoc="0" locked="0" layoutInCell="1" allowOverlap="1" wp14:anchorId="65559EB8" wp14:editId="20B6E68A">
                      <wp:simplePos x="0" y="0"/>
                      <wp:positionH relativeFrom="column">
                        <wp:posOffset>-20955</wp:posOffset>
                      </wp:positionH>
                      <wp:positionV relativeFrom="paragraph">
                        <wp:posOffset>6350</wp:posOffset>
                      </wp:positionV>
                      <wp:extent cx="1767205" cy="1600835"/>
                      <wp:effectExtent l="0" t="0" r="10795" b="12065"/>
                      <wp:wrapSquare wrapText="bothSides"/>
                      <wp:docPr id="217" name="Text Box 2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67205" cy="1600835"/>
                              </a:xfrm>
                              <a:prstGeom prst="rect">
                                <a:avLst/>
                              </a:prstGeom>
                              <a:solidFill>
                                <a:srgbClr val="FFFFFF"/>
                              </a:solidFill>
                              <a:ln w="9525">
                                <a:solidFill>
                                  <a:srgbClr val="000000"/>
                                </a:solidFill>
                                <a:miter lim="800000"/>
                                <a:headEnd/>
                                <a:tailEnd/>
                              </a:ln>
                            </wps:spPr>
                            <wps:txbx>
                              <w:txbxContent>
                                <w:p w14:paraId="725D83AF" w14:textId="77777777" w:rsidR="00FB4F11" w:rsidRPr="00837B14" w:rsidRDefault="00FB4F11" w:rsidP="00FB4F11">
                                  <w:pPr>
                                    <w:spacing w:line="360" w:lineRule="auto"/>
                                    <w:jc w:val="center"/>
                                    <w:rPr>
                                      <w:i/>
                                      <w:iCs/>
                                    </w:rPr>
                                  </w:pPr>
                                  <w:r>
                                    <w:rPr>
                                      <w:i/>
                                      <w:iCs/>
                                    </w:rPr>
                                    <w:t>(Insert</w:t>
                                  </w:r>
                                  <w:r w:rsidRPr="00837B14">
                                    <w:rPr>
                                      <w:i/>
                                      <w:iCs/>
                                    </w:rPr>
                                    <w:t xml:space="preserve"> </w:t>
                                  </w:r>
                                  <w:r>
                                    <w:rPr>
                                      <w:i/>
                                      <w:iCs/>
                                    </w:rPr>
                                    <w:t>the</w:t>
                                  </w:r>
                                  <w:r w:rsidRPr="00837B14">
                                    <w:rPr>
                                      <w:i/>
                                      <w:iCs/>
                                    </w:rPr>
                                    <w:t xml:space="preserve"> </w:t>
                                  </w:r>
                                  <w:r>
                                    <w:rPr>
                                      <w:i/>
                                      <w:iCs/>
                                    </w:rPr>
                                    <w:t>County Entity</w:t>
                                  </w:r>
                                  <w:r w:rsidRPr="00837B14">
                                    <w:rPr>
                                      <w:i/>
                                      <w:iCs/>
                                    </w:rPr>
                                    <w:t xml:space="preserve"> Logo</w:t>
                                  </w:r>
                                  <w:r>
                                    <w:rPr>
                                      <w:i/>
                                      <w:iCs/>
                                    </w:rPr>
                                    <w:t>)</w:t>
                                  </w:r>
                                </w:p>
                                <w:p w14:paraId="0891B67B" w14:textId="77777777" w:rsidR="00FB4F11" w:rsidRDefault="00FB4F11" w:rsidP="00FB4F11"/>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w:pict>
                    <v:shapetype w14:anchorId="65559EB8" id="_x0000_t202" coordsize="21600,21600" o:spt="202" path="m,l,21600r21600,l21600,xe">
                      <v:stroke joinstyle="miter"/>
                      <v:path gradientshapeok="t" o:connecttype="rect"/>
                    </v:shapetype>
                    <v:shape id="Text Box 217" o:spid="_x0000_s1026" type="#_x0000_t202" style="position:absolute;margin-left:-1.65pt;margin-top:.5pt;width:139.15pt;height:126.05pt;z-index:2516582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64Ed8EQIAACAEAAAOAAAAZHJzL2Uyb0RvYy54bWysk9uO2yAQhu8r9R0Q942dNMlmrTirbbap&#13;&#10;Km0P0rYPgDGOUYGhQGKnT78D9mbT001VXyDwDP/MfDOsb3qtyFE4L8GUdDrJKRGGQy3NvqRfv+xe&#13;&#10;rSjxgZmaKTCipCfh6c3m5Yt1ZwsxgxZULRxBEeOLzpa0DcEWWeZ5KzTzE7DCoLEBp1nAo9tntWMd&#13;&#10;qmuVzfJ8mXXgauuAC+/x791gpJuk3zSCh09N40UgqqSYW0irS2sV12yzZsXeMdtKPqbB/iELzaTB&#13;&#10;oGepOxYYOTj5m5SW3IGHJkw46AyaRnKRasBqpvkv1Ty0zIpUC8Lx9ozJ/z9Z/vH4YD87Evo30GMD&#13;&#10;UxHe3gP/5omBbcvMXtw6B10rWI2BpxFZ1llfjFcjal/4KFJ1H6DGJrNDgCTUN05HKlgnQXVswOkM&#13;&#10;XfSB8Bjyank1yxeUcLRNl3m+er1IMVjxdN06H94J0CRuSuqwq0meHe99iOmw4sklRvOgZL2TSqWD&#13;&#10;21db5ciR4QTs0jeq/+SmDOlKer2YLQYCf5XI0/cnCS0DjrKSuqSrsxMrIre3pk6DFphUwx5TVmYE&#13;&#10;GdkNFENf9egYgVZQnxCpg2Fk8YnhpgX3g5IOx7Wk/vuBOUGJem+wLdfT+TzOdzrMF0iUEndpqS4t&#13;&#10;zHCUKmmgZNhuQ3oTEZiBW2xfIxPY50zGXHEME+/xycQ5vzwnr+eHvXkEAAD//wMAUEsDBBQABgAI&#13;&#10;AAAAIQAT7RHL4gAAAA0BAAAPAAAAZHJzL2Rvd25yZXYueG1sTE9NT8MwDL0j8R8iI3FBW7qVfdA1&#13;&#10;nRAING5sQ3DNGq+taJySZF3595gTXKxnP/v5vXw92Fb06EPjSMFknIBAKp1pqFLwtn8aLUGEqMno&#13;&#10;1hEq+MYA6+LyIteZcWfaYr+LlWARCplWUMfYZVKGskarw9h1SMwdnbc6cusrabw+s7ht5TRJ5tLq&#13;&#10;hvhDrTt8qLH83J2sguXtpv8IL+nrezk/tnfxZtE/f3mlrq+GxxWX+xWIiEP8u4DfDOwfCjZ2cCcy&#13;&#10;QbQKRmnKmzznWExPFzMGBwazdAKyyOX/FMUPAAAA//8DAFBLAQItABQABgAIAAAAIQC2gziS/gAA&#13;&#10;AOEBAAATAAAAAAAAAAAAAAAAAAAAAABbQ29udGVudF9UeXBlc10ueG1sUEsBAi0AFAAGAAgAAAAh&#13;&#10;ADj9If/WAAAAlAEAAAsAAAAAAAAAAAAAAAAALwEAAF9yZWxzLy5yZWxzUEsBAi0AFAAGAAgAAAAh&#13;&#10;APrgR3wRAgAAIAQAAA4AAAAAAAAAAAAAAAAALgIAAGRycy9lMm9Eb2MueG1sUEsBAi0AFAAGAAgA&#13;&#10;AAAhABPtEcviAAAADQEAAA8AAAAAAAAAAAAAAAAAawQAAGRycy9kb3ducmV2LnhtbFBLBQYAAAAA&#13;&#10;BAAEAPMAAAB6BQAAAAA=&#13;&#10;">
                      <v:textbox>
                        <w:txbxContent>
                          <w:p w14:paraId="725D83AF" w14:textId="77777777" w:rsidR="00FB4F11" w:rsidRPr="00837B14" w:rsidRDefault="00FB4F11" w:rsidP="00FB4F11">
                            <w:pPr>
                              <w:spacing w:line="360" w:lineRule="auto"/>
                              <w:jc w:val="center"/>
                              <w:rPr>
                                <w:i/>
                                <w:iCs/>
                              </w:rPr>
                            </w:pPr>
                            <w:r>
                              <w:rPr>
                                <w:i/>
                                <w:iCs/>
                              </w:rPr>
                              <w:t>(Insert</w:t>
                            </w:r>
                            <w:r w:rsidRPr="00837B14">
                              <w:rPr>
                                <w:i/>
                                <w:iCs/>
                              </w:rPr>
                              <w:t xml:space="preserve"> </w:t>
                            </w:r>
                            <w:r>
                              <w:rPr>
                                <w:i/>
                                <w:iCs/>
                              </w:rPr>
                              <w:t>the</w:t>
                            </w:r>
                            <w:r w:rsidRPr="00837B14">
                              <w:rPr>
                                <w:i/>
                                <w:iCs/>
                              </w:rPr>
                              <w:t xml:space="preserve"> </w:t>
                            </w:r>
                            <w:r>
                              <w:rPr>
                                <w:i/>
                                <w:iCs/>
                              </w:rPr>
                              <w:t>County Entity</w:t>
                            </w:r>
                            <w:r w:rsidRPr="00837B14">
                              <w:rPr>
                                <w:i/>
                                <w:iCs/>
                              </w:rPr>
                              <w:t xml:space="preserve"> Logo</w:t>
                            </w:r>
                            <w:r>
                              <w:rPr>
                                <w:i/>
                                <w:iCs/>
                              </w:rPr>
                              <w:t>)</w:t>
                            </w:r>
                          </w:p>
                          <w:p w14:paraId="0891B67B" w14:textId="77777777" w:rsidR="00FB4F11" w:rsidRDefault="00FB4F11" w:rsidP="00FB4F11"/>
                        </w:txbxContent>
                      </v:textbox>
                      <w10:wrap type="square"/>
                    </v:shape>
                  </w:pict>
                </mc:Fallback>
              </mc:AlternateContent>
            </w:r>
          </w:p>
        </w:tc>
      </w:tr>
    </w:tbl>
    <w:p w14:paraId="3B0D7EB9" w14:textId="5DA85344" w:rsidR="004366A7" w:rsidRDefault="004366A7" w:rsidP="00D8180B">
      <w:pPr>
        <w:spacing w:line="360" w:lineRule="auto"/>
        <w:jc w:val="both"/>
        <w:rPr>
          <w:i/>
          <w:sz w:val="22"/>
          <w:szCs w:val="22"/>
          <w:u w:val="single"/>
        </w:rPr>
      </w:pPr>
    </w:p>
    <w:p w14:paraId="0FC35959" w14:textId="77777777" w:rsidR="00D8180B" w:rsidRPr="002E20A2" w:rsidRDefault="00D8180B" w:rsidP="002E20A2">
      <w:pPr>
        <w:pBdr>
          <w:top w:val="thinThickSmallGap" w:sz="24" w:space="1" w:color="auto"/>
        </w:pBdr>
        <w:spacing w:line="360" w:lineRule="auto"/>
        <w:jc w:val="both"/>
        <w:rPr>
          <w:iCs/>
          <w:sz w:val="22"/>
          <w:szCs w:val="22"/>
          <w:u w:val="single"/>
        </w:rPr>
      </w:pPr>
    </w:p>
    <w:p w14:paraId="5400FADC" w14:textId="77777777" w:rsidR="004366A7" w:rsidRDefault="00F01242" w:rsidP="00FB6F2A">
      <w:pPr>
        <w:spacing w:line="360" w:lineRule="auto"/>
        <w:jc w:val="center"/>
        <w:rPr>
          <w:i/>
          <w:sz w:val="22"/>
          <w:szCs w:val="22"/>
        </w:rPr>
      </w:pPr>
      <w:r w:rsidRPr="00953054">
        <w:rPr>
          <w:i/>
          <w:sz w:val="22"/>
          <w:szCs w:val="22"/>
        </w:rPr>
        <w:t xml:space="preserve">(Indicate </w:t>
      </w:r>
      <w:r w:rsidR="00B42D7D" w:rsidRPr="00953054">
        <w:rPr>
          <w:i/>
          <w:sz w:val="22"/>
          <w:szCs w:val="22"/>
        </w:rPr>
        <w:t xml:space="preserve">the </w:t>
      </w:r>
      <w:r w:rsidRPr="00953054">
        <w:rPr>
          <w:i/>
          <w:sz w:val="22"/>
          <w:szCs w:val="22"/>
        </w:rPr>
        <w:t>name of the</w:t>
      </w:r>
      <w:r w:rsidR="00C23BA1" w:rsidRPr="00953054">
        <w:rPr>
          <w:i/>
          <w:sz w:val="22"/>
          <w:szCs w:val="22"/>
        </w:rPr>
        <w:t xml:space="preserve"> Co</w:t>
      </w:r>
      <w:r w:rsidR="00721F1B" w:rsidRPr="00953054">
        <w:rPr>
          <w:i/>
          <w:sz w:val="22"/>
          <w:szCs w:val="22"/>
        </w:rPr>
        <w:t>unty Executive/Assembly</w:t>
      </w:r>
      <w:r w:rsidRPr="00953054">
        <w:rPr>
          <w:i/>
          <w:sz w:val="22"/>
          <w:szCs w:val="22"/>
        </w:rPr>
        <w:t>)</w:t>
      </w:r>
    </w:p>
    <w:p w14:paraId="44A499A5" w14:textId="77777777" w:rsidR="00207B37" w:rsidRDefault="00207B37" w:rsidP="00FB6F2A">
      <w:pPr>
        <w:spacing w:line="360" w:lineRule="auto"/>
        <w:jc w:val="center"/>
        <w:rPr>
          <w:i/>
          <w:sz w:val="22"/>
          <w:szCs w:val="22"/>
        </w:rPr>
      </w:pPr>
    </w:p>
    <w:p w14:paraId="79A732F8" w14:textId="77777777" w:rsidR="00207B37" w:rsidRPr="00207B37" w:rsidRDefault="00207B37" w:rsidP="00FB6F2A">
      <w:pPr>
        <w:spacing w:line="360" w:lineRule="auto"/>
        <w:jc w:val="center"/>
        <w:rPr>
          <w:b/>
          <w:bCs/>
          <w:i/>
          <w:sz w:val="22"/>
          <w:szCs w:val="22"/>
        </w:rPr>
      </w:pPr>
      <w:r w:rsidRPr="00207B37">
        <w:rPr>
          <w:b/>
          <w:bCs/>
          <w:i/>
          <w:sz w:val="22"/>
          <w:szCs w:val="22"/>
        </w:rPr>
        <w:t xml:space="preserve">XXX County Government </w:t>
      </w:r>
    </w:p>
    <w:p w14:paraId="1E5B40BE" w14:textId="77777777" w:rsidR="00206D3A" w:rsidRPr="00953054" w:rsidRDefault="00206D3A" w:rsidP="00FB6F2A">
      <w:pPr>
        <w:spacing w:line="360" w:lineRule="auto"/>
        <w:jc w:val="center"/>
        <w:rPr>
          <w:i/>
          <w:sz w:val="22"/>
          <w:szCs w:val="22"/>
        </w:rPr>
      </w:pPr>
    </w:p>
    <w:p w14:paraId="2DCF7B30" w14:textId="77777777" w:rsidR="004366A7" w:rsidRPr="00953054" w:rsidRDefault="004366A7" w:rsidP="00FB6F2A">
      <w:pPr>
        <w:spacing w:line="360" w:lineRule="auto"/>
        <w:jc w:val="center"/>
        <w:rPr>
          <w:b/>
          <w:sz w:val="22"/>
          <w:szCs w:val="22"/>
        </w:rPr>
      </w:pPr>
    </w:p>
    <w:p w14:paraId="0BB5A2D4" w14:textId="77777777" w:rsidR="004366A7" w:rsidRDefault="00207B37" w:rsidP="00FB6F2A">
      <w:pPr>
        <w:pStyle w:val="Heading7"/>
        <w:spacing w:line="360" w:lineRule="auto"/>
        <w:rPr>
          <w:sz w:val="22"/>
          <w:szCs w:val="22"/>
        </w:rPr>
      </w:pPr>
      <w:r>
        <w:rPr>
          <w:sz w:val="22"/>
          <w:szCs w:val="22"/>
        </w:rPr>
        <w:t xml:space="preserve">QUARTERLY </w:t>
      </w:r>
      <w:r w:rsidR="00900D85" w:rsidRPr="00953054">
        <w:rPr>
          <w:sz w:val="22"/>
          <w:szCs w:val="22"/>
        </w:rPr>
        <w:t>REPORT</w:t>
      </w:r>
      <w:r w:rsidR="00231D69" w:rsidRPr="00953054">
        <w:rPr>
          <w:sz w:val="22"/>
          <w:szCs w:val="22"/>
        </w:rPr>
        <w:t xml:space="preserve"> AND </w:t>
      </w:r>
      <w:r w:rsidR="004366A7" w:rsidRPr="00953054">
        <w:rPr>
          <w:sz w:val="22"/>
          <w:szCs w:val="22"/>
        </w:rPr>
        <w:t>FINANCIAL STATEMENTS</w:t>
      </w:r>
    </w:p>
    <w:p w14:paraId="52344FF1" w14:textId="77777777" w:rsidR="00207B37" w:rsidRPr="00207B37" w:rsidRDefault="00207B37" w:rsidP="00207B37"/>
    <w:p w14:paraId="3BEBC1D8" w14:textId="77777777" w:rsidR="00207B37" w:rsidRDefault="004366A7" w:rsidP="00FB6F2A">
      <w:pPr>
        <w:spacing w:line="360" w:lineRule="auto"/>
        <w:jc w:val="center"/>
        <w:rPr>
          <w:b/>
          <w:sz w:val="22"/>
          <w:szCs w:val="22"/>
        </w:rPr>
      </w:pPr>
      <w:r w:rsidRPr="00953054">
        <w:rPr>
          <w:b/>
          <w:sz w:val="22"/>
          <w:szCs w:val="22"/>
        </w:rPr>
        <w:t>FOR THE</w:t>
      </w:r>
      <w:r w:rsidR="00207B37">
        <w:rPr>
          <w:b/>
          <w:sz w:val="22"/>
          <w:szCs w:val="22"/>
        </w:rPr>
        <w:t xml:space="preserve"> PERIOD ENDED</w:t>
      </w:r>
      <w:r w:rsidR="00D46FF5">
        <w:rPr>
          <w:b/>
          <w:sz w:val="22"/>
          <w:szCs w:val="22"/>
        </w:rPr>
        <w:t xml:space="preserve"> </w:t>
      </w:r>
      <w:r w:rsidR="00207B37">
        <w:rPr>
          <w:b/>
          <w:sz w:val="22"/>
          <w:szCs w:val="22"/>
        </w:rPr>
        <w:t>SEPTEMBER/DECEMBER/MARCH/JUNE</w:t>
      </w:r>
      <w:r w:rsidR="00D46FF5">
        <w:rPr>
          <w:b/>
          <w:sz w:val="22"/>
          <w:szCs w:val="22"/>
        </w:rPr>
        <w:t xml:space="preserve"> </w:t>
      </w:r>
    </w:p>
    <w:p w14:paraId="5E784785" w14:textId="77777777" w:rsidR="004366A7" w:rsidRPr="00953054" w:rsidRDefault="00231D69" w:rsidP="00FB6F2A">
      <w:pPr>
        <w:spacing w:line="360" w:lineRule="auto"/>
        <w:jc w:val="center"/>
        <w:rPr>
          <w:b/>
          <w:sz w:val="22"/>
          <w:szCs w:val="22"/>
        </w:rPr>
      </w:pPr>
      <w:r w:rsidRPr="00953054">
        <w:rPr>
          <w:b/>
          <w:sz w:val="22"/>
          <w:szCs w:val="22"/>
        </w:rPr>
        <w:t xml:space="preserve"> </w:t>
      </w:r>
      <w:r w:rsidR="003D65AC" w:rsidRPr="00953054">
        <w:rPr>
          <w:b/>
          <w:sz w:val="22"/>
          <w:szCs w:val="22"/>
        </w:rPr>
        <w:t>20</w:t>
      </w:r>
      <w:r w:rsidR="00062C54" w:rsidRPr="00953054">
        <w:rPr>
          <w:b/>
          <w:sz w:val="22"/>
          <w:szCs w:val="22"/>
        </w:rPr>
        <w:t>XX</w:t>
      </w:r>
    </w:p>
    <w:p w14:paraId="475CA12B" w14:textId="77777777" w:rsidR="004366A7" w:rsidRPr="00953054" w:rsidRDefault="004366A7" w:rsidP="00953054">
      <w:pPr>
        <w:spacing w:line="360" w:lineRule="auto"/>
        <w:jc w:val="both"/>
        <w:rPr>
          <w:sz w:val="22"/>
          <w:szCs w:val="22"/>
        </w:rPr>
      </w:pPr>
    </w:p>
    <w:p w14:paraId="566FF8D5" w14:textId="77777777" w:rsidR="004366A7" w:rsidRPr="00953054" w:rsidRDefault="004366A7" w:rsidP="002E20A2">
      <w:pPr>
        <w:pBdr>
          <w:top w:val="thinThickSmallGap" w:sz="24" w:space="1" w:color="auto"/>
        </w:pBdr>
        <w:spacing w:line="360" w:lineRule="auto"/>
        <w:jc w:val="both"/>
        <w:rPr>
          <w:sz w:val="22"/>
          <w:szCs w:val="22"/>
        </w:rPr>
      </w:pPr>
    </w:p>
    <w:p w14:paraId="47ABF204" w14:textId="78C550D2" w:rsidR="00AA547F" w:rsidRPr="00953054" w:rsidRDefault="00AA547F" w:rsidP="00AA547F">
      <w:pPr>
        <w:spacing w:line="360" w:lineRule="auto"/>
        <w:jc w:val="both"/>
        <w:rPr>
          <w:b/>
          <w:sz w:val="22"/>
          <w:szCs w:val="22"/>
        </w:rPr>
        <w:sectPr w:rsidR="00AA547F" w:rsidRPr="00953054" w:rsidSect="00AA547F">
          <w:headerReference w:type="even" r:id="rId12"/>
          <w:footerReference w:type="even" r:id="rId13"/>
          <w:footerReference w:type="default" r:id="rId14"/>
          <w:headerReference w:type="first" r:id="rId15"/>
          <w:footerReference w:type="first" r:id="rId16"/>
          <w:pgSz w:w="12240" w:h="15840" w:code="1"/>
          <w:pgMar w:top="864" w:right="1152" w:bottom="720" w:left="1440" w:header="432" w:footer="288" w:gutter="0"/>
          <w:pgNumType w:start="0"/>
          <w:cols w:space="720"/>
          <w:docGrid w:linePitch="326"/>
        </w:sectPr>
      </w:pPr>
      <w:r w:rsidRPr="00953054">
        <w:rPr>
          <w:b/>
          <w:sz w:val="22"/>
          <w:szCs w:val="22"/>
        </w:rPr>
        <w:t>Transitional IPSAS Financial Statements /Prepared in accordance with the Accrual Basis of Accounting Method Under International Public Sector Accounting Standards (IPSAS)</w:t>
      </w:r>
    </w:p>
    <w:p w14:paraId="3830ECC6" w14:textId="77777777" w:rsidR="006B2470" w:rsidRPr="00953054" w:rsidRDefault="006B2470" w:rsidP="00953054">
      <w:pPr>
        <w:spacing w:line="360" w:lineRule="auto"/>
        <w:jc w:val="both"/>
        <w:rPr>
          <w:b/>
          <w:bCs/>
          <w:i/>
          <w:iCs/>
          <w:color w:val="FF0000"/>
          <w:sz w:val="22"/>
          <w:szCs w:val="22"/>
        </w:rPr>
      </w:pPr>
      <w:r w:rsidRPr="00953054">
        <w:rPr>
          <w:b/>
          <w:bCs/>
          <w:i/>
          <w:iCs/>
          <w:color w:val="FF0000"/>
          <w:sz w:val="22"/>
          <w:szCs w:val="22"/>
        </w:rPr>
        <w:lastRenderedPageBreak/>
        <w:t>(Leave this page blank)</w:t>
      </w:r>
    </w:p>
    <w:p w14:paraId="47F84C1C" w14:textId="77777777" w:rsidR="00062C54" w:rsidRPr="00953054" w:rsidRDefault="00062C54" w:rsidP="00953054">
      <w:pPr>
        <w:spacing w:line="360" w:lineRule="auto"/>
        <w:jc w:val="both"/>
        <w:rPr>
          <w:b/>
          <w:bCs/>
          <w:sz w:val="22"/>
          <w:szCs w:val="22"/>
        </w:rPr>
      </w:pPr>
    </w:p>
    <w:p w14:paraId="1B8CA265" w14:textId="77777777" w:rsidR="00062C54" w:rsidRPr="00953054" w:rsidRDefault="00062C54" w:rsidP="00953054">
      <w:pPr>
        <w:spacing w:line="360" w:lineRule="auto"/>
        <w:jc w:val="both"/>
        <w:rPr>
          <w:b/>
          <w:bCs/>
          <w:sz w:val="22"/>
          <w:szCs w:val="22"/>
        </w:rPr>
      </w:pPr>
    </w:p>
    <w:p w14:paraId="7D3EB675" w14:textId="77777777" w:rsidR="006B2470" w:rsidRPr="00953054" w:rsidRDefault="006B2470" w:rsidP="00953054">
      <w:pPr>
        <w:spacing w:line="360" w:lineRule="auto"/>
        <w:jc w:val="both"/>
        <w:rPr>
          <w:sz w:val="22"/>
          <w:szCs w:val="22"/>
        </w:rPr>
      </w:pPr>
    </w:p>
    <w:p w14:paraId="69EAA86D" w14:textId="77777777" w:rsidR="006B2470" w:rsidRPr="00953054" w:rsidRDefault="006B2470" w:rsidP="00953054">
      <w:pPr>
        <w:spacing w:line="360" w:lineRule="auto"/>
        <w:jc w:val="both"/>
        <w:rPr>
          <w:sz w:val="22"/>
          <w:szCs w:val="22"/>
        </w:rPr>
      </w:pPr>
    </w:p>
    <w:p w14:paraId="6A4C5C99" w14:textId="77777777" w:rsidR="006B2470" w:rsidRPr="00953054" w:rsidRDefault="006B2470" w:rsidP="00953054">
      <w:pPr>
        <w:spacing w:line="360" w:lineRule="auto"/>
        <w:jc w:val="both"/>
        <w:rPr>
          <w:sz w:val="22"/>
          <w:szCs w:val="22"/>
        </w:rPr>
      </w:pPr>
    </w:p>
    <w:p w14:paraId="0E895538" w14:textId="77777777" w:rsidR="00B23D7B" w:rsidRPr="00953054" w:rsidRDefault="00B23D7B" w:rsidP="00953054">
      <w:pPr>
        <w:spacing w:line="360" w:lineRule="auto"/>
        <w:jc w:val="both"/>
        <w:rPr>
          <w:sz w:val="22"/>
          <w:szCs w:val="22"/>
        </w:rPr>
        <w:sectPr w:rsidR="00B23D7B" w:rsidRPr="00953054" w:rsidSect="006E6202">
          <w:headerReference w:type="even" r:id="rId17"/>
          <w:headerReference w:type="default" r:id="rId18"/>
          <w:footerReference w:type="default" r:id="rId19"/>
          <w:headerReference w:type="first" r:id="rId20"/>
          <w:footerReference w:type="first" r:id="rId21"/>
          <w:pgSz w:w="12240" w:h="15840" w:code="1"/>
          <w:pgMar w:top="864" w:right="1152" w:bottom="720" w:left="1440" w:header="567" w:footer="288" w:gutter="0"/>
          <w:pgNumType w:fmt="lowerRoman" w:start="1"/>
          <w:cols w:space="720"/>
          <w:docGrid w:linePitch="326"/>
        </w:sectPr>
      </w:pPr>
    </w:p>
    <w:p w14:paraId="4596ED95" w14:textId="77777777" w:rsidR="006B2470" w:rsidRPr="00953054" w:rsidRDefault="0055264D" w:rsidP="0055264D">
      <w:pPr>
        <w:tabs>
          <w:tab w:val="left" w:pos="288"/>
          <w:tab w:val="left" w:pos="3990"/>
        </w:tabs>
        <w:spacing w:line="360" w:lineRule="auto"/>
        <w:jc w:val="both"/>
        <w:rPr>
          <w:sz w:val="22"/>
          <w:szCs w:val="22"/>
        </w:rPr>
      </w:pPr>
      <w:r>
        <w:rPr>
          <w:sz w:val="22"/>
          <w:szCs w:val="22"/>
        </w:rPr>
        <w:lastRenderedPageBreak/>
        <w:tab/>
      </w:r>
    </w:p>
    <w:p w14:paraId="4A25355C" w14:textId="5F43AE0A" w:rsidR="004366A7" w:rsidRPr="000E2195" w:rsidRDefault="00540BF1" w:rsidP="00497B19">
      <w:pPr>
        <w:spacing w:line="480" w:lineRule="auto"/>
        <w:jc w:val="both"/>
        <w:rPr>
          <w:sz w:val="22"/>
          <w:szCs w:val="22"/>
        </w:rPr>
      </w:pPr>
      <w:r w:rsidRPr="00C66EEF">
        <w:rPr>
          <w:b/>
          <w:bCs/>
          <w:sz w:val="22"/>
          <w:szCs w:val="22"/>
        </w:rPr>
        <w:t>Table of Content</w:t>
      </w:r>
      <w:r w:rsidR="006C384A" w:rsidRPr="00C66EEF">
        <w:rPr>
          <w:b/>
          <w:bCs/>
          <w:sz w:val="22"/>
          <w:szCs w:val="22"/>
        </w:rPr>
        <w:t>s</w:t>
      </w:r>
      <w:r>
        <w:tab/>
      </w:r>
      <w:r>
        <w:tab/>
      </w:r>
      <w:r>
        <w:tab/>
      </w:r>
      <w:r>
        <w:tab/>
      </w:r>
      <w:r>
        <w:tab/>
      </w:r>
      <w:r>
        <w:tab/>
      </w:r>
      <w:r>
        <w:tab/>
      </w:r>
      <w:r>
        <w:tab/>
      </w:r>
      <w:r>
        <w:tab/>
      </w:r>
      <w:r w:rsidR="00A97843" w:rsidRPr="00C66EEF">
        <w:rPr>
          <w:b/>
          <w:bCs/>
          <w:sz w:val="22"/>
          <w:szCs w:val="22"/>
        </w:rPr>
        <w:t xml:space="preserve">             </w:t>
      </w:r>
      <w:r w:rsidR="00EF1FFD">
        <w:rPr>
          <w:b/>
          <w:bCs/>
          <w:sz w:val="22"/>
          <w:szCs w:val="22"/>
        </w:rPr>
        <w:tab/>
      </w:r>
      <w:r w:rsidRPr="00C66EEF">
        <w:rPr>
          <w:b/>
          <w:bCs/>
          <w:sz w:val="22"/>
          <w:szCs w:val="22"/>
        </w:rPr>
        <w:t>Page</w:t>
      </w:r>
    </w:p>
    <w:p w14:paraId="7E1D847B" w14:textId="19FCFF66" w:rsidR="0042729B" w:rsidRPr="0042729B" w:rsidRDefault="006A54F4" w:rsidP="00497B19">
      <w:pPr>
        <w:pStyle w:val="TOC1"/>
        <w:spacing w:line="480" w:lineRule="auto"/>
        <w:rPr>
          <w:rFonts w:ascii="Times New Roman" w:eastAsiaTheme="minorEastAsia" w:hAnsi="Times New Roman" w:cs="Times New Roman"/>
          <w:b w:val="0"/>
          <w:i w:val="0"/>
          <w:noProof/>
          <w:kern w:val="2"/>
          <w:sz w:val="22"/>
          <w:szCs w:val="22"/>
          <w:lang w:eastAsia="en-GB"/>
          <w14:ligatures w14:val="standardContextual"/>
        </w:rPr>
      </w:pPr>
      <w:r w:rsidRPr="000E2195">
        <w:rPr>
          <w:rFonts w:eastAsia="MS Mincho"/>
          <w:noProof/>
          <w:sz w:val="22"/>
          <w:szCs w:val="22"/>
          <w:lang w:val="en-US" w:eastAsia="ja-JP"/>
        </w:rPr>
        <w:fldChar w:fldCharType="begin"/>
      </w:r>
      <w:r w:rsidR="00540BF1" w:rsidRPr="000E2195">
        <w:rPr>
          <w:sz w:val="22"/>
          <w:szCs w:val="22"/>
        </w:rPr>
        <w:instrText xml:space="preserve"> TOC \o "1-2" \h \z \u </w:instrText>
      </w:r>
      <w:r w:rsidRPr="000E2195">
        <w:rPr>
          <w:rFonts w:eastAsia="MS Mincho"/>
          <w:noProof/>
          <w:sz w:val="22"/>
          <w:szCs w:val="22"/>
          <w:lang w:val="en-US" w:eastAsia="ja-JP"/>
        </w:rPr>
        <w:fldChar w:fldCharType="separate"/>
      </w:r>
      <w:hyperlink w:anchor="_Toc172713197" w:history="1">
        <w:r w:rsidR="0042729B" w:rsidRPr="0042729B">
          <w:rPr>
            <w:rStyle w:val="Hyperlink"/>
            <w:rFonts w:ascii="Times New Roman" w:hAnsi="Times New Roman" w:cs="Times New Roman"/>
            <w:b w:val="0"/>
            <w:bCs w:val="0"/>
            <w:i w:val="0"/>
            <w:iCs w:val="0"/>
            <w:noProof/>
            <w:sz w:val="22"/>
            <w:szCs w:val="22"/>
          </w:rPr>
          <w:t>1.</w:t>
        </w:r>
        <w:r w:rsidR="0042729B" w:rsidRPr="0042729B">
          <w:rPr>
            <w:rFonts w:ascii="Times New Roman" w:eastAsiaTheme="minorEastAsia" w:hAnsi="Times New Roman" w:cs="Times New Roman"/>
            <w:b w:val="0"/>
            <w:i w:val="0"/>
            <w:noProof/>
            <w:kern w:val="2"/>
            <w:sz w:val="22"/>
            <w:szCs w:val="22"/>
            <w:lang w:eastAsia="en-GB"/>
            <w14:ligatures w14:val="standardContextual"/>
          </w:rPr>
          <w:tab/>
        </w:r>
        <w:r w:rsidR="0042729B" w:rsidRPr="0042729B">
          <w:rPr>
            <w:rStyle w:val="Hyperlink"/>
            <w:rFonts w:ascii="Times New Roman" w:hAnsi="Times New Roman" w:cs="Times New Roman"/>
            <w:b w:val="0"/>
            <w:bCs w:val="0"/>
            <w:i w:val="0"/>
            <w:iCs w:val="0"/>
            <w:noProof/>
            <w:sz w:val="22"/>
            <w:szCs w:val="22"/>
          </w:rPr>
          <w:t>Acronyms and Definition of Key Terms</w:t>
        </w:r>
        <w:r w:rsidR="0042729B" w:rsidRPr="0042729B">
          <w:rPr>
            <w:rFonts w:ascii="Times New Roman" w:hAnsi="Times New Roman" w:cs="Times New Roman"/>
            <w:b w:val="0"/>
            <w:bCs w:val="0"/>
            <w:i w:val="0"/>
            <w:iCs w:val="0"/>
            <w:noProof/>
            <w:webHidden/>
            <w:sz w:val="22"/>
            <w:szCs w:val="22"/>
          </w:rPr>
          <w:tab/>
        </w:r>
        <w:r w:rsidR="0042729B" w:rsidRPr="0042729B">
          <w:rPr>
            <w:rFonts w:ascii="Times New Roman" w:hAnsi="Times New Roman" w:cs="Times New Roman"/>
            <w:b w:val="0"/>
            <w:bCs w:val="0"/>
            <w:i w:val="0"/>
            <w:iCs w:val="0"/>
            <w:noProof/>
            <w:webHidden/>
            <w:sz w:val="22"/>
            <w:szCs w:val="22"/>
          </w:rPr>
          <w:fldChar w:fldCharType="begin"/>
        </w:r>
        <w:r w:rsidR="0042729B" w:rsidRPr="0042729B">
          <w:rPr>
            <w:rFonts w:ascii="Times New Roman" w:hAnsi="Times New Roman" w:cs="Times New Roman"/>
            <w:b w:val="0"/>
            <w:bCs w:val="0"/>
            <w:i w:val="0"/>
            <w:iCs w:val="0"/>
            <w:noProof/>
            <w:webHidden/>
            <w:sz w:val="22"/>
            <w:szCs w:val="22"/>
          </w:rPr>
          <w:instrText xml:space="preserve"> PAGEREF _Toc172713197 \h </w:instrText>
        </w:r>
        <w:r w:rsidR="0042729B" w:rsidRPr="0042729B">
          <w:rPr>
            <w:rFonts w:ascii="Times New Roman" w:hAnsi="Times New Roman" w:cs="Times New Roman"/>
            <w:b w:val="0"/>
            <w:bCs w:val="0"/>
            <w:i w:val="0"/>
            <w:iCs w:val="0"/>
            <w:noProof/>
            <w:webHidden/>
            <w:sz w:val="22"/>
            <w:szCs w:val="22"/>
          </w:rPr>
        </w:r>
        <w:r w:rsidR="0042729B" w:rsidRPr="0042729B">
          <w:rPr>
            <w:rFonts w:ascii="Times New Roman" w:hAnsi="Times New Roman" w:cs="Times New Roman"/>
            <w:b w:val="0"/>
            <w:bCs w:val="0"/>
            <w:i w:val="0"/>
            <w:iCs w:val="0"/>
            <w:noProof/>
            <w:webHidden/>
            <w:sz w:val="22"/>
            <w:szCs w:val="22"/>
          </w:rPr>
          <w:fldChar w:fldCharType="separate"/>
        </w:r>
        <w:r w:rsidR="004D6752">
          <w:rPr>
            <w:rFonts w:ascii="Times New Roman" w:hAnsi="Times New Roman" w:cs="Times New Roman"/>
            <w:b w:val="0"/>
            <w:bCs w:val="0"/>
            <w:i w:val="0"/>
            <w:iCs w:val="0"/>
            <w:noProof/>
            <w:webHidden/>
            <w:sz w:val="22"/>
            <w:szCs w:val="22"/>
          </w:rPr>
          <w:t>ii</w:t>
        </w:r>
        <w:r w:rsidR="0042729B" w:rsidRPr="0042729B">
          <w:rPr>
            <w:rFonts w:ascii="Times New Roman" w:hAnsi="Times New Roman" w:cs="Times New Roman"/>
            <w:b w:val="0"/>
            <w:bCs w:val="0"/>
            <w:i w:val="0"/>
            <w:iCs w:val="0"/>
            <w:noProof/>
            <w:webHidden/>
            <w:sz w:val="22"/>
            <w:szCs w:val="22"/>
          </w:rPr>
          <w:fldChar w:fldCharType="end"/>
        </w:r>
      </w:hyperlink>
    </w:p>
    <w:p w14:paraId="4D705AF1" w14:textId="48A92307" w:rsidR="0042729B" w:rsidRPr="0042729B" w:rsidRDefault="00000000" w:rsidP="00497B19">
      <w:pPr>
        <w:pStyle w:val="TOC1"/>
        <w:spacing w:line="480" w:lineRule="auto"/>
        <w:rPr>
          <w:rFonts w:ascii="Times New Roman" w:eastAsiaTheme="minorEastAsia" w:hAnsi="Times New Roman" w:cs="Times New Roman"/>
          <w:b w:val="0"/>
          <w:i w:val="0"/>
          <w:noProof/>
          <w:kern w:val="2"/>
          <w:sz w:val="22"/>
          <w:szCs w:val="22"/>
          <w:lang w:eastAsia="en-GB"/>
          <w14:ligatures w14:val="standardContextual"/>
        </w:rPr>
      </w:pPr>
      <w:hyperlink w:anchor="_Toc172713198" w:history="1">
        <w:r w:rsidR="0042729B" w:rsidRPr="0042729B">
          <w:rPr>
            <w:rStyle w:val="Hyperlink"/>
            <w:rFonts w:ascii="Times New Roman" w:hAnsi="Times New Roman" w:cs="Times New Roman"/>
            <w:b w:val="0"/>
            <w:bCs w:val="0"/>
            <w:i w:val="0"/>
            <w:iCs w:val="0"/>
            <w:noProof/>
            <w:sz w:val="22"/>
            <w:szCs w:val="22"/>
          </w:rPr>
          <w:t>2.</w:t>
        </w:r>
        <w:r w:rsidR="0042729B" w:rsidRPr="0042729B">
          <w:rPr>
            <w:rFonts w:ascii="Times New Roman" w:eastAsiaTheme="minorEastAsia" w:hAnsi="Times New Roman" w:cs="Times New Roman"/>
            <w:b w:val="0"/>
            <w:i w:val="0"/>
            <w:noProof/>
            <w:kern w:val="2"/>
            <w:sz w:val="22"/>
            <w:szCs w:val="22"/>
            <w:lang w:eastAsia="en-GB"/>
            <w14:ligatures w14:val="standardContextual"/>
          </w:rPr>
          <w:tab/>
        </w:r>
        <w:r w:rsidR="0042729B" w:rsidRPr="0042729B">
          <w:rPr>
            <w:rStyle w:val="Hyperlink"/>
            <w:rFonts w:ascii="Times New Roman" w:hAnsi="Times New Roman" w:cs="Times New Roman"/>
            <w:b w:val="0"/>
            <w:bCs w:val="0"/>
            <w:i w:val="0"/>
            <w:iCs w:val="0"/>
            <w:noProof/>
            <w:sz w:val="22"/>
            <w:szCs w:val="22"/>
          </w:rPr>
          <w:t>Key Entity Information and Management</w:t>
        </w:r>
        <w:r w:rsidR="0042729B" w:rsidRPr="0042729B">
          <w:rPr>
            <w:rFonts w:ascii="Times New Roman" w:hAnsi="Times New Roman" w:cs="Times New Roman"/>
            <w:b w:val="0"/>
            <w:bCs w:val="0"/>
            <w:i w:val="0"/>
            <w:iCs w:val="0"/>
            <w:noProof/>
            <w:webHidden/>
            <w:sz w:val="22"/>
            <w:szCs w:val="22"/>
          </w:rPr>
          <w:tab/>
        </w:r>
        <w:r w:rsidR="0042729B" w:rsidRPr="0042729B">
          <w:rPr>
            <w:rFonts w:ascii="Times New Roman" w:hAnsi="Times New Roman" w:cs="Times New Roman"/>
            <w:b w:val="0"/>
            <w:bCs w:val="0"/>
            <w:i w:val="0"/>
            <w:iCs w:val="0"/>
            <w:noProof/>
            <w:webHidden/>
            <w:sz w:val="22"/>
            <w:szCs w:val="22"/>
          </w:rPr>
          <w:fldChar w:fldCharType="begin"/>
        </w:r>
        <w:r w:rsidR="0042729B" w:rsidRPr="0042729B">
          <w:rPr>
            <w:rFonts w:ascii="Times New Roman" w:hAnsi="Times New Roman" w:cs="Times New Roman"/>
            <w:b w:val="0"/>
            <w:bCs w:val="0"/>
            <w:i w:val="0"/>
            <w:iCs w:val="0"/>
            <w:noProof/>
            <w:webHidden/>
            <w:sz w:val="22"/>
            <w:szCs w:val="22"/>
          </w:rPr>
          <w:instrText xml:space="preserve"> PAGEREF _Toc172713198 \h </w:instrText>
        </w:r>
        <w:r w:rsidR="0042729B" w:rsidRPr="0042729B">
          <w:rPr>
            <w:rFonts w:ascii="Times New Roman" w:hAnsi="Times New Roman" w:cs="Times New Roman"/>
            <w:b w:val="0"/>
            <w:bCs w:val="0"/>
            <w:i w:val="0"/>
            <w:iCs w:val="0"/>
            <w:noProof/>
            <w:webHidden/>
            <w:sz w:val="22"/>
            <w:szCs w:val="22"/>
          </w:rPr>
        </w:r>
        <w:r w:rsidR="0042729B" w:rsidRPr="0042729B">
          <w:rPr>
            <w:rFonts w:ascii="Times New Roman" w:hAnsi="Times New Roman" w:cs="Times New Roman"/>
            <w:b w:val="0"/>
            <w:bCs w:val="0"/>
            <w:i w:val="0"/>
            <w:iCs w:val="0"/>
            <w:noProof/>
            <w:webHidden/>
            <w:sz w:val="22"/>
            <w:szCs w:val="22"/>
          </w:rPr>
          <w:fldChar w:fldCharType="separate"/>
        </w:r>
        <w:r w:rsidR="004D6752">
          <w:rPr>
            <w:rFonts w:ascii="Times New Roman" w:hAnsi="Times New Roman" w:cs="Times New Roman"/>
            <w:b w:val="0"/>
            <w:bCs w:val="0"/>
            <w:i w:val="0"/>
            <w:iCs w:val="0"/>
            <w:noProof/>
            <w:webHidden/>
            <w:sz w:val="22"/>
            <w:szCs w:val="22"/>
          </w:rPr>
          <w:t>iii</w:t>
        </w:r>
        <w:r w:rsidR="0042729B" w:rsidRPr="0042729B">
          <w:rPr>
            <w:rFonts w:ascii="Times New Roman" w:hAnsi="Times New Roman" w:cs="Times New Roman"/>
            <w:b w:val="0"/>
            <w:bCs w:val="0"/>
            <w:i w:val="0"/>
            <w:iCs w:val="0"/>
            <w:noProof/>
            <w:webHidden/>
            <w:sz w:val="22"/>
            <w:szCs w:val="22"/>
          </w:rPr>
          <w:fldChar w:fldCharType="end"/>
        </w:r>
      </w:hyperlink>
    </w:p>
    <w:p w14:paraId="6A5DBDEB" w14:textId="1F0B61B9" w:rsidR="0042729B" w:rsidRPr="0042729B" w:rsidRDefault="00000000" w:rsidP="00497B19">
      <w:pPr>
        <w:pStyle w:val="TOC1"/>
        <w:spacing w:line="480" w:lineRule="auto"/>
        <w:rPr>
          <w:rFonts w:ascii="Times New Roman" w:eastAsiaTheme="minorEastAsia" w:hAnsi="Times New Roman" w:cs="Times New Roman"/>
          <w:b w:val="0"/>
          <w:i w:val="0"/>
          <w:noProof/>
          <w:kern w:val="2"/>
          <w:sz w:val="22"/>
          <w:szCs w:val="22"/>
          <w:lang w:eastAsia="en-GB"/>
          <w14:ligatures w14:val="standardContextual"/>
        </w:rPr>
      </w:pPr>
      <w:hyperlink w:anchor="_Toc172713199" w:history="1">
        <w:r w:rsidR="0042729B" w:rsidRPr="0042729B">
          <w:rPr>
            <w:rStyle w:val="Hyperlink"/>
            <w:rFonts w:ascii="Times New Roman" w:hAnsi="Times New Roman" w:cs="Times New Roman"/>
            <w:b w:val="0"/>
            <w:bCs w:val="0"/>
            <w:i w:val="0"/>
            <w:iCs w:val="0"/>
            <w:noProof/>
            <w:sz w:val="22"/>
            <w:szCs w:val="22"/>
          </w:rPr>
          <w:t>3.</w:t>
        </w:r>
        <w:r w:rsidR="0042729B" w:rsidRPr="0042729B">
          <w:rPr>
            <w:rFonts w:ascii="Times New Roman" w:eastAsiaTheme="minorEastAsia" w:hAnsi="Times New Roman" w:cs="Times New Roman"/>
            <w:b w:val="0"/>
            <w:i w:val="0"/>
            <w:noProof/>
            <w:kern w:val="2"/>
            <w:sz w:val="22"/>
            <w:szCs w:val="22"/>
            <w:lang w:eastAsia="en-GB"/>
            <w14:ligatures w14:val="standardContextual"/>
          </w:rPr>
          <w:tab/>
        </w:r>
        <w:r w:rsidR="0042729B" w:rsidRPr="0042729B">
          <w:rPr>
            <w:rStyle w:val="Hyperlink"/>
            <w:rFonts w:ascii="Times New Roman" w:hAnsi="Times New Roman" w:cs="Times New Roman"/>
            <w:b w:val="0"/>
            <w:bCs w:val="0"/>
            <w:i w:val="0"/>
            <w:iCs w:val="0"/>
            <w:noProof/>
            <w:sz w:val="22"/>
            <w:szCs w:val="22"/>
          </w:rPr>
          <w:t>Foreword by CECM Finance and Economic Planning/Clerk of the County Assembly</w:t>
        </w:r>
        <w:r w:rsidR="0042729B" w:rsidRPr="0042729B">
          <w:rPr>
            <w:rFonts w:ascii="Times New Roman" w:hAnsi="Times New Roman" w:cs="Times New Roman"/>
            <w:b w:val="0"/>
            <w:bCs w:val="0"/>
            <w:i w:val="0"/>
            <w:iCs w:val="0"/>
            <w:noProof/>
            <w:webHidden/>
            <w:sz w:val="22"/>
            <w:szCs w:val="22"/>
          </w:rPr>
          <w:tab/>
        </w:r>
        <w:r w:rsidR="0042729B" w:rsidRPr="0042729B">
          <w:rPr>
            <w:rFonts w:ascii="Times New Roman" w:hAnsi="Times New Roman" w:cs="Times New Roman"/>
            <w:b w:val="0"/>
            <w:bCs w:val="0"/>
            <w:i w:val="0"/>
            <w:iCs w:val="0"/>
            <w:noProof/>
            <w:webHidden/>
            <w:sz w:val="22"/>
            <w:szCs w:val="22"/>
          </w:rPr>
          <w:fldChar w:fldCharType="begin"/>
        </w:r>
        <w:r w:rsidR="0042729B" w:rsidRPr="0042729B">
          <w:rPr>
            <w:rFonts w:ascii="Times New Roman" w:hAnsi="Times New Roman" w:cs="Times New Roman"/>
            <w:b w:val="0"/>
            <w:bCs w:val="0"/>
            <w:i w:val="0"/>
            <w:iCs w:val="0"/>
            <w:noProof/>
            <w:webHidden/>
            <w:sz w:val="22"/>
            <w:szCs w:val="22"/>
          </w:rPr>
          <w:instrText xml:space="preserve"> PAGEREF _Toc172713199 \h </w:instrText>
        </w:r>
        <w:r w:rsidR="0042729B" w:rsidRPr="0042729B">
          <w:rPr>
            <w:rFonts w:ascii="Times New Roman" w:hAnsi="Times New Roman" w:cs="Times New Roman"/>
            <w:b w:val="0"/>
            <w:bCs w:val="0"/>
            <w:i w:val="0"/>
            <w:iCs w:val="0"/>
            <w:noProof/>
            <w:webHidden/>
            <w:sz w:val="22"/>
            <w:szCs w:val="22"/>
          </w:rPr>
        </w:r>
        <w:r w:rsidR="0042729B" w:rsidRPr="0042729B">
          <w:rPr>
            <w:rFonts w:ascii="Times New Roman" w:hAnsi="Times New Roman" w:cs="Times New Roman"/>
            <w:b w:val="0"/>
            <w:bCs w:val="0"/>
            <w:i w:val="0"/>
            <w:iCs w:val="0"/>
            <w:noProof/>
            <w:webHidden/>
            <w:sz w:val="22"/>
            <w:szCs w:val="22"/>
          </w:rPr>
          <w:fldChar w:fldCharType="separate"/>
        </w:r>
        <w:r w:rsidR="004D6752">
          <w:rPr>
            <w:rFonts w:ascii="Times New Roman" w:hAnsi="Times New Roman" w:cs="Times New Roman"/>
            <w:b w:val="0"/>
            <w:bCs w:val="0"/>
            <w:i w:val="0"/>
            <w:iCs w:val="0"/>
            <w:noProof/>
            <w:webHidden/>
            <w:sz w:val="22"/>
            <w:szCs w:val="22"/>
          </w:rPr>
          <w:t>ix</w:t>
        </w:r>
        <w:r w:rsidR="0042729B" w:rsidRPr="0042729B">
          <w:rPr>
            <w:rFonts w:ascii="Times New Roman" w:hAnsi="Times New Roman" w:cs="Times New Roman"/>
            <w:b w:val="0"/>
            <w:bCs w:val="0"/>
            <w:i w:val="0"/>
            <w:iCs w:val="0"/>
            <w:noProof/>
            <w:webHidden/>
            <w:sz w:val="22"/>
            <w:szCs w:val="22"/>
          </w:rPr>
          <w:fldChar w:fldCharType="end"/>
        </w:r>
      </w:hyperlink>
    </w:p>
    <w:p w14:paraId="294BCF91" w14:textId="2F61695E" w:rsidR="0042729B" w:rsidRPr="0042729B" w:rsidRDefault="00000000" w:rsidP="00497B19">
      <w:pPr>
        <w:pStyle w:val="TOC1"/>
        <w:spacing w:line="480" w:lineRule="auto"/>
        <w:rPr>
          <w:rFonts w:ascii="Times New Roman" w:eastAsiaTheme="minorEastAsia" w:hAnsi="Times New Roman" w:cs="Times New Roman"/>
          <w:b w:val="0"/>
          <w:i w:val="0"/>
          <w:noProof/>
          <w:kern w:val="2"/>
          <w:sz w:val="22"/>
          <w:szCs w:val="22"/>
          <w:lang w:eastAsia="en-GB"/>
          <w14:ligatures w14:val="standardContextual"/>
        </w:rPr>
      </w:pPr>
      <w:hyperlink w:anchor="_Toc172713200" w:history="1">
        <w:r w:rsidR="0042729B" w:rsidRPr="0042729B">
          <w:rPr>
            <w:rStyle w:val="Hyperlink"/>
            <w:rFonts w:ascii="Times New Roman" w:hAnsi="Times New Roman" w:cs="Times New Roman"/>
            <w:b w:val="0"/>
            <w:bCs w:val="0"/>
            <w:i w:val="0"/>
            <w:iCs w:val="0"/>
            <w:noProof/>
            <w:sz w:val="22"/>
            <w:szCs w:val="22"/>
          </w:rPr>
          <w:t>4.</w:t>
        </w:r>
        <w:r w:rsidR="0042729B" w:rsidRPr="0042729B">
          <w:rPr>
            <w:rFonts w:ascii="Times New Roman" w:eastAsiaTheme="minorEastAsia" w:hAnsi="Times New Roman" w:cs="Times New Roman"/>
            <w:b w:val="0"/>
            <w:i w:val="0"/>
            <w:noProof/>
            <w:kern w:val="2"/>
            <w:sz w:val="22"/>
            <w:szCs w:val="22"/>
            <w:lang w:eastAsia="en-GB"/>
            <w14:ligatures w14:val="standardContextual"/>
          </w:rPr>
          <w:tab/>
        </w:r>
        <w:r w:rsidR="0042729B" w:rsidRPr="0042729B">
          <w:rPr>
            <w:rStyle w:val="Hyperlink"/>
            <w:rFonts w:ascii="Times New Roman" w:hAnsi="Times New Roman" w:cs="Times New Roman"/>
            <w:b w:val="0"/>
            <w:bCs w:val="0"/>
            <w:i w:val="0"/>
            <w:iCs w:val="0"/>
            <w:noProof/>
            <w:sz w:val="22"/>
            <w:szCs w:val="22"/>
          </w:rPr>
          <w:t>Management Discussion and Analysis</w:t>
        </w:r>
        <w:r w:rsidR="0042729B" w:rsidRPr="0042729B">
          <w:rPr>
            <w:rFonts w:ascii="Times New Roman" w:hAnsi="Times New Roman" w:cs="Times New Roman"/>
            <w:b w:val="0"/>
            <w:bCs w:val="0"/>
            <w:i w:val="0"/>
            <w:iCs w:val="0"/>
            <w:noProof/>
            <w:webHidden/>
            <w:sz w:val="22"/>
            <w:szCs w:val="22"/>
          </w:rPr>
          <w:tab/>
        </w:r>
        <w:r w:rsidR="0042729B" w:rsidRPr="0042729B">
          <w:rPr>
            <w:rFonts w:ascii="Times New Roman" w:hAnsi="Times New Roman" w:cs="Times New Roman"/>
            <w:b w:val="0"/>
            <w:bCs w:val="0"/>
            <w:i w:val="0"/>
            <w:iCs w:val="0"/>
            <w:noProof/>
            <w:webHidden/>
            <w:sz w:val="22"/>
            <w:szCs w:val="22"/>
          </w:rPr>
          <w:fldChar w:fldCharType="begin"/>
        </w:r>
        <w:r w:rsidR="0042729B" w:rsidRPr="0042729B">
          <w:rPr>
            <w:rFonts w:ascii="Times New Roman" w:hAnsi="Times New Roman" w:cs="Times New Roman"/>
            <w:b w:val="0"/>
            <w:bCs w:val="0"/>
            <w:i w:val="0"/>
            <w:iCs w:val="0"/>
            <w:noProof/>
            <w:webHidden/>
            <w:sz w:val="22"/>
            <w:szCs w:val="22"/>
          </w:rPr>
          <w:instrText xml:space="preserve"> PAGEREF _Toc172713200 \h </w:instrText>
        </w:r>
        <w:r w:rsidR="0042729B" w:rsidRPr="0042729B">
          <w:rPr>
            <w:rFonts w:ascii="Times New Roman" w:hAnsi="Times New Roman" w:cs="Times New Roman"/>
            <w:b w:val="0"/>
            <w:bCs w:val="0"/>
            <w:i w:val="0"/>
            <w:iCs w:val="0"/>
            <w:noProof/>
            <w:webHidden/>
            <w:sz w:val="22"/>
            <w:szCs w:val="22"/>
          </w:rPr>
        </w:r>
        <w:r w:rsidR="0042729B" w:rsidRPr="0042729B">
          <w:rPr>
            <w:rFonts w:ascii="Times New Roman" w:hAnsi="Times New Roman" w:cs="Times New Roman"/>
            <w:b w:val="0"/>
            <w:bCs w:val="0"/>
            <w:i w:val="0"/>
            <w:iCs w:val="0"/>
            <w:noProof/>
            <w:webHidden/>
            <w:sz w:val="22"/>
            <w:szCs w:val="22"/>
          </w:rPr>
          <w:fldChar w:fldCharType="separate"/>
        </w:r>
        <w:r w:rsidR="004D6752">
          <w:rPr>
            <w:rFonts w:ascii="Times New Roman" w:hAnsi="Times New Roman" w:cs="Times New Roman"/>
            <w:b w:val="0"/>
            <w:bCs w:val="0"/>
            <w:i w:val="0"/>
            <w:iCs w:val="0"/>
            <w:noProof/>
            <w:webHidden/>
            <w:sz w:val="22"/>
            <w:szCs w:val="22"/>
          </w:rPr>
          <w:t>xii</w:t>
        </w:r>
        <w:r w:rsidR="0042729B" w:rsidRPr="0042729B">
          <w:rPr>
            <w:rFonts w:ascii="Times New Roman" w:hAnsi="Times New Roman" w:cs="Times New Roman"/>
            <w:b w:val="0"/>
            <w:bCs w:val="0"/>
            <w:i w:val="0"/>
            <w:iCs w:val="0"/>
            <w:noProof/>
            <w:webHidden/>
            <w:sz w:val="22"/>
            <w:szCs w:val="22"/>
          </w:rPr>
          <w:fldChar w:fldCharType="end"/>
        </w:r>
      </w:hyperlink>
    </w:p>
    <w:p w14:paraId="5C66B66E" w14:textId="0C3C1D77" w:rsidR="0042729B" w:rsidRPr="0042729B" w:rsidRDefault="00000000" w:rsidP="00497B19">
      <w:pPr>
        <w:pStyle w:val="TOC1"/>
        <w:spacing w:line="480" w:lineRule="auto"/>
        <w:rPr>
          <w:rFonts w:ascii="Times New Roman" w:eastAsiaTheme="minorEastAsia" w:hAnsi="Times New Roman" w:cs="Times New Roman"/>
          <w:b w:val="0"/>
          <w:i w:val="0"/>
          <w:noProof/>
          <w:kern w:val="2"/>
          <w:sz w:val="22"/>
          <w:szCs w:val="22"/>
          <w:lang w:eastAsia="en-GB"/>
          <w14:ligatures w14:val="standardContextual"/>
        </w:rPr>
      </w:pPr>
      <w:hyperlink w:anchor="_Toc172713201" w:history="1">
        <w:r w:rsidR="0042729B" w:rsidRPr="0042729B">
          <w:rPr>
            <w:rStyle w:val="Hyperlink"/>
            <w:rFonts w:ascii="Times New Roman" w:hAnsi="Times New Roman" w:cs="Times New Roman"/>
            <w:b w:val="0"/>
            <w:bCs w:val="0"/>
            <w:i w:val="0"/>
            <w:iCs w:val="0"/>
            <w:noProof/>
            <w:sz w:val="22"/>
            <w:szCs w:val="22"/>
          </w:rPr>
          <w:t>5.</w:t>
        </w:r>
        <w:r w:rsidR="0042729B" w:rsidRPr="0042729B">
          <w:rPr>
            <w:rFonts w:ascii="Times New Roman" w:eastAsiaTheme="minorEastAsia" w:hAnsi="Times New Roman" w:cs="Times New Roman"/>
            <w:b w:val="0"/>
            <w:i w:val="0"/>
            <w:noProof/>
            <w:kern w:val="2"/>
            <w:sz w:val="22"/>
            <w:szCs w:val="22"/>
            <w:lang w:eastAsia="en-GB"/>
            <w14:ligatures w14:val="standardContextual"/>
          </w:rPr>
          <w:tab/>
        </w:r>
        <w:r w:rsidR="0042729B" w:rsidRPr="0042729B">
          <w:rPr>
            <w:rStyle w:val="Hyperlink"/>
            <w:rFonts w:ascii="Times New Roman" w:hAnsi="Times New Roman" w:cs="Times New Roman"/>
            <w:b w:val="0"/>
            <w:bCs w:val="0"/>
            <w:i w:val="0"/>
            <w:iCs w:val="0"/>
            <w:noProof/>
            <w:sz w:val="22"/>
            <w:szCs w:val="22"/>
          </w:rPr>
          <w:t>Statement of Management Responsibilities</w:t>
        </w:r>
        <w:r w:rsidR="0042729B" w:rsidRPr="0042729B">
          <w:rPr>
            <w:rFonts w:ascii="Times New Roman" w:hAnsi="Times New Roman" w:cs="Times New Roman"/>
            <w:b w:val="0"/>
            <w:bCs w:val="0"/>
            <w:i w:val="0"/>
            <w:iCs w:val="0"/>
            <w:noProof/>
            <w:webHidden/>
            <w:sz w:val="22"/>
            <w:szCs w:val="22"/>
          </w:rPr>
          <w:tab/>
        </w:r>
        <w:r w:rsidR="0042729B" w:rsidRPr="0042729B">
          <w:rPr>
            <w:rFonts w:ascii="Times New Roman" w:hAnsi="Times New Roman" w:cs="Times New Roman"/>
            <w:b w:val="0"/>
            <w:bCs w:val="0"/>
            <w:i w:val="0"/>
            <w:iCs w:val="0"/>
            <w:noProof/>
            <w:webHidden/>
            <w:sz w:val="22"/>
            <w:szCs w:val="22"/>
          </w:rPr>
          <w:fldChar w:fldCharType="begin"/>
        </w:r>
        <w:r w:rsidR="0042729B" w:rsidRPr="0042729B">
          <w:rPr>
            <w:rFonts w:ascii="Times New Roman" w:hAnsi="Times New Roman" w:cs="Times New Roman"/>
            <w:b w:val="0"/>
            <w:bCs w:val="0"/>
            <w:i w:val="0"/>
            <w:iCs w:val="0"/>
            <w:noProof/>
            <w:webHidden/>
            <w:sz w:val="22"/>
            <w:szCs w:val="22"/>
          </w:rPr>
          <w:instrText xml:space="preserve"> PAGEREF _Toc172713201 \h </w:instrText>
        </w:r>
        <w:r w:rsidR="0042729B" w:rsidRPr="0042729B">
          <w:rPr>
            <w:rFonts w:ascii="Times New Roman" w:hAnsi="Times New Roman" w:cs="Times New Roman"/>
            <w:b w:val="0"/>
            <w:bCs w:val="0"/>
            <w:i w:val="0"/>
            <w:iCs w:val="0"/>
            <w:noProof/>
            <w:webHidden/>
            <w:sz w:val="22"/>
            <w:szCs w:val="22"/>
          </w:rPr>
        </w:r>
        <w:r w:rsidR="0042729B" w:rsidRPr="0042729B">
          <w:rPr>
            <w:rFonts w:ascii="Times New Roman" w:hAnsi="Times New Roman" w:cs="Times New Roman"/>
            <w:b w:val="0"/>
            <w:bCs w:val="0"/>
            <w:i w:val="0"/>
            <w:iCs w:val="0"/>
            <w:noProof/>
            <w:webHidden/>
            <w:sz w:val="22"/>
            <w:szCs w:val="22"/>
          </w:rPr>
          <w:fldChar w:fldCharType="separate"/>
        </w:r>
        <w:r w:rsidR="004D6752">
          <w:rPr>
            <w:rFonts w:ascii="Times New Roman" w:hAnsi="Times New Roman" w:cs="Times New Roman"/>
            <w:b w:val="0"/>
            <w:bCs w:val="0"/>
            <w:i w:val="0"/>
            <w:iCs w:val="0"/>
            <w:noProof/>
            <w:webHidden/>
            <w:sz w:val="22"/>
            <w:szCs w:val="22"/>
          </w:rPr>
          <w:t>xiii</w:t>
        </w:r>
        <w:r w:rsidR="0042729B" w:rsidRPr="0042729B">
          <w:rPr>
            <w:rFonts w:ascii="Times New Roman" w:hAnsi="Times New Roman" w:cs="Times New Roman"/>
            <w:b w:val="0"/>
            <w:bCs w:val="0"/>
            <w:i w:val="0"/>
            <w:iCs w:val="0"/>
            <w:noProof/>
            <w:webHidden/>
            <w:sz w:val="22"/>
            <w:szCs w:val="22"/>
          </w:rPr>
          <w:fldChar w:fldCharType="end"/>
        </w:r>
      </w:hyperlink>
    </w:p>
    <w:p w14:paraId="6B71821C" w14:textId="0AAE8927" w:rsidR="0042729B" w:rsidRPr="0042729B" w:rsidRDefault="00000000" w:rsidP="00497B19">
      <w:pPr>
        <w:pStyle w:val="TOC1"/>
        <w:spacing w:line="480" w:lineRule="auto"/>
        <w:rPr>
          <w:rFonts w:ascii="Times New Roman" w:eastAsiaTheme="minorEastAsia" w:hAnsi="Times New Roman" w:cs="Times New Roman"/>
          <w:b w:val="0"/>
          <w:i w:val="0"/>
          <w:noProof/>
          <w:kern w:val="2"/>
          <w:sz w:val="22"/>
          <w:szCs w:val="22"/>
          <w:lang w:eastAsia="en-GB"/>
          <w14:ligatures w14:val="standardContextual"/>
        </w:rPr>
      </w:pPr>
      <w:hyperlink w:anchor="_Toc172713202" w:history="1">
        <w:r w:rsidR="0042729B" w:rsidRPr="0042729B">
          <w:rPr>
            <w:rStyle w:val="Hyperlink"/>
            <w:rFonts w:ascii="Times New Roman" w:hAnsi="Times New Roman" w:cs="Times New Roman"/>
            <w:b w:val="0"/>
            <w:bCs w:val="0"/>
            <w:i w:val="0"/>
            <w:iCs w:val="0"/>
            <w:noProof/>
            <w:sz w:val="22"/>
            <w:szCs w:val="22"/>
          </w:rPr>
          <w:t>6.</w:t>
        </w:r>
        <w:r w:rsidR="0042729B" w:rsidRPr="0042729B">
          <w:rPr>
            <w:rFonts w:ascii="Times New Roman" w:eastAsiaTheme="minorEastAsia" w:hAnsi="Times New Roman" w:cs="Times New Roman"/>
            <w:b w:val="0"/>
            <w:i w:val="0"/>
            <w:noProof/>
            <w:kern w:val="2"/>
            <w:sz w:val="22"/>
            <w:szCs w:val="22"/>
            <w:lang w:eastAsia="en-GB"/>
            <w14:ligatures w14:val="standardContextual"/>
          </w:rPr>
          <w:tab/>
        </w:r>
        <w:r w:rsidR="0042729B" w:rsidRPr="0042729B">
          <w:rPr>
            <w:rStyle w:val="Hyperlink"/>
            <w:rFonts w:ascii="Times New Roman" w:hAnsi="Times New Roman" w:cs="Times New Roman"/>
            <w:b w:val="0"/>
            <w:bCs w:val="0"/>
            <w:i w:val="0"/>
            <w:iCs w:val="0"/>
            <w:noProof/>
            <w:sz w:val="22"/>
            <w:szCs w:val="22"/>
          </w:rPr>
          <w:t>Statement of Financial Performance for the Period Ended Sep/Dec/Mar/Jun xx June 20xx</w:t>
        </w:r>
        <w:r w:rsidR="0042729B" w:rsidRPr="0042729B">
          <w:rPr>
            <w:rFonts w:ascii="Times New Roman" w:hAnsi="Times New Roman" w:cs="Times New Roman"/>
            <w:b w:val="0"/>
            <w:bCs w:val="0"/>
            <w:i w:val="0"/>
            <w:iCs w:val="0"/>
            <w:noProof/>
            <w:webHidden/>
            <w:sz w:val="22"/>
            <w:szCs w:val="22"/>
          </w:rPr>
          <w:tab/>
        </w:r>
        <w:r w:rsidR="0042729B" w:rsidRPr="0042729B">
          <w:rPr>
            <w:rFonts w:ascii="Times New Roman" w:hAnsi="Times New Roman" w:cs="Times New Roman"/>
            <w:b w:val="0"/>
            <w:bCs w:val="0"/>
            <w:i w:val="0"/>
            <w:iCs w:val="0"/>
            <w:noProof/>
            <w:webHidden/>
            <w:sz w:val="22"/>
            <w:szCs w:val="22"/>
          </w:rPr>
          <w:fldChar w:fldCharType="begin"/>
        </w:r>
        <w:r w:rsidR="0042729B" w:rsidRPr="0042729B">
          <w:rPr>
            <w:rFonts w:ascii="Times New Roman" w:hAnsi="Times New Roman" w:cs="Times New Roman"/>
            <w:b w:val="0"/>
            <w:bCs w:val="0"/>
            <w:i w:val="0"/>
            <w:iCs w:val="0"/>
            <w:noProof/>
            <w:webHidden/>
            <w:sz w:val="22"/>
            <w:szCs w:val="22"/>
          </w:rPr>
          <w:instrText xml:space="preserve"> PAGEREF _Toc172713202 \h </w:instrText>
        </w:r>
        <w:r w:rsidR="0042729B" w:rsidRPr="0042729B">
          <w:rPr>
            <w:rFonts w:ascii="Times New Roman" w:hAnsi="Times New Roman" w:cs="Times New Roman"/>
            <w:b w:val="0"/>
            <w:bCs w:val="0"/>
            <w:i w:val="0"/>
            <w:iCs w:val="0"/>
            <w:noProof/>
            <w:webHidden/>
            <w:sz w:val="22"/>
            <w:szCs w:val="22"/>
          </w:rPr>
        </w:r>
        <w:r w:rsidR="0042729B" w:rsidRPr="0042729B">
          <w:rPr>
            <w:rFonts w:ascii="Times New Roman" w:hAnsi="Times New Roman" w:cs="Times New Roman"/>
            <w:b w:val="0"/>
            <w:bCs w:val="0"/>
            <w:i w:val="0"/>
            <w:iCs w:val="0"/>
            <w:noProof/>
            <w:webHidden/>
            <w:sz w:val="22"/>
            <w:szCs w:val="22"/>
          </w:rPr>
          <w:fldChar w:fldCharType="separate"/>
        </w:r>
        <w:r w:rsidR="004D6752">
          <w:rPr>
            <w:rFonts w:ascii="Times New Roman" w:hAnsi="Times New Roman" w:cs="Times New Roman"/>
            <w:b w:val="0"/>
            <w:bCs w:val="0"/>
            <w:i w:val="0"/>
            <w:iCs w:val="0"/>
            <w:noProof/>
            <w:webHidden/>
            <w:sz w:val="22"/>
            <w:szCs w:val="22"/>
          </w:rPr>
          <w:t>1</w:t>
        </w:r>
        <w:r w:rsidR="0042729B" w:rsidRPr="0042729B">
          <w:rPr>
            <w:rFonts w:ascii="Times New Roman" w:hAnsi="Times New Roman" w:cs="Times New Roman"/>
            <w:b w:val="0"/>
            <w:bCs w:val="0"/>
            <w:i w:val="0"/>
            <w:iCs w:val="0"/>
            <w:noProof/>
            <w:webHidden/>
            <w:sz w:val="22"/>
            <w:szCs w:val="22"/>
          </w:rPr>
          <w:fldChar w:fldCharType="end"/>
        </w:r>
      </w:hyperlink>
    </w:p>
    <w:p w14:paraId="7C995871" w14:textId="6DFF712E" w:rsidR="0042729B" w:rsidRPr="0042729B" w:rsidRDefault="00000000" w:rsidP="00497B19">
      <w:pPr>
        <w:pStyle w:val="TOC1"/>
        <w:spacing w:line="480" w:lineRule="auto"/>
        <w:rPr>
          <w:rFonts w:ascii="Times New Roman" w:eastAsiaTheme="minorEastAsia" w:hAnsi="Times New Roman" w:cs="Times New Roman"/>
          <w:b w:val="0"/>
          <w:i w:val="0"/>
          <w:noProof/>
          <w:kern w:val="2"/>
          <w:sz w:val="22"/>
          <w:szCs w:val="22"/>
          <w:lang w:eastAsia="en-GB"/>
          <w14:ligatures w14:val="standardContextual"/>
        </w:rPr>
      </w:pPr>
      <w:hyperlink w:anchor="_Toc172713203" w:history="1">
        <w:r w:rsidR="0042729B" w:rsidRPr="0042729B">
          <w:rPr>
            <w:rStyle w:val="Hyperlink"/>
            <w:rFonts w:ascii="Times New Roman" w:hAnsi="Times New Roman" w:cs="Times New Roman"/>
            <w:b w:val="0"/>
            <w:bCs w:val="0"/>
            <w:i w:val="0"/>
            <w:iCs w:val="0"/>
            <w:noProof/>
            <w:sz w:val="22"/>
            <w:szCs w:val="22"/>
          </w:rPr>
          <w:t>7.</w:t>
        </w:r>
        <w:r w:rsidR="0042729B" w:rsidRPr="0042729B">
          <w:rPr>
            <w:rFonts w:ascii="Times New Roman" w:eastAsiaTheme="minorEastAsia" w:hAnsi="Times New Roman" w:cs="Times New Roman"/>
            <w:b w:val="0"/>
            <w:i w:val="0"/>
            <w:noProof/>
            <w:kern w:val="2"/>
            <w:sz w:val="22"/>
            <w:szCs w:val="22"/>
            <w:lang w:eastAsia="en-GB"/>
            <w14:ligatures w14:val="standardContextual"/>
          </w:rPr>
          <w:tab/>
        </w:r>
        <w:r w:rsidR="0042729B" w:rsidRPr="0042729B">
          <w:rPr>
            <w:rStyle w:val="Hyperlink"/>
            <w:rFonts w:ascii="Times New Roman" w:hAnsi="Times New Roman" w:cs="Times New Roman"/>
            <w:b w:val="0"/>
            <w:bCs w:val="0"/>
            <w:i w:val="0"/>
            <w:iCs w:val="0"/>
            <w:noProof/>
            <w:sz w:val="22"/>
            <w:szCs w:val="22"/>
          </w:rPr>
          <w:t>Statement of Financial Position as at Sep/Dec/Mar/Mar/June xx 20xx</w:t>
        </w:r>
        <w:r w:rsidR="0042729B" w:rsidRPr="0042729B">
          <w:rPr>
            <w:rFonts w:ascii="Times New Roman" w:hAnsi="Times New Roman" w:cs="Times New Roman"/>
            <w:b w:val="0"/>
            <w:bCs w:val="0"/>
            <w:i w:val="0"/>
            <w:iCs w:val="0"/>
            <w:noProof/>
            <w:webHidden/>
            <w:sz w:val="22"/>
            <w:szCs w:val="22"/>
          </w:rPr>
          <w:tab/>
        </w:r>
        <w:r w:rsidR="0042729B" w:rsidRPr="0042729B">
          <w:rPr>
            <w:rFonts w:ascii="Times New Roman" w:hAnsi="Times New Roman" w:cs="Times New Roman"/>
            <w:b w:val="0"/>
            <w:bCs w:val="0"/>
            <w:i w:val="0"/>
            <w:iCs w:val="0"/>
            <w:noProof/>
            <w:webHidden/>
            <w:sz w:val="22"/>
            <w:szCs w:val="22"/>
          </w:rPr>
          <w:fldChar w:fldCharType="begin"/>
        </w:r>
        <w:r w:rsidR="0042729B" w:rsidRPr="0042729B">
          <w:rPr>
            <w:rFonts w:ascii="Times New Roman" w:hAnsi="Times New Roman" w:cs="Times New Roman"/>
            <w:b w:val="0"/>
            <w:bCs w:val="0"/>
            <w:i w:val="0"/>
            <w:iCs w:val="0"/>
            <w:noProof/>
            <w:webHidden/>
            <w:sz w:val="22"/>
            <w:szCs w:val="22"/>
          </w:rPr>
          <w:instrText xml:space="preserve"> PAGEREF _Toc172713203 \h </w:instrText>
        </w:r>
        <w:r w:rsidR="0042729B" w:rsidRPr="0042729B">
          <w:rPr>
            <w:rFonts w:ascii="Times New Roman" w:hAnsi="Times New Roman" w:cs="Times New Roman"/>
            <w:b w:val="0"/>
            <w:bCs w:val="0"/>
            <w:i w:val="0"/>
            <w:iCs w:val="0"/>
            <w:noProof/>
            <w:webHidden/>
            <w:sz w:val="22"/>
            <w:szCs w:val="22"/>
          </w:rPr>
        </w:r>
        <w:r w:rsidR="0042729B" w:rsidRPr="0042729B">
          <w:rPr>
            <w:rFonts w:ascii="Times New Roman" w:hAnsi="Times New Roman" w:cs="Times New Roman"/>
            <w:b w:val="0"/>
            <w:bCs w:val="0"/>
            <w:i w:val="0"/>
            <w:iCs w:val="0"/>
            <w:noProof/>
            <w:webHidden/>
            <w:sz w:val="22"/>
            <w:szCs w:val="22"/>
          </w:rPr>
          <w:fldChar w:fldCharType="separate"/>
        </w:r>
        <w:r w:rsidR="004D6752">
          <w:rPr>
            <w:rFonts w:ascii="Times New Roman" w:hAnsi="Times New Roman" w:cs="Times New Roman"/>
            <w:b w:val="0"/>
            <w:bCs w:val="0"/>
            <w:i w:val="0"/>
            <w:iCs w:val="0"/>
            <w:noProof/>
            <w:webHidden/>
            <w:sz w:val="22"/>
            <w:szCs w:val="22"/>
          </w:rPr>
          <w:t>3</w:t>
        </w:r>
        <w:r w:rsidR="0042729B" w:rsidRPr="0042729B">
          <w:rPr>
            <w:rFonts w:ascii="Times New Roman" w:hAnsi="Times New Roman" w:cs="Times New Roman"/>
            <w:b w:val="0"/>
            <w:bCs w:val="0"/>
            <w:i w:val="0"/>
            <w:iCs w:val="0"/>
            <w:noProof/>
            <w:webHidden/>
            <w:sz w:val="22"/>
            <w:szCs w:val="22"/>
          </w:rPr>
          <w:fldChar w:fldCharType="end"/>
        </w:r>
      </w:hyperlink>
    </w:p>
    <w:p w14:paraId="21E2D306" w14:textId="33A8CFB5" w:rsidR="0042729B" w:rsidRPr="0042729B" w:rsidRDefault="00000000" w:rsidP="00497B19">
      <w:pPr>
        <w:pStyle w:val="TOC1"/>
        <w:spacing w:line="480" w:lineRule="auto"/>
        <w:rPr>
          <w:rFonts w:ascii="Times New Roman" w:eastAsiaTheme="minorEastAsia" w:hAnsi="Times New Roman" w:cs="Times New Roman"/>
          <w:b w:val="0"/>
          <w:i w:val="0"/>
          <w:noProof/>
          <w:kern w:val="2"/>
          <w:sz w:val="22"/>
          <w:szCs w:val="22"/>
          <w:lang w:eastAsia="en-GB"/>
          <w14:ligatures w14:val="standardContextual"/>
        </w:rPr>
      </w:pPr>
      <w:hyperlink w:anchor="_Toc172713204" w:history="1">
        <w:r w:rsidR="0042729B" w:rsidRPr="0042729B">
          <w:rPr>
            <w:rStyle w:val="Hyperlink"/>
            <w:rFonts w:ascii="Times New Roman" w:hAnsi="Times New Roman" w:cs="Times New Roman"/>
            <w:b w:val="0"/>
            <w:bCs w:val="0"/>
            <w:i w:val="0"/>
            <w:iCs w:val="0"/>
            <w:noProof/>
            <w:sz w:val="22"/>
            <w:szCs w:val="22"/>
          </w:rPr>
          <w:t>8.</w:t>
        </w:r>
        <w:r w:rsidR="0042729B" w:rsidRPr="0042729B">
          <w:rPr>
            <w:rFonts w:ascii="Times New Roman" w:eastAsiaTheme="minorEastAsia" w:hAnsi="Times New Roman" w:cs="Times New Roman"/>
            <w:b w:val="0"/>
            <w:i w:val="0"/>
            <w:noProof/>
            <w:kern w:val="2"/>
            <w:sz w:val="22"/>
            <w:szCs w:val="22"/>
            <w:lang w:eastAsia="en-GB"/>
            <w14:ligatures w14:val="standardContextual"/>
          </w:rPr>
          <w:tab/>
        </w:r>
        <w:r w:rsidR="0042729B" w:rsidRPr="0042729B">
          <w:rPr>
            <w:rStyle w:val="Hyperlink"/>
            <w:rFonts w:ascii="Times New Roman" w:hAnsi="Times New Roman" w:cs="Times New Roman"/>
            <w:b w:val="0"/>
            <w:bCs w:val="0"/>
            <w:i w:val="0"/>
            <w:iCs w:val="0"/>
            <w:noProof/>
            <w:sz w:val="22"/>
            <w:szCs w:val="22"/>
          </w:rPr>
          <w:t>Statement of Changes in Net Assets for the Period Ended Sep/Dec/Mar/June XX  20xx</w:t>
        </w:r>
        <w:r w:rsidR="0042729B" w:rsidRPr="0042729B">
          <w:rPr>
            <w:rFonts w:ascii="Times New Roman" w:hAnsi="Times New Roman" w:cs="Times New Roman"/>
            <w:b w:val="0"/>
            <w:bCs w:val="0"/>
            <w:i w:val="0"/>
            <w:iCs w:val="0"/>
            <w:noProof/>
            <w:webHidden/>
            <w:sz w:val="22"/>
            <w:szCs w:val="22"/>
          </w:rPr>
          <w:tab/>
        </w:r>
        <w:r w:rsidR="0042729B" w:rsidRPr="0042729B">
          <w:rPr>
            <w:rFonts w:ascii="Times New Roman" w:hAnsi="Times New Roman" w:cs="Times New Roman"/>
            <w:b w:val="0"/>
            <w:bCs w:val="0"/>
            <w:i w:val="0"/>
            <w:iCs w:val="0"/>
            <w:noProof/>
            <w:webHidden/>
            <w:sz w:val="22"/>
            <w:szCs w:val="22"/>
          </w:rPr>
          <w:fldChar w:fldCharType="begin"/>
        </w:r>
        <w:r w:rsidR="0042729B" w:rsidRPr="0042729B">
          <w:rPr>
            <w:rFonts w:ascii="Times New Roman" w:hAnsi="Times New Roman" w:cs="Times New Roman"/>
            <w:b w:val="0"/>
            <w:bCs w:val="0"/>
            <w:i w:val="0"/>
            <w:iCs w:val="0"/>
            <w:noProof/>
            <w:webHidden/>
            <w:sz w:val="22"/>
            <w:szCs w:val="22"/>
          </w:rPr>
          <w:instrText xml:space="preserve"> PAGEREF _Toc172713204 \h </w:instrText>
        </w:r>
        <w:r w:rsidR="0042729B" w:rsidRPr="0042729B">
          <w:rPr>
            <w:rFonts w:ascii="Times New Roman" w:hAnsi="Times New Roman" w:cs="Times New Roman"/>
            <w:b w:val="0"/>
            <w:bCs w:val="0"/>
            <w:i w:val="0"/>
            <w:iCs w:val="0"/>
            <w:noProof/>
            <w:webHidden/>
            <w:sz w:val="22"/>
            <w:szCs w:val="22"/>
          </w:rPr>
        </w:r>
        <w:r w:rsidR="0042729B" w:rsidRPr="0042729B">
          <w:rPr>
            <w:rFonts w:ascii="Times New Roman" w:hAnsi="Times New Roman" w:cs="Times New Roman"/>
            <w:b w:val="0"/>
            <w:bCs w:val="0"/>
            <w:i w:val="0"/>
            <w:iCs w:val="0"/>
            <w:noProof/>
            <w:webHidden/>
            <w:sz w:val="22"/>
            <w:szCs w:val="22"/>
          </w:rPr>
          <w:fldChar w:fldCharType="separate"/>
        </w:r>
        <w:r w:rsidR="004D6752">
          <w:rPr>
            <w:rFonts w:ascii="Times New Roman" w:hAnsi="Times New Roman" w:cs="Times New Roman"/>
            <w:b w:val="0"/>
            <w:bCs w:val="0"/>
            <w:i w:val="0"/>
            <w:iCs w:val="0"/>
            <w:noProof/>
            <w:webHidden/>
            <w:sz w:val="22"/>
            <w:szCs w:val="22"/>
          </w:rPr>
          <w:t>5</w:t>
        </w:r>
        <w:r w:rsidR="0042729B" w:rsidRPr="0042729B">
          <w:rPr>
            <w:rFonts w:ascii="Times New Roman" w:hAnsi="Times New Roman" w:cs="Times New Roman"/>
            <w:b w:val="0"/>
            <w:bCs w:val="0"/>
            <w:i w:val="0"/>
            <w:iCs w:val="0"/>
            <w:noProof/>
            <w:webHidden/>
            <w:sz w:val="22"/>
            <w:szCs w:val="22"/>
          </w:rPr>
          <w:fldChar w:fldCharType="end"/>
        </w:r>
      </w:hyperlink>
    </w:p>
    <w:p w14:paraId="15C65D48" w14:textId="3F413881" w:rsidR="0042729B" w:rsidRPr="0042729B" w:rsidRDefault="00000000" w:rsidP="00497B19">
      <w:pPr>
        <w:pStyle w:val="TOC1"/>
        <w:spacing w:line="480" w:lineRule="auto"/>
        <w:rPr>
          <w:rFonts w:ascii="Times New Roman" w:eastAsiaTheme="minorEastAsia" w:hAnsi="Times New Roman" w:cs="Times New Roman"/>
          <w:b w:val="0"/>
          <w:i w:val="0"/>
          <w:noProof/>
          <w:kern w:val="2"/>
          <w:sz w:val="22"/>
          <w:szCs w:val="22"/>
          <w:lang w:eastAsia="en-GB"/>
          <w14:ligatures w14:val="standardContextual"/>
        </w:rPr>
      </w:pPr>
      <w:hyperlink w:anchor="_Toc172713205" w:history="1">
        <w:r w:rsidR="0042729B" w:rsidRPr="0042729B">
          <w:rPr>
            <w:rStyle w:val="Hyperlink"/>
            <w:rFonts w:ascii="Times New Roman" w:hAnsi="Times New Roman" w:cs="Times New Roman"/>
            <w:b w:val="0"/>
            <w:bCs w:val="0"/>
            <w:i w:val="0"/>
            <w:iCs w:val="0"/>
            <w:noProof/>
            <w:sz w:val="22"/>
            <w:szCs w:val="22"/>
          </w:rPr>
          <w:t>9.</w:t>
        </w:r>
        <w:r w:rsidR="0042729B" w:rsidRPr="0042729B">
          <w:rPr>
            <w:rFonts w:ascii="Times New Roman" w:eastAsiaTheme="minorEastAsia" w:hAnsi="Times New Roman" w:cs="Times New Roman"/>
            <w:b w:val="0"/>
            <w:i w:val="0"/>
            <w:noProof/>
            <w:kern w:val="2"/>
            <w:sz w:val="22"/>
            <w:szCs w:val="22"/>
            <w:lang w:eastAsia="en-GB"/>
            <w14:ligatures w14:val="standardContextual"/>
          </w:rPr>
          <w:tab/>
        </w:r>
        <w:r w:rsidR="0042729B" w:rsidRPr="0042729B">
          <w:rPr>
            <w:rStyle w:val="Hyperlink"/>
            <w:rFonts w:ascii="Times New Roman" w:hAnsi="Times New Roman" w:cs="Times New Roman"/>
            <w:b w:val="0"/>
            <w:bCs w:val="0"/>
            <w:i w:val="0"/>
            <w:iCs w:val="0"/>
            <w:noProof/>
            <w:sz w:val="22"/>
            <w:szCs w:val="22"/>
          </w:rPr>
          <w:t>Statement of Cash Flows for the Period ended Sep/Dec/Mar/ June XX 20xx</w:t>
        </w:r>
        <w:r w:rsidR="0042729B" w:rsidRPr="0042729B">
          <w:rPr>
            <w:rFonts w:ascii="Times New Roman" w:hAnsi="Times New Roman" w:cs="Times New Roman"/>
            <w:b w:val="0"/>
            <w:bCs w:val="0"/>
            <w:i w:val="0"/>
            <w:iCs w:val="0"/>
            <w:noProof/>
            <w:webHidden/>
            <w:sz w:val="22"/>
            <w:szCs w:val="22"/>
          </w:rPr>
          <w:tab/>
        </w:r>
        <w:r w:rsidR="0042729B" w:rsidRPr="0042729B">
          <w:rPr>
            <w:rFonts w:ascii="Times New Roman" w:hAnsi="Times New Roman" w:cs="Times New Roman"/>
            <w:b w:val="0"/>
            <w:bCs w:val="0"/>
            <w:i w:val="0"/>
            <w:iCs w:val="0"/>
            <w:noProof/>
            <w:webHidden/>
            <w:sz w:val="22"/>
            <w:szCs w:val="22"/>
          </w:rPr>
          <w:fldChar w:fldCharType="begin"/>
        </w:r>
        <w:r w:rsidR="0042729B" w:rsidRPr="0042729B">
          <w:rPr>
            <w:rFonts w:ascii="Times New Roman" w:hAnsi="Times New Roman" w:cs="Times New Roman"/>
            <w:b w:val="0"/>
            <w:bCs w:val="0"/>
            <w:i w:val="0"/>
            <w:iCs w:val="0"/>
            <w:noProof/>
            <w:webHidden/>
            <w:sz w:val="22"/>
            <w:szCs w:val="22"/>
          </w:rPr>
          <w:instrText xml:space="preserve"> PAGEREF _Toc172713205 \h </w:instrText>
        </w:r>
        <w:r w:rsidR="0042729B" w:rsidRPr="0042729B">
          <w:rPr>
            <w:rFonts w:ascii="Times New Roman" w:hAnsi="Times New Roman" w:cs="Times New Roman"/>
            <w:b w:val="0"/>
            <w:bCs w:val="0"/>
            <w:i w:val="0"/>
            <w:iCs w:val="0"/>
            <w:noProof/>
            <w:webHidden/>
            <w:sz w:val="22"/>
            <w:szCs w:val="22"/>
          </w:rPr>
        </w:r>
        <w:r w:rsidR="0042729B" w:rsidRPr="0042729B">
          <w:rPr>
            <w:rFonts w:ascii="Times New Roman" w:hAnsi="Times New Roman" w:cs="Times New Roman"/>
            <w:b w:val="0"/>
            <w:bCs w:val="0"/>
            <w:i w:val="0"/>
            <w:iCs w:val="0"/>
            <w:noProof/>
            <w:webHidden/>
            <w:sz w:val="22"/>
            <w:szCs w:val="22"/>
          </w:rPr>
          <w:fldChar w:fldCharType="separate"/>
        </w:r>
        <w:r w:rsidR="004D6752">
          <w:rPr>
            <w:rFonts w:ascii="Times New Roman" w:hAnsi="Times New Roman" w:cs="Times New Roman"/>
            <w:b w:val="0"/>
            <w:bCs w:val="0"/>
            <w:i w:val="0"/>
            <w:iCs w:val="0"/>
            <w:noProof/>
            <w:webHidden/>
            <w:sz w:val="22"/>
            <w:szCs w:val="22"/>
          </w:rPr>
          <w:t>6</w:t>
        </w:r>
        <w:r w:rsidR="0042729B" w:rsidRPr="0042729B">
          <w:rPr>
            <w:rFonts w:ascii="Times New Roman" w:hAnsi="Times New Roman" w:cs="Times New Roman"/>
            <w:b w:val="0"/>
            <w:bCs w:val="0"/>
            <w:i w:val="0"/>
            <w:iCs w:val="0"/>
            <w:noProof/>
            <w:webHidden/>
            <w:sz w:val="22"/>
            <w:szCs w:val="22"/>
          </w:rPr>
          <w:fldChar w:fldCharType="end"/>
        </w:r>
      </w:hyperlink>
    </w:p>
    <w:p w14:paraId="75F54D4C" w14:textId="2EC642CB" w:rsidR="0042729B" w:rsidRPr="0042729B" w:rsidRDefault="00000000" w:rsidP="00497B19">
      <w:pPr>
        <w:pStyle w:val="TOC1"/>
        <w:spacing w:line="480" w:lineRule="auto"/>
        <w:rPr>
          <w:rFonts w:ascii="Times New Roman" w:eastAsiaTheme="minorEastAsia" w:hAnsi="Times New Roman" w:cs="Times New Roman"/>
          <w:b w:val="0"/>
          <w:i w:val="0"/>
          <w:noProof/>
          <w:kern w:val="2"/>
          <w:sz w:val="22"/>
          <w:szCs w:val="22"/>
          <w:lang w:eastAsia="en-GB"/>
          <w14:ligatures w14:val="standardContextual"/>
        </w:rPr>
      </w:pPr>
      <w:hyperlink w:anchor="_Toc172713206" w:history="1">
        <w:r w:rsidR="0042729B" w:rsidRPr="0042729B">
          <w:rPr>
            <w:rStyle w:val="Hyperlink"/>
            <w:rFonts w:ascii="Times New Roman" w:hAnsi="Times New Roman" w:cs="Times New Roman"/>
            <w:b w:val="0"/>
            <w:bCs w:val="0"/>
            <w:i w:val="0"/>
            <w:iCs w:val="0"/>
            <w:noProof/>
            <w:sz w:val="22"/>
            <w:szCs w:val="22"/>
          </w:rPr>
          <w:t>10.</w:t>
        </w:r>
        <w:r w:rsidR="0042729B" w:rsidRPr="0042729B">
          <w:rPr>
            <w:rFonts w:ascii="Times New Roman" w:eastAsiaTheme="minorEastAsia" w:hAnsi="Times New Roman" w:cs="Times New Roman"/>
            <w:b w:val="0"/>
            <w:i w:val="0"/>
            <w:noProof/>
            <w:kern w:val="2"/>
            <w:sz w:val="22"/>
            <w:szCs w:val="22"/>
            <w:lang w:eastAsia="en-GB"/>
            <w14:ligatures w14:val="standardContextual"/>
          </w:rPr>
          <w:tab/>
        </w:r>
        <w:r w:rsidR="0042729B" w:rsidRPr="0042729B">
          <w:rPr>
            <w:rStyle w:val="Hyperlink"/>
            <w:rFonts w:ascii="Times New Roman" w:hAnsi="Times New Roman" w:cs="Times New Roman"/>
            <w:b w:val="0"/>
            <w:bCs w:val="0"/>
            <w:i w:val="0"/>
            <w:iCs w:val="0"/>
            <w:noProof/>
            <w:sz w:val="22"/>
            <w:szCs w:val="22"/>
          </w:rPr>
          <w:t>Statement of Comparison of Budget and Actual Amounts for the Period Ended xx 20xx</w:t>
        </w:r>
        <w:r w:rsidR="0042729B" w:rsidRPr="0042729B">
          <w:rPr>
            <w:rFonts w:ascii="Times New Roman" w:hAnsi="Times New Roman" w:cs="Times New Roman"/>
            <w:b w:val="0"/>
            <w:bCs w:val="0"/>
            <w:i w:val="0"/>
            <w:iCs w:val="0"/>
            <w:noProof/>
            <w:webHidden/>
            <w:sz w:val="22"/>
            <w:szCs w:val="22"/>
          </w:rPr>
          <w:tab/>
        </w:r>
        <w:r w:rsidR="0042729B" w:rsidRPr="0042729B">
          <w:rPr>
            <w:rFonts w:ascii="Times New Roman" w:hAnsi="Times New Roman" w:cs="Times New Roman"/>
            <w:b w:val="0"/>
            <w:bCs w:val="0"/>
            <w:i w:val="0"/>
            <w:iCs w:val="0"/>
            <w:noProof/>
            <w:webHidden/>
            <w:sz w:val="22"/>
            <w:szCs w:val="22"/>
          </w:rPr>
          <w:fldChar w:fldCharType="begin"/>
        </w:r>
        <w:r w:rsidR="0042729B" w:rsidRPr="0042729B">
          <w:rPr>
            <w:rFonts w:ascii="Times New Roman" w:hAnsi="Times New Roman" w:cs="Times New Roman"/>
            <w:b w:val="0"/>
            <w:bCs w:val="0"/>
            <w:i w:val="0"/>
            <w:iCs w:val="0"/>
            <w:noProof/>
            <w:webHidden/>
            <w:sz w:val="22"/>
            <w:szCs w:val="22"/>
          </w:rPr>
          <w:instrText xml:space="preserve"> PAGEREF _Toc172713206 \h </w:instrText>
        </w:r>
        <w:r w:rsidR="0042729B" w:rsidRPr="0042729B">
          <w:rPr>
            <w:rFonts w:ascii="Times New Roman" w:hAnsi="Times New Roman" w:cs="Times New Roman"/>
            <w:b w:val="0"/>
            <w:bCs w:val="0"/>
            <w:i w:val="0"/>
            <w:iCs w:val="0"/>
            <w:noProof/>
            <w:webHidden/>
            <w:sz w:val="22"/>
            <w:szCs w:val="22"/>
          </w:rPr>
        </w:r>
        <w:r w:rsidR="0042729B" w:rsidRPr="0042729B">
          <w:rPr>
            <w:rFonts w:ascii="Times New Roman" w:hAnsi="Times New Roman" w:cs="Times New Roman"/>
            <w:b w:val="0"/>
            <w:bCs w:val="0"/>
            <w:i w:val="0"/>
            <w:iCs w:val="0"/>
            <w:noProof/>
            <w:webHidden/>
            <w:sz w:val="22"/>
            <w:szCs w:val="22"/>
          </w:rPr>
          <w:fldChar w:fldCharType="separate"/>
        </w:r>
        <w:r w:rsidR="004D6752">
          <w:rPr>
            <w:rFonts w:ascii="Times New Roman" w:hAnsi="Times New Roman" w:cs="Times New Roman"/>
            <w:b w:val="0"/>
            <w:bCs w:val="0"/>
            <w:i w:val="0"/>
            <w:iCs w:val="0"/>
            <w:noProof/>
            <w:webHidden/>
            <w:sz w:val="22"/>
            <w:szCs w:val="22"/>
          </w:rPr>
          <w:t>7</w:t>
        </w:r>
        <w:r w:rsidR="0042729B" w:rsidRPr="0042729B">
          <w:rPr>
            <w:rFonts w:ascii="Times New Roman" w:hAnsi="Times New Roman" w:cs="Times New Roman"/>
            <w:b w:val="0"/>
            <w:bCs w:val="0"/>
            <w:i w:val="0"/>
            <w:iCs w:val="0"/>
            <w:noProof/>
            <w:webHidden/>
            <w:sz w:val="22"/>
            <w:szCs w:val="22"/>
          </w:rPr>
          <w:fldChar w:fldCharType="end"/>
        </w:r>
      </w:hyperlink>
    </w:p>
    <w:p w14:paraId="5EA35B03" w14:textId="2CF8B005" w:rsidR="0042729B" w:rsidRPr="0042729B" w:rsidRDefault="00000000" w:rsidP="00497B19">
      <w:pPr>
        <w:pStyle w:val="TOC1"/>
        <w:spacing w:line="480" w:lineRule="auto"/>
        <w:rPr>
          <w:rFonts w:ascii="Times New Roman" w:eastAsiaTheme="minorEastAsia" w:hAnsi="Times New Roman" w:cs="Times New Roman"/>
          <w:b w:val="0"/>
          <w:i w:val="0"/>
          <w:noProof/>
          <w:kern w:val="2"/>
          <w:sz w:val="22"/>
          <w:szCs w:val="22"/>
          <w:lang w:eastAsia="en-GB"/>
          <w14:ligatures w14:val="standardContextual"/>
        </w:rPr>
      </w:pPr>
      <w:hyperlink w:anchor="_Toc172713207" w:history="1">
        <w:r w:rsidR="0042729B" w:rsidRPr="0042729B">
          <w:rPr>
            <w:rStyle w:val="Hyperlink"/>
            <w:rFonts w:ascii="Times New Roman" w:hAnsi="Times New Roman" w:cs="Times New Roman"/>
            <w:b w:val="0"/>
            <w:bCs w:val="0"/>
            <w:i w:val="0"/>
            <w:iCs w:val="0"/>
            <w:noProof/>
            <w:sz w:val="22"/>
            <w:szCs w:val="22"/>
          </w:rPr>
          <w:t>11.</w:t>
        </w:r>
        <w:r w:rsidR="0042729B" w:rsidRPr="0042729B">
          <w:rPr>
            <w:rFonts w:ascii="Times New Roman" w:eastAsiaTheme="minorEastAsia" w:hAnsi="Times New Roman" w:cs="Times New Roman"/>
            <w:b w:val="0"/>
            <w:i w:val="0"/>
            <w:noProof/>
            <w:kern w:val="2"/>
            <w:sz w:val="22"/>
            <w:szCs w:val="22"/>
            <w:lang w:eastAsia="en-GB"/>
            <w14:ligatures w14:val="standardContextual"/>
          </w:rPr>
          <w:tab/>
        </w:r>
        <w:r w:rsidR="0042729B" w:rsidRPr="0042729B">
          <w:rPr>
            <w:rStyle w:val="Hyperlink"/>
            <w:rFonts w:ascii="Times New Roman" w:hAnsi="Times New Roman" w:cs="Times New Roman"/>
            <w:b w:val="0"/>
            <w:bCs w:val="0"/>
            <w:i w:val="0"/>
            <w:iCs w:val="0"/>
            <w:noProof/>
            <w:sz w:val="22"/>
            <w:szCs w:val="22"/>
          </w:rPr>
          <w:t>Notes to the Financial Statements</w:t>
        </w:r>
        <w:r w:rsidR="0042729B" w:rsidRPr="0042729B">
          <w:rPr>
            <w:rFonts w:ascii="Times New Roman" w:hAnsi="Times New Roman" w:cs="Times New Roman"/>
            <w:b w:val="0"/>
            <w:bCs w:val="0"/>
            <w:i w:val="0"/>
            <w:iCs w:val="0"/>
            <w:noProof/>
            <w:webHidden/>
            <w:sz w:val="22"/>
            <w:szCs w:val="22"/>
          </w:rPr>
          <w:tab/>
        </w:r>
        <w:r w:rsidR="0042729B" w:rsidRPr="0042729B">
          <w:rPr>
            <w:rFonts w:ascii="Times New Roman" w:hAnsi="Times New Roman" w:cs="Times New Roman"/>
            <w:b w:val="0"/>
            <w:bCs w:val="0"/>
            <w:i w:val="0"/>
            <w:iCs w:val="0"/>
            <w:noProof/>
            <w:webHidden/>
            <w:sz w:val="22"/>
            <w:szCs w:val="22"/>
          </w:rPr>
          <w:fldChar w:fldCharType="begin"/>
        </w:r>
        <w:r w:rsidR="0042729B" w:rsidRPr="0042729B">
          <w:rPr>
            <w:rFonts w:ascii="Times New Roman" w:hAnsi="Times New Roman" w:cs="Times New Roman"/>
            <w:b w:val="0"/>
            <w:bCs w:val="0"/>
            <w:i w:val="0"/>
            <w:iCs w:val="0"/>
            <w:noProof/>
            <w:webHidden/>
            <w:sz w:val="22"/>
            <w:szCs w:val="22"/>
          </w:rPr>
          <w:instrText xml:space="preserve"> PAGEREF _Toc172713207 \h </w:instrText>
        </w:r>
        <w:r w:rsidR="0042729B" w:rsidRPr="0042729B">
          <w:rPr>
            <w:rFonts w:ascii="Times New Roman" w:hAnsi="Times New Roman" w:cs="Times New Roman"/>
            <w:b w:val="0"/>
            <w:bCs w:val="0"/>
            <w:i w:val="0"/>
            <w:iCs w:val="0"/>
            <w:noProof/>
            <w:webHidden/>
            <w:sz w:val="22"/>
            <w:szCs w:val="22"/>
          </w:rPr>
        </w:r>
        <w:r w:rsidR="0042729B" w:rsidRPr="0042729B">
          <w:rPr>
            <w:rFonts w:ascii="Times New Roman" w:hAnsi="Times New Roman" w:cs="Times New Roman"/>
            <w:b w:val="0"/>
            <w:bCs w:val="0"/>
            <w:i w:val="0"/>
            <w:iCs w:val="0"/>
            <w:noProof/>
            <w:webHidden/>
            <w:sz w:val="22"/>
            <w:szCs w:val="22"/>
          </w:rPr>
          <w:fldChar w:fldCharType="separate"/>
        </w:r>
        <w:r w:rsidR="004D6752">
          <w:rPr>
            <w:rFonts w:ascii="Times New Roman" w:hAnsi="Times New Roman" w:cs="Times New Roman"/>
            <w:b w:val="0"/>
            <w:bCs w:val="0"/>
            <w:i w:val="0"/>
            <w:iCs w:val="0"/>
            <w:noProof/>
            <w:webHidden/>
            <w:sz w:val="22"/>
            <w:szCs w:val="22"/>
          </w:rPr>
          <w:t>9</w:t>
        </w:r>
        <w:r w:rsidR="0042729B" w:rsidRPr="0042729B">
          <w:rPr>
            <w:rFonts w:ascii="Times New Roman" w:hAnsi="Times New Roman" w:cs="Times New Roman"/>
            <w:b w:val="0"/>
            <w:bCs w:val="0"/>
            <w:i w:val="0"/>
            <w:iCs w:val="0"/>
            <w:noProof/>
            <w:webHidden/>
            <w:sz w:val="22"/>
            <w:szCs w:val="22"/>
          </w:rPr>
          <w:fldChar w:fldCharType="end"/>
        </w:r>
      </w:hyperlink>
    </w:p>
    <w:p w14:paraId="3BE76C6A" w14:textId="464B4C40" w:rsidR="0042729B" w:rsidRPr="0042729B" w:rsidRDefault="00000000" w:rsidP="00497B19">
      <w:pPr>
        <w:pStyle w:val="TOC1"/>
        <w:spacing w:line="480" w:lineRule="auto"/>
        <w:rPr>
          <w:rFonts w:ascii="Times New Roman" w:eastAsiaTheme="minorEastAsia" w:hAnsi="Times New Roman" w:cs="Times New Roman"/>
          <w:b w:val="0"/>
          <w:i w:val="0"/>
          <w:noProof/>
          <w:kern w:val="2"/>
          <w:sz w:val="22"/>
          <w:szCs w:val="22"/>
          <w:lang w:eastAsia="en-GB"/>
          <w14:ligatures w14:val="standardContextual"/>
        </w:rPr>
      </w:pPr>
      <w:hyperlink w:anchor="_Toc172713208" w:history="1">
        <w:r w:rsidR="0042729B" w:rsidRPr="0042729B">
          <w:rPr>
            <w:rStyle w:val="Hyperlink"/>
            <w:rFonts w:ascii="Times New Roman" w:hAnsi="Times New Roman" w:cs="Times New Roman"/>
            <w:b w:val="0"/>
            <w:bCs w:val="0"/>
            <w:i w:val="0"/>
            <w:iCs w:val="0"/>
            <w:noProof/>
            <w:sz w:val="22"/>
            <w:szCs w:val="22"/>
          </w:rPr>
          <w:t>12.</w:t>
        </w:r>
        <w:r w:rsidR="0042729B" w:rsidRPr="0042729B">
          <w:rPr>
            <w:rFonts w:ascii="Times New Roman" w:eastAsiaTheme="minorEastAsia" w:hAnsi="Times New Roman" w:cs="Times New Roman"/>
            <w:b w:val="0"/>
            <w:i w:val="0"/>
            <w:noProof/>
            <w:kern w:val="2"/>
            <w:sz w:val="22"/>
            <w:szCs w:val="22"/>
            <w:lang w:eastAsia="en-GB"/>
            <w14:ligatures w14:val="standardContextual"/>
          </w:rPr>
          <w:tab/>
        </w:r>
        <w:r w:rsidR="0042729B" w:rsidRPr="0042729B">
          <w:rPr>
            <w:rStyle w:val="Hyperlink"/>
            <w:rFonts w:ascii="Times New Roman" w:hAnsi="Times New Roman" w:cs="Times New Roman"/>
            <w:b w:val="0"/>
            <w:bCs w:val="0"/>
            <w:i w:val="0"/>
            <w:iCs w:val="0"/>
            <w:noProof/>
            <w:sz w:val="22"/>
            <w:szCs w:val="22"/>
          </w:rPr>
          <w:t>Appendices</w:t>
        </w:r>
        <w:r w:rsidR="0042729B" w:rsidRPr="0042729B">
          <w:rPr>
            <w:rFonts w:ascii="Times New Roman" w:hAnsi="Times New Roman" w:cs="Times New Roman"/>
            <w:b w:val="0"/>
            <w:bCs w:val="0"/>
            <w:i w:val="0"/>
            <w:iCs w:val="0"/>
            <w:noProof/>
            <w:webHidden/>
            <w:sz w:val="22"/>
            <w:szCs w:val="22"/>
          </w:rPr>
          <w:tab/>
        </w:r>
        <w:r w:rsidR="0042729B" w:rsidRPr="0042729B">
          <w:rPr>
            <w:rFonts w:ascii="Times New Roman" w:hAnsi="Times New Roman" w:cs="Times New Roman"/>
            <w:b w:val="0"/>
            <w:bCs w:val="0"/>
            <w:i w:val="0"/>
            <w:iCs w:val="0"/>
            <w:noProof/>
            <w:webHidden/>
            <w:sz w:val="22"/>
            <w:szCs w:val="22"/>
          </w:rPr>
          <w:fldChar w:fldCharType="begin"/>
        </w:r>
        <w:r w:rsidR="0042729B" w:rsidRPr="0042729B">
          <w:rPr>
            <w:rFonts w:ascii="Times New Roman" w:hAnsi="Times New Roman" w:cs="Times New Roman"/>
            <w:b w:val="0"/>
            <w:bCs w:val="0"/>
            <w:i w:val="0"/>
            <w:iCs w:val="0"/>
            <w:noProof/>
            <w:webHidden/>
            <w:sz w:val="22"/>
            <w:szCs w:val="22"/>
          </w:rPr>
          <w:instrText xml:space="preserve"> PAGEREF _Toc172713208 \h </w:instrText>
        </w:r>
        <w:r w:rsidR="0042729B" w:rsidRPr="0042729B">
          <w:rPr>
            <w:rFonts w:ascii="Times New Roman" w:hAnsi="Times New Roman" w:cs="Times New Roman"/>
            <w:b w:val="0"/>
            <w:bCs w:val="0"/>
            <w:i w:val="0"/>
            <w:iCs w:val="0"/>
            <w:noProof/>
            <w:webHidden/>
            <w:sz w:val="22"/>
            <w:szCs w:val="22"/>
          </w:rPr>
        </w:r>
        <w:r w:rsidR="0042729B" w:rsidRPr="0042729B">
          <w:rPr>
            <w:rFonts w:ascii="Times New Roman" w:hAnsi="Times New Roman" w:cs="Times New Roman"/>
            <w:b w:val="0"/>
            <w:bCs w:val="0"/>
            <w:i w:val="0"/>
            <w:iCs w:val="0"/>
            <w:noProof/>
            <w:webHidden/>
            <w:sz w:val="22"/>
            <w:szCs w:val="22"/>
          </w:rPr>
          <w:fldChar w:fldCharType="separate"/>
        </w:r>
        <w:r w:rsidR="004D6752">
          <w:rPr>
            <w:rFonts w:ascii="Times New Roman" w:hAnsi="Times New Roman" w:cs="Times New Roman"/>
            <w:b w:val="0"/>
            <w:bCs w:val="0"/>
            <w:i w:val="0"/>
            <w:iCs w:val="0"/>
            <w:noProof/>
            <w:webHidden/>
            <w:sz w:val="22"/>
            <w:szCs w:val="22"/>
          </w:rPr>
          <w:t>42</w:t>
        </w:r>
        <w:r w:rsidR="0042729B" w:rsidRPr="0042729B">
          <w:rPr>
            <w:rFonts w:ascii="Times New Roman" w:hAnsi="Times New Roman" w:cs="Times New Roman"/>
            <w:b w:val="0"/>
            <w:bCs w:val="0"/>
            <w:i w:val="0"/>
            <w:iCs w:val="0"/>
            <w:noProof/>
            <w:webHidden/>
            <w:sz w:val="22"/>
            <w:szCs w:val="22"/>
          </w:rPr>
          <w:fldChar w:fldCharType="end"/>
        </w:r>
      </w:hyperlink>
    </w:p>
    <w:p w14:paraId="76E833C8" w14:textId="3836EEAF" w:rsidR="00C3521B" w:rsidRPr="00953054" w:rsidRDefault="006A54F4" w:rsidP="00497B19">
      <w:pPr>
        <w:tabs>
          <w:tab w:val="left" w:pos="567"/>
        </w:tabs>
        <w:spacing w:line="480" w:lineRule="auto"/>
        <w:jc w:val="both"/>
        <w:rPr>
          <w:sz w:val="22"/>
          <w:szCs w:val="22"/>
        </w:rPr>
      </w:pPr>
      <w:r w:rsidRPr="000E2195">
        <w:rPr>
          <w:sz w:val="22"/>
          <w:szCs w:val="22"/>
        </w:rPr>
        <w:fldChar w:fldCharType="end"/>
      </w:r>
    </w:p>
    <w:p w14:paraId="07379702" w14:textId="77777777" w:rsidR="006D0B03" w:rsidRDefault="006D0B03" w:rsidP="00953054">
      <w:pPr>
        <w:tabs>
          <w:tab w:val="left" w:pos="440"/>
        </w:tabs>
        <w:spacing w:line="360" w:lineRule="auto"/>
        <w:jc w:val="both"/>
        <w:rPr>
          <w:sz w:val="22"/>
          <w:szCs w:val="22"/>
        </w:rPr>
      </w:pPr>
    </w:p>
    <w:p w14:paraId="7E813B87" w14:textId="77777777" w:rsidR="00220BD4" w:rsidRDefault="00220BD4" w:rsidP="00953054">
      <w:pPr>
        <w:tabs>
          <w:tab w:val="left" w:pos="440"/>
        </w:tabs>
        <w:spacing w:line="360" w:lineRule="auto"/>
        <w:jc w:val="both"/>
        <w:rPr>
          <w:sz w:val="22"/>
          <w:szCs w:val="22"/>
        </w:rPr>
      </w:pPr>
    </w:p>
    <w:p w14:paraId="27E24E30" w14:textId="77777777" w:rsidR="00013610" w:rsidRPr="00013610" w:rsidRDefault="00013610" w:rsidP="00013610">
      <w:pPr>
        <w:rPr>
          <w:sz w:val="22"/>
          <w:szCs w:val="22"/>
        </w:rPr>
      </w:pPr>
    </w:p>
    <w:p w14:paraId="7DD9F9E8" w14:textId="77777777" w:rsidR="00013610" w:rsidRPr="00013610" w:rsidRDefault="00013610" w:rsidP="00013610">
      <w:pPr>
        <w:rPr>
          <w:sz w:val="22"/>
          <w:szCs w:val="22"/>
        </w:rPr>
      </w:pPr>
    </w:p>
    <w:p w14:paraId="151E0C25" w14:textId="77777777" w:rsidR="00013610" w:rsidRPr="00013610" w:rsidRDefault="00013610" w:rsidP="00013610">
      <w:pPr>
        <w:rPr>
          <w:sz w:val="22"/>
          <w:szCs w:val="22"/>
        </w:rPr>
      </w:pPr>
    </w:p>
    <w:p w14:paraId="7158E7F1" w14:textId="77777777" w:rsidR="00013610" w:rsidRPr="00013610" w:rsidRDefault="00013610" w:rsidP="00013610">
      <w:pPr>
        <w:rPr>
          <w:sz w:val="22"/>
          <w:szCs w:val="22"/>
        </w:rPr>
      </w:pPr>
    </w:p>
    <w:p w14:paraId="661AE65D" w14:textId="77777777" w:rsidR="00013610" w:rsidRDefault="00013610" w:rsidP="00013610">
      <w:pPr>
        <w:rPr>
          <w:sz w:val="22"/>
          <w:szCs w:val="22"/>
        </w:rPr>
      </w:pPr>
    </w:p>
    <w:p w14:paraId="45177B5D" w14:textId="77777777" w:rsidR="00013610" w:rsidRPr="00013610" w:rsidRDefault="00013610" w:rsidP="00013610">
      <w:pPr>
        <w:rPr>
          <w:sz w:val="22"/>
          <w:szCs w:val="22"/>
        </w:rPr>
        <w:sectPr w:rsidR="00013610" w:rsidRPr="00013610" w:rsidSect="006E6202">
          <w:pgSz w:w="12240" w:h="15840" w:code="1"/>
          <w:pgMar w:top="864" w:right="1152" w:bottom="720" w:left="1440" w:header="567" w:footer="288" w:gutter="0"/>
          <w:pgNumType w:fmt="lowerRoman" w:start="1"/>
          <w:cols w:space="720"/>
          <w:titlePg/>
          <w:docGrid w:linePitch="326"/>
        </w:sectPr>
      </w:pPr>
    </w:p>
    <w:p w14:paraId="30E4746E" w14:textId="0F54AB5C" w:rsidR="00911CEE" w:rsidRPr="00953054" w:rsidRDefault="00E11FEC" w:rsidP="00196F69">
      <w:pPr>
        <w:pStyle w:val="Heading1"/>
        <w:numPr>
          <w:ilvl w:val="0"/>
          <w:numId w:val="18"/>
        </w:numPr>
        <w:spacing w:line="360" w:lineRule="auto"/>
        <w:ind w:left="450"/>
        <w:jc w:val="both"/>
        <w:rPr>
          <w:sz w:val="22"/>
          <w:szCs w:val="22"/>
        </w:rPr>
      </w:pPr>
      <w:bookmarkStart w:id="0" w:name="_Toc172713197"/>
      <w:r w:rsidRPr="00953054">
        <w:rPr>
          <w:sz w:val="22"/>
          <w:szCs w:val="22"/>
        </w:rPr>
        <w:lastRenderedPageBreak/>
        <w:t>Acronyms</w:t>
      </w:r>
      <w:r w:rsidR="00613929">
        <w:rPr>
          <w:sz w:val="22"/>
          <w:szCs w:val="22"/>
        </w:rPr>
        <w:t xml:space="preserve"> and </w:t>
      </w:r>
      <w:r w:rsidR="003B32B5">
        <w:rPr>
          <w:sz w:val="22"/>
          <w:szCs w:val="22"/>
        </w:rPr>
        <w:t>Definition of Key Terms</w:t>
      </w:r>
      <w:bookmarkEnd w:id="0"/>
    </w:p>
    <w:p w14:paraId="47536B0A" w14:textId="77777777" w:rsidR="00E17CAA" w:rsidRPr="006A147B" w:rsidRDefault="00630C9A" w:rsidP="00196F69">
      <w:pPr>
        <w:pStyle w:val="ListParagraph"/>
        <w:numPr>
          <w:ilvl w:val="0"/>
          <w:numId w:val="24"/>
        </w:numPr>
        <w:spacing w:line="360" w:lineRule="auto"/>
        <w:jc w:val="both"/>
        <w:rPr>
          <w:b/>
          <w:bCs/>
          <w:sz w:val="22"/>
          <w:szCs w:val="22"/>
        </w:rPr>
      </w:pPr>
      <w:r w:rsidRPr="00953054">
        <w:rPr>
          <w:b/>
          <w:bCs/>
          <w:sz w:val="22"/>
          <w:szCs w:val="22"/>
        </w:rPr>
        <w:t>Acronyms</w:t>
      </w:r>
    </w:p>
    <w:p w14:paraId="663E389F" w14:textId="77777777" w:rsidR="00B3749F" w:rsidRPr="00953054" w:rsidRDefault="00995992" w:rsidP="00953054">
      <w:pPr>
        <w:spacing w:line="360" w:lineRule="auto"/>
        <w:jc w:val="both"/>
        <w:rPr>
          <w:i/>
          <w:iCs/>
          <w:sz w:val="22"/>
          <w:szCs w:val="22"/>
        </w:rPr>
      </w:pPr>
      <w:r w:rsidRPr="00953054">
        <w:rPr>
          <w:i/>
          <w:iCs/>
          <w:sz w:val="22"/>
          <w:szCs w:val="22"/>
        </w:rPr>
        <w:t xml:space="preserve"> </w:t>
      </w:r>
      <w:r w:rsidR="00B3749F" w:rsidRPr="00953054">
        <w:rPr>
          <w:i/>
          <w:iCs/>
          <w:sz w:val="22"/>
          <w:szCs w:val="22"/>
        </w:rPr>
        <w:t>ADP</w:t>
      </w:r>
      <w:r w:rsidR="00B3749F" w:rsidRPr="00953054">
        <w:rPr>
          <w:i/>
          <w:iCs/>
          <w:sz w:val="22"/>
          <w:szCs w:val="22"/>
        </w:rPr>
        <w:tab/>
      </w:r>
      <w:r w:rsidR="00B3749F" w:rsidRPr="00953054">
        <w:rPr>
          <w:i/>
          <w:iCs/>
          <w:sz w:val="22"/>
          <w:szCs w:val="22"/>
        </w:rPr>
        <w:tab/>
      </w:r>
      <w:r w:rsidR="00AD6659">
        <w:rPr>
          <w:i/>
          <w:iCs/>
          <w:sz w:val="22"/>
          <w:szCs w:val="22"/>
        </w:rPr>
        <w:tab/>
      </w:r>
      <w:r w:rsidR="00B3749F" w:rsidRPr="00953054">
        <w:rPr>
          <w:i/>
          <w:iCs/>
          <w:sz w:val="22"/>
          <w:szCs w:val="22"/>
        </w:rPr>
        <w:tab/>
        <w:t>Annual Development Plan</w:t>
      </w:r>
    </w:p>
    <w:p w14:paraId="7C0F0B5E" w14:textId="77777777" w:rsidR="00B3749F" w:rsidRPr="00953054" w:rsidRDefault="00B3749F" w:rsidP="00953054">
      <w:pPr>
        <w:spacing w:line="360" w:lineRule="auto"/>
        <w:ind w:left="142"/>
        <w:jc w:val="both"/>
        <w:rPr>
          <w:i/>
          <w:iCs/>
          <w:sz w:val="22"/>
          <w:szCs w:val="22"/>
        </w:rPr>
      </w:pPr>
      <w:r w:rsidRPr="00953054">
        <w:rPr>
          <w:i/>
          <w:iCs/>
          <w:sz w:val="22"/>
          <w:szCs w:val="22"/>
        </w:rPr>
        <w:t>AIE</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Authority to Incur Expenditure</w:t>
      </w:r>
    </w:p>
    <w:p w14:paraId="68340CA8" w14:textId="77777777" w:rsidR="00B3749F" w:rsidRPr="00953054" w:rsidRDefault="00B3749F" w:rsidP="00953054">
      <w:pPr>
        <w:spacing w:line="360" w:lineRule="auto"/>
        <w:ind w:left="142"/>
        <w:jc w:val="both"/>
        <w:rPr>
          <w:i/>
          <w:iCs/>
          <w:sz w:val="22"/>
          <w:szCs w:val="22"/>
        </w:rPr>
      </w:pPr>
      <w:r w:rsidRPr="00953054">
        <w:rPr>
          <w:i/>
          <w:iCs/>
          <w:sz w:val="22"/>
          <w:szCs w:val="22"/>
        </w:rPr>
        <w:t>CA</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County Assembly</w:t>
      </w:r>
    </w:p>
    <w:p w14:paraId="2FD67E72" w14:textId="77777777" w:rsidR="00B3749F" w:rsidRDefault="00B3749F" w:rsidP="00D35A20">
      <w:pPr>
        <w:spacing w:line="360" w:lineRule="auto"/>
        <w:ind w:left="142"/>
        <w:jc w:val="both"/>
        <w:rPr>
          <w:i/>
          <w:iCs/>
          <w:sz w:val="22"/>
          <w:szCs w:val="22"/>
        </w:rPr>
      </w:pPr>
      <w:r w:rsidRPr="00953054">
        <w:rPr>
          <w:i/>
          <w:iCs/>
          <w:sz w:val="22"/>
          <w:szCs w:val="22"/>
        </w:rPr>
        <w:t>CARA</w:t>
      </w:r>
      <w:r w:rsidRPr="00953054">
        <w:rPr>
          <w:i/>
          <w:iCs/>
          <w:sz w:val="22"/>
          <w:szCs w:val="22"/>
        </w:rPr>
        <w:tab/>
      </w:r>
      <w:r w:rsidRPr="00953054">
        <w:rPr>
          <w:i/>
          <w:iCs/>
          <w:sz w:val="22"/>
          <w:szCs w:val="22"/>
        </w:rPr>
        <w:tab/>
      </w:r>
      <w:r w:rsidRPr="00953054">
        <w:rPr>
          <w:i/>
          <w:iCs/>
          <w:sz w:val="22"/>
          <w:szCs w:val="22"/>
        </w:rPr>
        <w:tab/>
      </w:r>
      <w:r w:rsidR="00121F80">
        <w:rPr>
          <w:i/>
          <w:iCs/>
          <w:sz w:val="22"/>
          <w:szCs w:val="22"/>
        </w:rPr>
        <w:tab/>
      </w:r>
      <w:r w:rsidRPr="00953054">
        <w:rPr>
          <w:i/>
          <w:iCs/>
          <w:sz w:val="22"/>
          <w:szCs w:val="22"/>
        </w:rPr>
        <w:t>County Allocation of Revenue Act</w:t>
      </w:r>
    </w:p>
    <w:p w14:paraId="52BDA717" w14:textId="77777777" w:rsidR="00E9208F" w:rsidRPr="00953054" w:rsidRDefault="00E9208F" w:rsidP="00D35A20">
      <w:pPr>
        <w:spacing w:line="360" w:lineRule="auto"/>
        <w:ind w:left="142"/>
        <w:jc w:val="both"/>
        <w:rPr>
          <w:i/>
          <w:iCs/>
          <w:sz w:val="22"/>
          <w:szCs w:val="22"/>
        </w:rPr>
      </w:pPr>
      <w:r>
        <w:rPr>
          <w:i/>
          <w:iCs/>
          <w:sz w:val="22"/>
          <w:szCs w:val="22"/>
        </w:rPr>
        <w:t>CBK</w:t>
      </w:r>
      <w:r w:rsidR="00E92829">
        <w:tab/>
      </w:r>
      <w:r w:rsidR="00E92829">
        <w:tab/>
      </w:r>
      <w:r w:rsidR="00E92829">
        <w:tab/>
      </w:r>
      <w:r w:rsidR="00E92829">
        <w:tab/>
      </w:r>
      <w:r w:rsidR="00E92829">
        <w:rPr>
          <w:i/>
          <w:iCs/>
          <w:sz w:val="22"/>
          <w:szCs w:val="22"/>
        </w:rPr>
        <w:t>Central Bank of Kenya</w:t>
      </w:r>
    </w:p>
    <w:p w14:paraId="50C008BA" w14:textId="77777777" w:rsidR="00B3749F" w:rsidRPr="00953054" w:rsidRDefault="00B3749F" w:rsidP="00953054">
      <w:pPr>
        <w:spacing w:line="360" w:lineRule="auto"/>
        <w:ind w:left="142"/>
        <w:jc w:val="both"/>
        <w:rPr>
          <w:i/>
          <w:iCs/>
          <w:sz w:val="22"/>
          <w:szCs w:val="22"/>
        </w:rPr>
      </w:pPr>
      <w:r w:rsidRPr="00953054">
        <w:rPr>
          <w:i/>
          <w:iCs/>
          <w:sz w:val="22"/>
          <w:szCs w:val="22"/>
        </w:rPr>
        <w:t>CECM</w:t>
      </w:r>
      <w:r w:rsidRPr="00953054">
        <w:rPr>
          <w:i/>
          <w:iCs/>
          <w:sz w:val="22"/>
          <w:szCs w:val="22"/>
        </w:rPr>
        <w:tab/>
      </w:r>
      <w:r w:rsidRPr="00953054">
        <w:rPr>
          <w:i/>
          <w:iCs/>
          <w:sz w:val="22"/>
          <w:szCs w:val="22"/>
        </w:rPr>
        <w:tab/>
      </w:r>
      <w:r w:rsidRPr="00953054">
        <w:rPr>
          <w:i/>
          <w:iCs/>
          <w:sz w:val="22"/>
          <w:szCs w:val="22"/>
        </w:rPr>
        <w:tab/>
        <w:t>County Executive Committee Member</w:t>
      </w:r>
    </w:p>
    <w:p w14:paraId="721BAC92" w14:textId="77777777" w:rsidR="00B3749F" w:rsidRPr="00953054" w:rsidRDefault="00B3749F" w:rsidP="00953054">
      <w:pPr>
        <w:spacing w:line="360" w:lineRule="auto"/>
        <w:ind w:left="142"/>
        <w:jc w:val="both"/>
        <w:rPr>
          <w:i/>
          <w:iCs/>
          <w:sz w:val="22"/>
          <w:szCs w:val="22"/>
        </w:rPr>
      </w:pPr>
      <w:r w:rsidRPr="00953054">
        <w:rPr>
          <w:i/>
          <w:iCs/>
          <w:sz w:val="22"/>
          <w:szCs w:val="22"/>
        </w:rPr>
        <w:t>CE</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County Executive</w:t>
      </w:r>
    </w:p>
    <w:p w14:paraId="2AB8578C" w14:textId="77777777" w:rsidR="00B3749F" w:rsidRPr="00953054" w:rsidRDefault="00B3749F" w:rsidP="00953054">
      <w:pPr>
        <w:spacing w:line="360" w:lineRule="auto"/>
        <w:ind w:left="142"/>
        <w:jc w:val="both"/>
        <w:rPr>
          <w:i/>
          <w:iCs/>
          <w:sz w:val="22"/>
          <w:szCs w:val="22"/>
        </w:rPr>
      </w:pPr>
      <w:r w:rsidRPr="00953054">
        <w:rPr>
          <w:i/>
          <w:iCs/>
          <w:sz w:val="22"/>
          <w:szCs w:val="22"/>
        </w:rPr>
        <w:t>CG</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County Government</w:t>
      </w:r>
    </w:p>
    <w:p w14:paraId="7D036F18" w14:textId="77777777" w:rsidR="00B3749F" w:rsidRDefault="00B3749F" w:rsidP="00953054">
      <w:pPr>
        <w:spacing w:line="360" w:lineRule="auto"/>
        <w:ind w:left="142"/>
        <w:jc w:val="both"/>
        <w:rPr>
          <w:i/>
          <w:iCs/>
          <w:sz w:val="22"/>
          <w:szCs w:val="22"/>
        </w:rPr>
      </w:pPr>
      <w:r w:rsidRPr="00953054">
        <w:rPr>
          <w:i/>
          <w:iCs/>
          <w:sz w:val="22"/>
          <w:szCs w:val="22"/>
        </w:rPr>
        <w:t>CIDP</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County Integrated Development Plan</w:t>
      </w:r>
    </w:p>
    <w:p w14:paraId="07C9F8BD" w14:textId="77777777" w:rsidR="003C2A01" w:rsidRPr="00953054" w:rsidRDefault="003C2A01" w:rsidP="00953054">
      <w:pPr>
        <w:spacing w:line="360" w:lineRule="auto"/>
        <w:ind w:left="142"/>
        <w:jc w:val="both"/>
        <w:rPr>
          <w:i/>
          <w:iCs/>
          <w:sz w:val="22"/>
          <w:szCs w:val="22"/>
        </w:rPr>
      </w:pPr>
      <w:r>
        <w:rPr>
          <w:i/>
          <w:iCs/>
          <w:sz w:val="22"/>
          <w:szCs w:val="22"/>
        </w:rPr>
        <w:t>COG</w:t>
      </w:r>
      <w:r>
        <w:rPr>
          <w:i/>
          <w:iCs/>
          <w:sz w:val="22"/>
          <w:szCs w:val="22"/>
        </w:rPr>
        <w:tab/>
      </w:r>
      <w:r>
        <w:rPr>
          <w:i/>
          <w:iCs/>
          <w:sz w:val="22"/>
          <w:szCs w:val="22"/>
        </w:rPr>
        <w:tab/>
      </w:r>
      <w:r>
        <w:rPr>
          <w:i/>
          <w:iCs/>
          <w:sz w:val="22"/>
          <w:szCs w:val="22"/>
        </w:rPr>
        <w:tab/>
      </w:r>
      <w:r>
        <w:rPr>
          <w:i/>
          <w:iCs/>
          <w:sz w:val="22"/>
          <w:szCs w:val="22"/>
        </w:rPr>
        <w:tab/>
        <w:t>Council of Governors</w:t>
      </w:r>
    </w:p>
    <w:p w14:paraId="6A581870" w14:textId="77777777" w:rsidR="00B3749F" w:rsidRPr="00953054" w:rsidRDefault="00B3749F" w:rsidP="00953054">
      <w:pPr>
        <w:spacing w:line="360" w:lineRule="auto"/>
        <w:ind w:left="142"/>
        <w:jc w:val="both"/>
        <w:rPr>
          <w:i/>
          <w:iCs/>
          <w:sz w:val="22"/>
          <w:szCs w:val="22"/>
        </w:rPr>
      </w:pPr>
      <w:r w:rsidRPr="00953054">
        <w:rPr>
          <w:i/>
          <w:iCs/>
          <w:sz w:val="22"/>
          <w:szCs w:val="22"/>
        </w:rPr>
        <w:t>CRA</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Commission on Revenue Allocation</w:t>
      </w:r>
    </w:p>
    <w:p w14:paraId="50AE8037" w14:textId="77777777" w:rsidR="00B3749F" w:rsidRPr="00953054" w:rsidRDefault="00B3749F" w:rsidP="00953054">
      <w:pPr>
        <w:spacing w:line="360" w:lineRule="auto"/>
        <w:ind w:left="142"/>
        <w:jc w:val="both"/>
        <w:rPr>
          <w:i/>
          <w:iCs/>
          <w:sz w:val="22"/>
          <w:szCs w:val="22"/>
        </w:rPr>
      </w:pPr>
      <w:r w:rsidRPr="00953054">
        <w:rPr>
          <w:i/>
          <w:iCs/>
          <w:sz w:val="22"/>
          <w:szCs w:val="22"/>
        </w:rPr>
        <w:t>CRF</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County Revenue Fund</w:t>
      </w:r>
    </w:p>
    <w:p w14:paraId="51799DAA" w14:textId="77777777" w:rsidR="00B3749F" w:rsidRPr="00953054" w:rsidRDefault="00B3749F" w:rsidP="00953054">
      <w:pPr>
        <w:spacing w:line="360" w:lineRule="auto"/>
        <w:ind w:left="142"/>
        <w:jc w:val="both"/>
        <w:rPr>
          <w:i/>
          <w:iCs/>
          <w:sz w:val="22"/>
          <w:szCs w:val="22"/>
        </w:rPr>
      </w:pPr>
      <w:r w:rsidRPr="00953054">
        <w:rPr>
          <w:i/>
          <w:iCs/>
          <w:sz w:val="22"/>
          <w:szCs w:val="22"/>
        </w:rPr>
        <w:t>CT</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County Treasury</w:t>
      </w:r>
    </w:p>
    <w:p w14:paraId="41A25AE0" w14:textId="77777777" w:rsidR="00B3749F" w:rsidRDefault="00B3749F" w:rsidP="00953054">
      <w:pPr>
        <w:spacing w:line="360" w:lineRule="auto"/>
        <w:ind w:left="142"/>
        <w:jc w:val="both"/>
        <w:rPr>
          <w:i/>
          <w:iCs/>
          <w:sz w:val="22"/>
          <w:szCs w:val="22"/>
        </w:rPr>
      </w:pPr>
      <w:r w:rsidRPr="00953054">
        <w:rPr>
          <w:i/>
          <w:iCs/>
          <w:sz w:val="22"/>
          <w:szCs w:val="22"/>
        </w:rPr>
        <w:t>IPSAS</w:t>
      </w:r>
      <w:r w:rsidRPr="00953054">
        <w:rPr>
          <w:i/>
          <w:iCs/>
          <w:sz w:val="22"/>
          <w:szCs w:val="22"/>
        </w:rPr>
        <w:tab/>
      </w:r>
      <w:r w:rsidRPr="00953054">
        <w:rPr>
          <w:i/>
          <w:iCs/>
          <w:sz w:val="22"/>
          <w:szCs w:val="22"/>
        </w:rPr>
        <w:tab/>
      </w:r>
      <w:r w:rsidRPr="00953054">
        <w:rPr>
          <w:i/>
          <w:iCs/>
          <w:sz w:val="22"/>
          <w:szCs w:val="22"/>
        </w:rPr>
        <w:tab/>
      </w:r>
      <w:r w:rsidR="00121F80">
        <w:rPr>
          <w:i/>
          <w:iCs/>
          <w:sz w:val="22"/>
          <w:szCs w:val="22"/>
        </w:rPr>
        <w:tab/>
      </w:r>
      <w:r w:rsidRPr="00953054">
        <w:rPr>
          <w:i/>
          <w:iCs/>
          <w:sz w:val="22"/>
          <w:szCs w:val="22"/>
        </w:rPr>
        <w:t>International Public Sector Accounting Standards</w:t>
      </w:r>
    </w:p>
    <w:p w14:paraId="0C850E3B" w14:textId="77777777" w:rsidR="00194944" w:rsidRPr="00953054" w:rsidRDefault="00194944" w:rsidP="00953054">
      <w:pPr>
        <w:spacing w:line="360" w:lineRule="auto"/>
        <w:ind w:left="142"/>
        <w:jc w:val="both"/>
        <w:rPr>
          <w:i/>
          <w:iCs/>
          <w:sz w:val="22"/>
          <w:szCs w:val="22"/>
        </w:rPr>
      </w:pPr>
      <w:r w:rsidRPr="006B1299">
        <w:rPr>
          <w:i/>
          <w:iCs/>
          <w:sz w:val="22"/>
          <w:szCs w:val="22"/>
        </w:rPr>
        <w:t>MCA</w:t>
      </w:r>
      <w:r w:rsidRPr="006B1299">
        <w:rPr>
          <w:i/>
          <w:iCs/>
          <w:sz w:val="22"/>
          <w:szCs w:val="22"/>
        </w:rPr>
        <w:tab/>
      </w:r>
      <w:r w:rsidRPr="006B1299">
        <w:rPr>
          <w:i/>
          <w:iCs/>
          <w:sz w:val="22"/>
          <w:szCs w:val="22"/>
        </w:rPr>
        <w:tab/>
      </w:r>
      <w:r w:rsidRPr="006B1299">
        <w:rPr>
          <w:i/>
          <w:iCs/>
          <w:sz w:val="22"/>
          <w:szCs w:val="22"/>
        </w:rPr>
        <w:tab/>
      </w:r>
      <w:r w:rsidRPr="006B1299">
        <w:rPr>
          <w:i/>
          <w:iCs/>
          <w:sz w:val="22"/>
          <w:szCs w:val="22"/>
        </w:rPr>
        <w:tab/>
        <w:t>Member of C</w:t>
      </w:r>
      <w:r w:rsidR="004627C5" w:rsidRPr="006B1299">
        <w:rPr>
          <w:i/>
          <w:iCs/>
          <w:sz w:val="22"/>
          <w:szCs w:val="22"/>
        </w:rPr>
        <w:t xml:space="preserve">ounty </w:t>
      </w:r>
      <w:r w:rsidR="00EF2B2B" w:rsidRPr="006B1299">
        <w:rPr>
          <w:i/>
          <w:iCs/>
          <w:sz w:val="22"/>
          <w:szCs w:val="22"/>
        </w:rPr>
        <w:t>A</w:t>
      </w:r>
      <w:r w:rsidR="004627C5" w:rsidRPr="006B1299">
        <w:rPr>
          <w:i/>
          <w:iCs/>
          <w:sz w:val="22"/>
          <w:szCs w:val="22"/>
        </w:rPr>
        <w:t>ssembly</w:t>
      </w:r>
    </w:p>
    <w:p w14:paraId="677FB284" w14:textId="77777777" w:rsidR="00B3749F" w:rsidRDefault="00B3749F" w:rsidP="00953054">
      <w:pPr>
        <w:spacing w:line="360" w:lineRule="auto"/>
        <w:ind w:left="142"/>
        <w:jc w:val="both"/>
        <w:rPr>
          <w:i/>
          <w:iCs/>
          <w:sz w:val="22"/>
          <w:szCs w:val="22"/>
        </w:rPr>
      </w:pPr>
      <w:r w:rsidRPr="00953054">
        <w:rPr>
          <w:i/>
          <w:iCs/>
          <w:sz w:val="22"/>
          <w:szCs w:val="22"/>
        </w:rPr>
        <w:t>OAG</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Office of the Auditor General</w:t>
      </w:r>
    </w:p>
    <w:p w14:paraId="28F05DED" w14:textId="77777777" w:rsidR="00C047A3" w:rsidRDefault="00C047A3" w:rsidP="00C047A3">
      <w:pPr>
        <w:spacing w:line="360" w:lineRule="auto"/>
        <w:ind w:left="142"/>
        <w:jc w:val="both"/>
        <w:rPr>
          <w:i/>
          <w:iCs/>
          <w:sz w:val="22"/>
          <w:szCs w:val="22"/>
        </w:rPr>
      </w:pPr>
      <w:r w:rsidRPr="00953054">
        <w:rPr>
          <w:i/>
          <w:iCs/>
          <w:sz w:val="22"/>
          <w:szCs w:val="22"/>
        </w:rPr>
        <w:t>OCOB</w:t>
      </w:r>
      <w:r w:rsidRPr="00953054">
        <w:rPr>
          <w:i/>
          <w:iCs/>
          <w:sz w:val="22"/>
          <w:szCs w:val="22"/>
        </w:rPr>
        <w:tab/>
      </w:r>
      <w:r w:rsidRPr="00953054">
        <w:rPr>
          <w:i/>
          <w:iCs/>
          <w:sz w:val="22"/>
          <w:szCs w:val="22"/>
        </w:rPr>
        <w:tab/>
      </w:r>
      <w:r w:rsidRPr="00953054">
        <w:rPr>
          <w:i/>
          <w:iCs/>
          <w:sz w:val="22"/>
          <w:szCs w:val="22"/>
        </w:rPr>
        <w:tab/>
        <w:t>Office of the Controller of Budget</w:t>
      </w:r>
    </w:p>
    <w:p w14:paraId="28501D1F" w14:textId="77777777" w:rsidR="00532B73" w:rsidRPr="00953054" w:rsidRDefault="00532B73" w:rsidP="00953054">
      <w:pPr>
        <w:spacing w:line="360" w:lineRule="auto"/>
        <w:ind w:left="142"/>
        <w:jc w:val="both"/>
        <w:rPr>
          <w:i/>
          <w:iCs/>
          <w:sz w:val="22"/>
          <w:szCs w:val="22"/>
        </w:rPr>
      </w:pPr>
      <w:r>
        <w:rPr>
          <w:i/>
          <w:iCs/>
          <w:sz w:val="22"/>
          <w:szCs w:val="22"/>
        </w:rPr>
        <w:t>OSR</w:t>
      </w:r>
      <w:r>
        <w:rPr>
          <w:i/>
          <w:iCs/>
          <w:sz w:val="22"/>
          <w:szCs w:val="22"/>
        </w:rPr>
        <w:tab/>
      </w:r>
      <w:r>
        <w:rPr>
          <w:i/>
          <w:iCs/>
          <w:sz w:val="22"/>
          <w:szCs w:val="22"/>
        </w:rPr>
        <w:tab/>
      </w:r>
      <w:r>
        <w:rPr>
          <w:i/>
          <w:iCs/>
          <w:sz w:val="22"/>
          <w:szCs w:val="22"/>
        </w:rPr>
        <w:tab/>
      </w:r>
      <w:r>
        <w:rPr>
          <w:i/>
          <w:iCs/>
          <w:sz w:val="22"/>
          <w:szCs w:val="22"/>
        </w:rPr>
        <w:tab/>
        <w:t>Own Source Revenue</w:t>
      </w:r>
    </w:p>
    <w:p w14:paraId="247A07CE" w14:textId="77777777" w:rsidR="00B3749F" w:rsidRPr="00953054" w:rsidRDefault="00B3749F" w:rsidP="00953054">
      <w:pPr>
        <w:spacing w:line="360" w:lineRule="auto"/>
        <w:ind w:left="142"/>
        <w:jc w:val="both"/>
        <w:rPr>
          <w:i/>
          <w:iCs/>
          <w:sz w:val="22"/>
          <w:szCs w:val="22"/>
        </w:rPr>
      </w:pPr>
      <w:r w:rsidRPr="00953054">
        <w:rPr>
          <w:i/>
          <w:iCs/>
          <w:sz w:val="22"/>
          <w:szCs w:val="22"/>
        </w:rPr>
        <w:t xml:space="preserve">PFM </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Public Finance Management</w:t>
      </w:r>
    </w:p>
    <w:p w14:paraId="788A1FA2" w14:textId="77777777" w:rsidR="00B3749F" w:rsidRPr="00953054" w:rsidRDefault="00B3749F" w:rsidP="00953054">
      <w:pPr>
        <w:spacing w:line="360" w:lineRule="auto"/>
        <w:ind w:left="142"/>
        <w:jc w:val="both"/>
        <w:rPr>
          <w:i/>
          <w:iCs/>
          <w:sz w:val="22"/>
          <w:szCs w:val="22"/>
        </w:rPr>
      </w:pPr>
      <w:r w:rsidRPr="00953054">
        <w:rPr>
          <w:i/>
          <w:iCs/>
          <w:sz w:val="22"/>
          <w:szCs w:val="22"/>
        </w:rPr>
        <w:t>PSASB</w:t>
      </w:r>
      <w:r w:rsidRPr="00953054">
        <w:rPr>
          <w:i/>
          <w:iCs/>
          <w:sz w:val="22"/>
          <w:szCs w:val="22"/>
        </w:rPr>
        <w:tab/>
      </w:r>
      <w:r w:rsidRPr="00953054">
        <w:rPr>
          <w:i/>
          <w:iCs/>
          <w:sz w:val="22"/>
          <w:szCs w:val="22"/>
        </w:rPr>
        <w:tab/>
      </w:r>
      <w:r w:rsidRPr="00953054">
        <w:rPr>
          <w:i/>
          <w:iCs/>
          <w:sz w:val="22"/>
          <w:szCs w:val="22"/>
        </w:rPr>
        <w:tab/>
        <w:t>Public Sector Accounting Standards Board</w:t>
      </w:r>
    </w:p>
    <w:p w14:paraId="65EC73B9" w14:textId="77777777" w:rsidR="00B3749F" w:rsidRPr="00953054" w:rsidRDefault="00B3749F" w:rsidP="00953054">
      <w:pPr>
        <w:spacing w:line="360" w:lineRule="auto"/>
        <w:ind w:left="142"/>
        <w:jc w:val="both"/>
        <w:rPr>
          <w:i/>
          <w:iCs/>
          <w:sz w:val="22"/>
          <w:szCs w:val="22"/>
        </w:rPr>
      </w:pPr>
      <w:r w:rsidRPr="00953054">
        <w:rPr>
          <w:i/>
          <w:iCs/>
          <w:sz w:val="22"/>
          <w:szCs w:val="22"/>
        </w:rPr>
        <w:t>NT</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National Treasury</w:t>
      </w:r>
    </w:p>
    <w:p w14:paraId="3B20735F" w14:textId="77777777" w:rsidR="00B3749F" w:rsidRDefault="00B3749F" w:rsidP="00953054">
      <w:pPr>
        <w:spacing w:line="360" w:lineRule="auto"/>
        <w:ind w:left="142"/>
        <w:jc w:val="both"/>
        <w:rPr>
          <w:i/>
          <w:iCs/>
          <w:sz w:val="22"/>
          <w:szCs w:val="22"/>
        </w:rPr>
      </w:pPr>
      <w:r w:rsidRPr="00953054">
        <w:rPr>
          <w:i/>
          <w:iCs/>
          <w:sz w:val="22"/>
          <w:szCs w:val="22"/>
        </w:rPr>
        <w:t>WB</w:t>
      </w:r>
      <w:r w:rsidRPr="00953054">
        <w:rPr>
          <w:i/>
          <w:iCs/>
          <w:sz w:val="22"/>
          <w:szCs w:val="22"/>
        </w:rPr>
        <w:tab/>
      </w:r>
      <w:r w:rsidRPr="00953054">
        <w:rPr>
          <w:i/>
          <w:iCs/>
          <w:sz w:val="22"/>
          <w:szCs w:val="22"/>
        </w:rPr>
        <w:tab/>
      </w:r>
      <w:r w:rsidRPr="00953054">
        <w:rPr>
          <w:i/>
          <w:iCs/>
          <w:sz w:val="22"/>
          <w:szCs w:val="22"/>
        </w:rPr>
        <w:tab/>
      </w:r>
      <w:r w:rsidRPr="00953054">
        <w:rPr>
          <w:i/>
          <w:iCs/>
          <w:sz w:val="22"/>
          <w:szCs w:val="22"/>
        </w:rPr>
        <w:tab/>
        <w:t>World Bank</w:t>
      </w:r>
    </w:p>
    <w:p w14:paraId="66F6E451" w14:textId="77777777" w:rsidR="00AB09BD" w:rsidRPr="00953054" w:rsidRDefault="00AD3124" w:rsidP="00953054">
      <w:pPr>
        <w:spacing w:line="360" w:lineRule="auto"/>
        <w:ind w:left="142"/>
        <w:jc w:val="both"/>
        <w:rPr>
          <w:i/>
          <w:iCs/>
          <w:sz w:val="22"/>
          <w:szCs w:val="22"/>
        </w:rPr>
      </w:pPr>
      <w:r>
        <w:rPr>
          <w:i/>
          <w:iCs/>
          <w:sz w:val="22"/>
          <w:szCs w:val="22"/>
        </w:rPr>
        <w:t>KRB</w:t>
      </w:r>
      <w:r>
        <w:rPr>
          <w:i/>
          <w:iCs/>
          <w:sz w:val="22"/>
          <w:szCs w:val="22"/>
        </w:rPr>
        <w:tab/>
      </w:r>
      <w:r>
        <w:rPr>
          <w:i/>
          <w:iCs/>
          <w:sz w:val="22"/>
          <w:szCs w:val="22"/>
        </w:rPr>
        <w:tab/>
      </w:r>
      <w:r>
        <w:rPr>
          <w:i/>
          <w:iCs/>
          <w:sz w:val="22"/>
          <w:szCs w:val="22"/>
        </w:rPr>
        <w:tab/>
      </w:r>
      <w:r>
        <w:rPr>
          <w:i/>
          <w:iCs/>
          <w:sz w:val="22"/>
          <w:szCs w:val="22"/>
        </w:rPr>
        <w:tab/>
        <w:t>Kenya Roads Board</w:t>
      </w:r>
    </w:p>
    <w:p w14:paraId="28A1EB57" w14:textId="77777777" w:rsidR="0047582A" w:rsidRDefault="00B3749F" w:rsidP="00A46E3C">
      <w:pPr>
        <w:spacing w:line="360" w:lineRule="auto"/>
        <w:ind w:left="142"/>
        <w:jc w:val="both"/>
        <w:rPr>
          <w:i/>
          <w:iCs/>
          <w:sz w:val="22"/>
          <w:szCs w:val="22"/>
          <w:lang w:val="en-US"/>
        </w:rPr>
      </w:pPr>
      <w:r w:rsidRPr="00953054">
        <w:rPr>
          <w:i/>
          <w:iCs/>
          <w:sz w:val="22"/>
          <w:szCs w:val="22"/>
        </w:rPr>
        <w:t>Kshs</w:t>
      </w:r>
      <w:r w:rsidR="001D7797">
        <w:rPr>
          <w:i/>
          <w:iCs/>
          <w:sz w:val="22"/>
          <w:szCs w:val="22"/>
        </w:rPr>
        <w:tab/>
      </w:r>
      <w:r w:rsidRPr="00953054">
        <w:rPr>
          <w:i/>
          <w:iCs/>
          <w:sz w:val="22"/>
          <w:szCs w:val="22"/>
        </w:rPr>
        <w:t xml:space="preserve"> </w:t>
      </w:r>
      <w:r w:rsidRPr="00953054">
        <w:rPr>
          <w:i/>
          <w:iCs/>
          <w:sz w:val="22"/>
          <w:szCs w:val="22"/>
          <w:lang w:val="en-US"/>
        </w:rPr>
        <w:tab/>
      </w:r>
      <w:r w:rsidRPr="00953054">
        <w:rPr>
          <w:i/>
          <w:iCs/>
          <w:sz w:val="22"/>
          <w:szCs w:val="22"/>
          <w:lang w:val="en-US"/>
        </w:rPr>
        <w:tab/>
      </w:r>
      <w:r w:rsidRPr="00953054">
        <w:rPr>
          <w:i/>
          <w:iCs/>
          <w:sz w:val="22"/>
          <w:szCs w:val="22"/>
          <w:lang w:val="en-US"/>
        </w:rPr>
        <w:tab/>
      </w:r>
      <w:r w:rsidRPr="00953054">
        <w:rPr>
          <w:i/>
          <w:iCs/>
          <w:sz w:val="22"/>
          <w:szCs w:val="22"/>
        </w:rPr>
        <w:t>Kenya Shillings</w:t>
      </w:r>
      <w:r w:rsidRPr="00953054">
        <w:rPr>
          <w:i/>
          <w:iCs/>
          <w:sz w:val="22"/>
          <w:szCs w:val="22"/>
          <w:lang w:val="en-US"/>
        </w:rPr>
        <w:t> </w:t>
      </w:r>
    </w:p>
    <w:p w14:paraId="66CE425E" w14:textId="77777777" w:rsidR="009974E4" w:rsidRPr="00953054" w:rsidRDefault="009974E4" w:rsidP="00A46E3C">
      <w:pPr>
        <w:spacing w:line="360" w:lineRule="auto"/>
        <w:ind w:left="142"/>
        <w:jc w:val="both"/>
        <w:rPr>
          <w:i/>
          <w:iCs/>
          <w:sz w:val="22"/>
          <w:szCs w:val="22"/>
          <w:lang w:val="en-US"/>
        </w:rPr>
      </w:pPr>
      <w:r>
        <w:rPr>
          <w:i/>
          <w:iCs/>
          <w:sz w:val="22"/>
          <w:szCs w:val="22"/>
          <w:lang w:val="en-US"/>
        </w:rPr>
        <w:t>FY</w:t>
      </w:r>
      <w:r w:rsidR="00490092">
        <w:rPr>
          <w:i/>
          <w:iCs/>
          <w:sz w:val="22"/>
          <w:szCs w:val="22"/>
          <w:lang w:val="en-US"/>
        </w:rPr>
        <w:tab/>
      </w:r>
      <w:r w:rsidR="00490092">
        <w:rPr>
          <w:i/>
          <w:iCs/>
          <w:sz w:val="22"/>
          <w:szCs w:val="22"/>
          <w:lang w:val="en-US"/>
        </w:rPr>
        <w:tab/>
      </w:r>
      <w:r w:rsidR="00490092">
        <w:rPr>
          <w:i/>
          <w:iCs/>
          <w:sz w:val="22"/>
          <w:szCs w:val="22"/>
          <w:lang w:val="en-US"/>
        </w:rPr>
        <w:tab/>
      </w:r>
      <w:r w:rsidR="00490092">
        <w:rPr>
          <w:i/>
          <w:iCs/>
          <w:sz w:val="22"/>
          <w:szCs w:val="22"/>
          <w:lang w:val="en-US"/>
        </w:rPr>
        <w:tab/>
        <w:t xml:space="preserve">Financial </w:t>
      </w:r>
      <w:r w:rsidR="00300A0B">
        <w:rPr>
          <w:i/>
          <w:iCs/>
          <w:sz w:val="22"/>
          <w:szCs w:val="22"/>
          <w:lang w:val="en-US"/>
        </w:rPr>
        <w:t>Y</w:t>
      </w:r>
      <w:r w:rsidR="00490092">
        <w:rPr>
          <w:i/>
          <w:iCs/>
          <w:sz w:val="22"/>
          <w:szCs w:val="22"/>
          <w:lang w:val="en-US"/>
        </w:rPr>
        <w:t>ear</w:t>
      </w:r>
    </w:p>
    <w:p w14:paraId="11D50138" w14:textId="77777777" w:rsidR="00E17CAA" w:rsidRPr="00613929" w:rsidRDefault="00A14DA9" w:rsidP="00196F69">
      <w:pPr>
        <w:pStyle w:val="ListParagraph"/>
        <w:numPr>
          <w:ilvl w:val="0"/>
          <w:numId w:val="24"/>
        </w:numPr>
        <w:spacing w:line="360" w:lineRule="auto"/>
        <w:jc w:val="both"/>
        <w:rPr>
          <w:b/>
          <w:bCs/>
          <w:sz w:val="22"/>
          <w:szCs w:val="22"/>
        </w:rPr>
      </w:pPr>
      <w:r w:rsidRPr="00953054">
        <w:rPr>
          <w:b/>
          <w:bCs/>
          <w:sz w:val="22"/>
          <w:szCs w:val="22"/>
        </w:rPr>
        <w:t>Definition of Key</w:t>
      </w:r>
      <w:r w:rsidR="00362FC5" w:rsidRPr="00953054">
        <w:rPr>
          <w:b/>
          <w:bCs/>
          <w:sz w:val="22"/>
          <w:szCs w:val="22"/>
        </w:rPr>
        <w:t xml:space="preserve"> </w:t>
      </w:r>
      <w:r w:rsidR="00B3749F" w:rsidRPr="00953054">
        <w:rPr>
          <w:b/>
          <w:bCs/>
          <w:sz w:val="22"/>
          <w:szCs w:val="22"/>
        </w:rPr>
        <w:t>Terms</w:t>
      </w:r>
      <w:r w:rsidR="00613929">
        <w:rPr>
          <w:b/>
          <w:bCs/>
          <w:sz w:val="22"/>
          <w:szCs w:val="22"/>
        </w:rPr>
        <w:t>.</w:t>
      </w:r>
    </w:p>
    <w:p w14:paraId="339C787E" w14:textId="77777777" w:rsidR="00613929" w:rsidRPr="00780A4D" w:rsidRDefault="00B3749F" w:rsidP="00C2603F">
      <w:r w:rsidRPr="00613929">
        <w:rPr>
          <w:b/>
          <w:bCs/>
          <w:i/>
          <w:iCs/>
          <w:sz w:val="22"/>
          <w:szCs w:val="22"/>
        </w:rPr>
        <w:t>Fiduciary Management</w:t>
      </w:r>
      <w:r w:rsidR="00613929">
        <w:rPr>
          <w:i/>
          <w:iCs/>
          <w:sz w:val="22"/>
          <w:szCs w:val="22"/>
        </w:rPr>
        <w:t xml:space="preserve">- </w:t>
      </w:r>
      <w:r w:rsidR="00613929" w:rsidRPr="00780A4D">
        <w:t>Members of Management directly entrusted with the responsibility of financial resources of the organisation.</w:t>
      </w:r>
    </w:p>
    <w:p w14:paraId="14C747A0" w14:textId="77777777" w:rsidR="00B3749F" w:rsidRDefault="00B3749F" w:rsidP="00613929">
      <w:pPr>
        <w:spacing w:line="360" w:lineRule="auto"/>
        <w:jc w:val="both"/>
        <w:rPr>
          <w:i/>
          <w:iCs/>
          <w:sz w:val="22"/>
          <w:szCs w:val="22"/>
          <w:lang w:val="en-US"/>
        </w:rPr>
      </w:pPr>
    </w:p>
    <w:p w14:paraId="3C139466" w14:textId="77777777" w:rsidR="00613929" w:rsidRPr="00953054" w:rsidRDefault="00613929" w:rsidP="00613929">
      <w:pPr>
        <w:spacing w:line="360" w:lineRule="auto"/>
        <w:jc w:val="both"/>
        <w:rPr>
          <w:sz w:val="22"/>
          <w:szCs w:val="22"/>
        </w:rPr>
      </w:pPr>
      <w:r w:rsidRPr="00613929">
        <w:rPr>
          <w:b/>
          <w:bCs/>
          <w:i/>
          <w:iCs/>
          <w:sz w:val="22"/>
          <w:szCs w:val="22"/>
          <w:lang w:val="en-US"/>
        </w:rPr>
        <w:t>Comparative Year</w:t>
      </w:r>
      <w:r>
        <w:rPr>
          <w:i/>
          <w:iCs/>
          <w:sz w:val="22"/>
          <w:szCs w:val="22"/>
          <w:lang w:val="en-US"/>
        </w:rPr>
        <w:t>- Means the prior period.</w:t>
      </w:r>
    </w:p>
    <w:p w14:paraId="5630EDA3" w14:textId="77777777" w:rsidR="00613929" w:rsidRPr="00E7112B" w:rsidRDefault="00613929" w:rsidP="00613929">
      <w:pPr>
        <w:ind w:left="142"/>
        <w:rPr>
          <w:i/>
          <w:iCs/>
          <w:sz w:val="20"/>
          <w:szCs w:val="20"/>
        </w:rPr>
      </w:pPr>
      <w:r w:rsidRPr="003D40F8">
        <w:rPr>
          <w:i/>
          <w:iCs/>
        </w:rPr>
        <w:t>(</w:t>
      </w:r>
      <w:r w:rsidRPr="00E7112B">
        <w:rPr>
          <w:i/>
          <w:iCs/>
          <w:sz w:val="20"/>
          <w:szCs w:val="20"/>
        </w:rPr>
        <w:t xml:space="preserve">This list is an indication of the common acronyms and abbreviations; the </w:t>
      </w:r>
      <w:r>
        <w:rPr>
          <w:i/>
          <w:iCs/>
          <w:sz w:val="20"/>
          <w:szCs w:val="20"/>
        </w:rPr>
        <w:t>Entity</w:t>
      </w:r>
      <w:r w:rsidRPr="00E7112B">
        <w:rPr>
          <w:i/>
          <w:iCs/>
          <w:sz w:val="20"/>
          <w:szCs w:val="20"/>
        </w:rPr>
        <w:t xml:space="preserve"> should include all from the annual report and financial statements prepared)</w:t>
      </w:r>
    </w:p>
    <w:p w14:paraId="6D17D852" w14:textId="6D0E550A" w:rsidR="001C15E5" w:rsidRDefault="001C15E5">
      <w:pPr>
        <w:autoSpaceDE/>
        <w:autoSpaceDN/>
        <w:rPr>
          <w:i/>
          <w:sz w:val="22"/>
          <w:szCs w:val="22"/>
        </w:rPr>
      </w:pPr>
      <w:r>
        <w:rPr>
          <w:i/>
          <w:sz w:val="22"/>
          <w:szCs w:val="22"/>
        </w:rPr>
        <w:br w:type="page"/>
      </w:r>
    </w:p>
    <w:p w14:paraId="46D2A9DD" w14:textId="77777777" w:rsidR="003D03F7" w:rsidRDefault="00F566D5" w:rsidP="00196F69">
      <w:pPr>
        <w:pStyle w:val="Heading1"/>
        <w:numPr>
          <w:ilvl w:val="0"/>
          <w:numId w:val="18"/>
        </w:numPr>
        <w:spacing w:line="360" w:lineRule="auto"/>
        <w:ind w:left="450"/>
        <w:jc w:val="both"/>
        <w:rPr>
          <w:sz w:val="22"/>
          <w:szCs w:val="22"/>
        </w:rPr>
      </w:pPr>
      <w:bookmarkStart w:id="1" w:name="_Toc172713198"/>
      <w:r w:rsidRPr="00953054">
        <w:rPr>
          <w:sz w:val="22"/>
          <w:szCs w:val="22"/>
        </w:rPr>
        <w:lastRenderedPageBreak/>
        <w:t xml:space="preserve">Key </w:t>
      </w:r>
      <w:r w:rsidR="00E80625" w:rsidRPr="00953054">
        <w:rPr>
          <w:sz w:val="22"/>
          <w:szCs w:val="22"/>
        </w:rPr>
        <w:t>Entity</w:t>
      </w:r>
      <w:r w:rsidRPr="00953054">
        <w:rPr>
          <w:sz w:val="22"/>
          <w:szCs w:val="22"/>
        </w:rPr>
        <w:t xml:space="preserve"> Information </w:t>
      </w:r>
      <w:r w:rsidR="00BB79BE" w:rsidRPr="00953054">
        <w:rPr>
          <w:sz w:val="22"/>
          <w:szCs w:val="22"/>
        </w:rPr>
        <w:t>and</w:t>
      </w:r>
      <w:r w:rsidRPr="00953054">
        <w:rPr>
          <w:sz w:val="22"/>
          <w:szCs w:val="22"/>
        </w:rPr>
        <w:t xml:space="preserve"> Management</w:t>
      </w:r>
      <w:bookmarkEnd w:id="1"/>
      <w:r w:rsidR="0055192D" w:rsidRPr="00953054">
        <w:rPr>
          <w:sz w:val="22"/>
          <w:szCs w:val="22"/>
        </w:rPr>
        <w:t xml:space="preserve"> </w:t>
      </w:r>
    </w:p>
    <w:p w14:paraId="1ACB68AA" w14:textId="77777777" w:rsidR="00783FD3" w:rsidRDefault="00BA239F" w:rsidP="00783FD3">
      <w:pPr>
        <w:rPr>
          <w:b/>
          <w:bCs/>
          <w:i/>
          <w:sz w:val="22"/>
          <w:szCs w:val="22"/>
        </w:rPr>
      </w:pPr>
      <w:r>
        <w:rPr>
          <w:b/>
          <w:bCs/>
          <w:i/>
          <w:sz w:val="22"/>
          <w:szCs w:val="22"/>
        </w:rPr>
        <w:t xml:space="preserve">   </w:t>
      </w:r>
      <w:r w:rsidRPr="00BA239F">
        <w:rPr>
          <w:b/>
          <w:bCs/>
          <w:i/>
          <w:sz w:val="22"/>
          <w:szCs w:val="22"/>
        </w:rPr>
        <w:t>(County Executive’s)</w:t>
      </w:r>
    </w:p>
    <w:p w14:paraId="5113174E" w14:textId="77777777" w:rsidR="00B41580" w:rsidRPr="00BA239F" w:rsidRDefault="00B41580" w:rsidP="00783FD3">
      <w:pPr>
        <w:rPr>
          <w:b/>
          <w:bCs/>
        </w:rPr>
      </w:pPr>
    </w:p>
    <w:p w14:paraId="087B1262" w14:textId="77777777" w:rsidR="00971BFA" w:rsidRPr="00953054" w:rsidRDefault="00971BFA" w:rsidP="00196F69">
      <w:pPr>
        <w:numPr>
          <w:ilvl w:val="0"/>
          <w:numId w:val="25"/>
        </w:numPr>
        <w:spacing w:line="360" w:lineRule="auto"/>
        <w:jc w:val="both"/>
        <w:rPr>
          <w:b/>
          <w:sz w:val="22"/>
          <w:szCs w:val="22"/>
        </w:rPr>
      </w:pPr>
      <w:r w:rsidRPr="00953054">
        <w:rPr>
          <w:b/>
          <w:sz w:val="22"/>
          <w:szCs w:val="22"/>
        </w:rPr>
        <w:t>Background information</w:t>
      </w:r>
      <w:r w:rsidR="006B1DD1">
        <w:rPr>
          <w:b/>
          <w:sz w:val="22"/>
          <w:szCs w:val="22"/>
        </w:rPr>
        <w:t>.</w:t>
      </w:r>
    </w:p>
    <w:p w14:paraId="4713FE67" w14:textId="361DA8BA" w:rsidR="005C2DC7" w:rsidRPr="005C2DC7" w:rsidRDefault="005C2DC7" w:rsidP="003B1F41">
      <w:pPr>
        <w:pStyle w:val="ListParagraph"/>
        <w:spacing w:after="240" w:line="276" w:lineRule="auto"/>
        <w:ind w:left="360"/>
        <w:jc w:val="both"/>
        <w:rPr>
          <w:sz w:val="22"/>
          <w:szCs w:val="22"/>
        </w:rPr>
      </w:pPr>
      <w:bookmarkStart w:id="2" w:name="_Hlk169604801"/>
      <w:r w:rsidRPr="005C2DC7">
        <w:rPr>
          <w:sz w:val="22"/>
          <w:szCs w:val="22"/>
        </w:rPr>
        <w:t xml:space="preserve">The County is constituted as per the Constitution of Kenya </w:t>
      </w:r>
      <w:r w:rsidR="00746D08">
        <w:rPr>
          <w:sz w:val="22"/>
          <w:szCs w:val="22"/>
        </w:rPr>
        <w:t xml:space="preserve">and </w:t>
      </w:r>
      <w:r w:rsidRPr="005C2DC7">
        <w:rPr>
          <w:sz w:val="22"/>
          <w:szCs w:val="22"/>
        </w:rPr>
        <w:t>is headed by the County Governor, who is responsible for the general policy and strategic direction of the County. The County Executive is comprised of the following departments:</w:t>
      </w:r>
    </w:p>
    <w:tbl>
      <w:tblPr>
        <w:tblW w:w="4849" w:type="pct"/>
        <w:tblInd w:w="44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716"/>
        <w:gridCol w:w="4504"/>
        <w:gridCol w:w="4148"/>
      </w:tblGrid>
      <w:tr w:rsidR="005C2DC7" w:rsidRPr="00953054" w14:paraId="69D2878E" w14:textId="77777777" w:rsidTr="00D9476F">
        <w:trPr>
          <w:trHeight w:val="340"/>
          <w:tblHeader/>
        </w:trPr>
        <w:tc>
          <w:tcPr>
            <w:tcW w:w="382" w:type="pct"/>
            <w:shd w:val="clear" w:color="auto" w:fill="0070C0"/>
          </w:tcPr>
          <w:p w14:paraId="65137E65" w14:textId="77777777" w:rsidR="005C2DC7" w:rsidRPr="00953054" w:rsidRDefault="005C2DC7" w:rsidP="000A0629">
            <w:pPr>
              <w:jc w:val="both"/>
              <w:rPr>
                <w:b/>
                <w:sz w:val="22"/>
                <w:szCs w:val="22"/>
              </w:rPr>
            </w:pPr>
            <w:r w:rsidRPr="00953054">
              <w:rPr>
                <w:b/>
                <w:sz w:val="22"/>
                <w:szCs w:val="22"/>
              </w:rPr>
              <w:t>No.</w:t>
            </w:r>
          </w:p>
        </w:tc>
        <w:tc>
          <w:tcPr>
            <w:tcW w:w="2404" w:type="pct"/>
            <w:shd w:val="clear" w:color="auto" w:fill="0070C0"/>
          </w:tcPr>
          <w:p w14:paraId="37E4E5BF" w14:textId="77777777" w:rsidR="005C2DC7" w:rsidRPr="00953054" w:rsidRDefault="005C2DC7" w:rsidP="000A0629">
            <w:pPr>
              <w:jc w:val="both"/>
              <w:rPr>
                <w:b/>
                <w:sz w:val="22"/>
                <w:szCs w:val="22"/>
              </w:rPr>
            </w:pPr>
            <w:r w:rsidRPr="00953054">
              <w:rPr>
                <w:b/>
                <w:sz w:val="22"/>
                <w:szCs w:val="22"/>
              </w:rPr>
              <w:t>Department</w:t>
            </w:r>
          </w:p>
        </w:tc>
        <w:tc>
          <w:tcPr>
            <w:tcW w:w="2214" w:type="pct"/>
            <w:shd w:val="clear" w:color="auto" w:fill="0070C0"/>
          </w:tcPr>
          <w:p w14:paraId="634EB04B" w14:textId="77777777" w:rsidR="005C2DC7" w:rsidRPr="00953054" w:rsidRDefault="005C2DC7" w:rsidP="000A0629">
            <w:pPr>
              <w:jc w:val="both"/>
              <w:rPr>
                <w:b/>
                <w:sz w:val="22"/>
                <w:szCs w:val="22"/>
              </w:rPr>
            </w:pPr>
            <w:r w:rsidRPr="00953054">
              <w:rPr>
                <w:b/>
                <w:sz w:val="22"/>
                <w:szCs w:val="22"/>
              </w:rPr>
              <w:t>Major Responsibility</w:t>
            </w:r>
          </w:p>
          <w:p w14:paraId="5CCE1A44" w14:textId="77777777" w:rsidR="005C2DC7" w:rsidRPr="00953054" w:rsidRDefault="005C2DC7" w:rsidP="000A0629">
            <w:pPr>
              <w:jc w:val="both"/>
              <w:rPr>
                <w:b/>
                <w:sz w:val="22"/>
                <w:szCs w:val="22"/>
              </w:rPr>
            </w:pPr>
          </w:p>
        </w:tc>
      </w:tr>
      <w:tr w:rsidR="005C2DC7" w:rsidRPr="00953054" w14:paraId="6283946B" w14:textId="77777777" w:rsidTr="00D9476F">
        <w:trPr>
          <w:trHeight w:val="340"/>
        </w:trPr>
        <w:tc>
          <w:tcPr>
            <w:tcW w:w="382" w:type="pct"/>
            <w:vAlign w:val="center"/>
          </w:tcPr>
          <w:p w14:paraId="4CA73F28" w14:textId="77777777" w:rsidR="005C2DC7" w:rsidRPr="00953054" w:rsidRDefault="005C2DC7" w:rsidP="000A0629">
            <w:pPr>
              <w:jc w:val="both"/>
              <w:rPr>
                <w:sz w:val="22"/>
                <w:szCs w:val="22"/>
              </w:rPr>
            </w:pPr>
            <w:r w:rsidRPr="00953054">
              <w:rPr>
                <w:sz w:val="22"/>
                <w:szCs w:val="22"/>
              </w:rPr>
              <w:t>1.</w:t>
            </w:r>
          </w:p>
        </w:tc>
        <w:tc>
          <w:tcPr>
            <w:tcW w:w="2404" w:type="pct"/>
            <w:vAlign w:val="center"/>
          </w:tcPr>
          <w:p w14:paraId="472EC2F0" w14:textId="77777777" w:rsidR="005C2DC7" w:rsidRPr="00953054" w:rsidRDefault="005C2DC7" w:rsidP="000A0629">
            <w:pPr>
              <w:jc w:val="both"/>
              <w:rPr>
                <w:sz w:val="22"/>
                <w:szCs w:val="22"/>
              </w:rPr>
            </w:pPr>
            <w:r w:rsidRPr="00953054">
              <w:rPr>
                <w:sz w:val="22"/>
                <w:szCs w:val="22"/>
              </w:rPr>
              <w:t>Finance and Economic Planning</w:t>
            </w:r>
          </w:p>
        </w:tc>
        <w:tc>
          <w:tcPr>
            <w:tcW w:w="2214" w:type="pct"/>
            <w:vAlign w:val="center"/>
          </w:tcPr>
          <w:p w14:paraId="67F9501F" w14:textId="77777777" w:rsidR="005C2DC7" w:rsidRPr="00953054" w:rsidRDefault="005C2DC7" w:rsidP="000A0629">
            <w:pPr>
              <w:jc w:val="both"/>
              <w:rPr>
                <w:bCs/>
                <w:sz w:val="22"/>
                <w:szCs w:val="22"/>
              </w:rPr>
            </w:pPr>
            <w:r w:rsidRPr="00953054">
              <w:rPr>
                <w:bCs/>
                <w:sz w:val="22"/>
                <w:szCs w:val="22"/>
              </w:rPr>
              <w:t>Management of County Treasury and Planning</w:t>
            </w:r>
          </w:p>
        </w:tc>
      </w:tr>
      <w:tr w:rsidR="005C2DC7" w:rsidRPr="00953054" w14:paraId="332B5420" w14:textId="77777777" w:rsidTr="00D9476F">
        <w:trPr>
          <w:trHeight w:val="340"/>
        </w:trPr>
        <w:tc>
          <w:tcPr>
            <w:tcW w:w="382" w:type="pct"/>
            <w:vAlign w:val="center"/>
          </w:tcPr>
          <w:p w14:paraId="6CE1C0EF" w14:textId="77777777" w:rsidR="005C2DC7" w:rsidRPr="00953054" w:rsidRDefault="005C2DC7" w:rsidP="000A0629">
            <w:pPr>
              <w:jc w:val="both"/>
              <w:rPr>
                <w:sz w:val="22"/>
                <w:szCs w:val="22"/>
              </w:rPr>
            </w:pPr>
            <w:r w:rsidRPr="00953054">
              <w:rPr>
                <w:sz w:val="22"/>
                <w:szCs w:val="22"/>
              </w:rPr>
              <w:t>2.</w:t>
            </w:r>
          </w:p>
        </w:tc>
        <w:tc>
          <w:tcPr>
            <w:tcW w:w="2404" w:type="pct"/>
            <w:vAlign w:val="center"/>
          </w:tcPr>
          <w:p w14:paraId="2BB37887" w14:textId="77777777" w:rsidR="005C2DC7" w:rsidRPr="00953054" w:rsidRDefault="005C2DC7" w:rsidP="000A0629">
            <w:pPr>
              <w:jc w:val="both"/>
              <w:rPr>
                <w:sz w:val="22"/>
                <w:szCs w:val="22"/>
              </w:rPr>
            </w:pPr>
            <w:r w:rsidRPr="00953054">
              <w:rPr>
                <w:sz w:val="22"/>
                <w:szCs w:val="22"/>
              </w:rPr>
              <w:t>Agriculture and Livestock and Fisheries</w:t>
            </w:r>
          </w:p>
        </w:tc>
        <w:tc>
          <w:tcPr>
            <w:tcW w:w="2214" w:type="pct"/>
            <w:vAlign w:val="center"/>
          </w:tcPr>
          <w:p w14:paraId="1F239582" w14:textId="77777777" w:rsidR="005C2DC7" w:rsidRPr="00953054" w:rsidRDefault="005C2DC7" w:rsidP="000A0629">
            <w:pPr>
              <w:jc w:val="both"/>
              <w:rPr>
                <w:bCs/>
                <w:sz w:val="22"/>
                <w:szCs w:val="22"/>
              </w:rPr>
            </w:pPr>
            <w:r w:rsidRPr="00953054">
              <w:rPr>
                <w:bCs/>
                <w:sz w:val="22"/>
                <w:szCs w:val="22"/>
              </w:rPr>
              <w:t>Overseeing County Agriculture, animal husbandry and Fish farming</w:t>
            </w:r>
          </w:p>
        </w:tc>
      </w:tr>
      <w:tr w:rsidR="005C2DC7" w:rsidRPr="00953054" w14:paraId="0B536F6D" w14:textId="77777777" w:rsidTr="00D9476F">
        <w:trPr>
          <w:trHeight w:val="340"/>
        </w:trPr>
        <w:tc>
          <w:tcPr>
            <w:tcW w:w="382" w:type="pct"/>
            <w:vAlign w:val="center"/>
          </w:tcPr>
          <w:p w14:paraId="2047166F" w14:textId="77777777" w:rsidR="005C2DC7" w:rsidRPr="00953054" w:rsidRDefault="005C2DC7" w:rsidP="000A0629">
            <w:pPr>
              <w:jc w:val="both"/>
              <w:rPr>
                <w:sz w:val="22"/>
                <w:szCs w:val="22"/>
              </w:rPr>
            </w:pPr>
            <w:r w:rsidRPr="00953054">
              <w:rPr>
                <w:sz w:val="22"/>
                <w:szCs w:val="22"/>
              </w:rPr>
              <w:t>3.</w:t>
            </w:r>
          </w:p>
        </w:tc>
        <w:tc>
          <w:tcPr>
            <w:tcW w:w="2404" w:type="pct"/>
            <w:vAlign w:val="center"/>
          </w:tcPr>
          <w:p w14:paraId="62346CC0" w14:textId="77777777" w:rsidR="005C2DC7" w:rsidRPr="00953054" w:rsidRDefault="005C2DC7" w:rsidP="000A0629">
            <w:pPr>
              <w:jc w:val="both"/>
              <w:rPr>
                <w:sz w:val="22"/>
                <w:szCs w:val="22"/>
              </w:rPr>
            </w:pPr>
          </w:p>
        </w:tc>
        <w:tc>
          <w:tcPr>
            <w:tcW w:w="2214" w:type="pct"/>
            <w:vAlign w:val="center"/>
          </w:tcPr>
          <w:p w14:paraId="103CE615" w14:textId="77777777" w:rsidR="005C2DC7" w:rsidRPr="00953054" w:rsidRDefault="005C2DC7" w:rsidP="000A0629">
            <w:pPr>
              <w:jc w:val="both"/>
              <w:rPr>
                <w:bCs/>
                <w:sz w:val="22"/>
                <w:szCs w:val="22"/>
              </w:rPr>
            </w:pPr>
          </w:p>
        </w:tc>
      </w:tr>
      <w:tr w:rsidR="005C2DC7" w:rsidRPr="00953054" w14:paraId="4684BAB3" w14:textId="77777777" w:rsidTr="00D9476F">
        <w:trPr>
          <w:trHeight w:val="340"/>
        </w:trPr>
        <w:tc>
          <w:tcPr>
            <w:tcW w:w="382" w:type="pct"/>
            <w:vAlign w:val="center"/>
          </w:tcPr>
          <w:p w14:paraId="1AE65A21" w14:textId="77777777" w:rsidR="005C2DC7" w:rsidRPr="00953054" w:rsidRDefault="005C2DC7" w:rsidP="000A0629">
            <w:pPr>
              <w:jc w:val="both"/>
              <w:rPr>
                <w:sz w:val="22"/>
                <w:szCs w:val="22"/>
              </w:rPr>
            </w:pPr>
            <w:r w:rsidRPr="00953054">
              <w:rPr>
                <w:sz w:val="22"/>
                <w:szCs w:val="22"/>
              </w:rPr>
              <w:t>4.</w:t>
            </w:r>
          </w:p>
        </w:tc>
        <w:tc>
          <w:tcPr>
            <w:tcW w:w="2404" w:type="pct"/>
            <w:vAlign w:val="center"/>
          </w:tcPr>
          <w:p w14:paraId="121C59F1" w14:textId="77777777" w:rsidR="005C2DC7" w:rsidRPr="00953054" w:rsidRDefault="005C2DC7" w:rsidP="000A0629">
            <w:pPr>
              <w:jc w:val="both"/>
              <w:rPr>
                <w:sz w:val="22"/>
                <w:szCs w:val="22"/>
              </w:rPr>
            </w:pPr>
          </w:p>
        </w:tc>
        <w:tc>
          <w:tcPr>
            <w:tcW w:w="2214" w:type="pct"/>
            <w:vAlign w:val="center"/>
          </w:tcPr>
          <w:p w14:paraId="64B31DA2" w14:textId="77777777" w:rsidR="005C2DC7" w:rsidRPr="00953054" w:rsidRDefault="005C2DC7" w:rsidP="000A0629">
            <w:pPr>
              <w:jc w:val="both"/>
              <w:rPr>
                <w:bCs/>
                <w:sz w:val="22"/>
                <w:szCs w:val="22"/>
              </w:rPr>
            </w:pPr>
          </w:p>
        </w:tc>
      </w:tr>
      <w:tr w:rsidR="005C2DC7" w:rsidRPr="00953054" w14:paraId="1A28080B" w14:textId="77777777" w:rsidTr="00D9476F">
        <w:trPr>
          <w:trHeight w:val="340"/>
        </w:trPr>
        <w:tc>
          <w:tcPr>
            <w:tcW w:w="382" w:type="pct"/>
            <w:vAlign w:val="center"/>
          </w:tcPr>
          <w:p w14:paraId="6CFB3F9D" w14:textId="77777777" w:rsidR="005C2DC7" w:rsidRPr="00953054" w:rsidRDefault="005C2DC7" w:rsidP="000A0629">
            <w:pPr>
              <w:jc w:val="both"/>
              <w:rPr>
                <w:sz w:val="22"/>
                <w:szCs w:val="22"/>
              </w:rPr>
            </w:pPr>
            <w:r w:rsidRPr="00953054">
              <w:rPr>
                <w:sz w:val="22"/>
                <w:szCs w:val="22"/>
              </w:rPr>
              <w:t>5.</w:t>
            </w:r>
          </w:p>
        </w:tc>
        <w:tc>
          <w:tcPr>
            <w:tcW w:w="2404" w:type="pct"/>
            <w:vAlign w:val="center"/>
          </w:tcPr>
          <w:p w14:paraId="7DC45B06" w14:textId="77777777" w:rsidR="005C2DC7" w:rsidRPr="00953054" w:rsidRDefault="005C2DC7" w:rsidP="000A0629">
            <w:pPr>
              <w:jc w:val="both"/>
              <w:rPr>
                <w:sz w:val="22"/>
                <w:szCs w:val="22"/>
              </w:rPr>
            </w:pPr>
          </w:p>
        </w:tc>
        <w:tc>
          <w:tcPr>
            <w:tcW w:w="2214" w:type="pct"/>
            <w:vAlign w:val="center"/>
          </w:tcPr>
          <w:p w14:paraId="70E4F215" w14:textId="77777777" w:rsidR="005C2DC7" w:rsidRPr="00953054" w:rsidRDefault="005C2DC7" w:rsidP="000A0629">
            <w:pPr>
              <w:jc w:val="both"/>
              <w:rPr>
                <w:bCs/>
                <w:sz w:val="22"/>
                <w:szCs w:val="22"/>
              </w:rPr>
            </w:pPr>
          </w:p>
        </w:tc>
      </w:tr>
      <w:bookmarkEnd w:id="2"/>
    </w:tbl>
    <w:p w14:paraId="1AA8C1A3" w14:textId="77777777" w:rsidR="00971BFA" w:rsidRPr="00953054" w:rsidRDefault="00971BFA" w:rsidP="00953054">
      <w:pPr>
        <w:spacing w:line="360" w:lineRule="auto"/>
        <w:jc w:val="both"/>
        <w:rPr>
          <w:sz w:val="22"/>
          <w:szCs w:val="22"/>
        </w:rPr>
      </w:pPr>
    </w:p>
    <w:p w14:paraId="57195119" w14:textId="77777777" w:rsidR="00971BFA" w:rsidRPr="00953054" w:rsidRDefault="00971BFA" w:rsidP="00196F69">
      <w:pPr>
        <w:numPr>
          <w:ilvl w:val="0"/>
          <w:numId w:val="25"/>
        </w:numPr>
        <w:spacing w:line="360" w:lineRule="auto"/>
        <w:jc w:val="both"/>
        <w:rPr>
          <w:b/>
          <w:sz w:val="22"/>
          <w:szCs w:val="22"/>
        </w:rPr>
      </w:pPr>
      <w:r w:rsidRPr="00953054">
        <w:rPr>
          <w:b/>
          <w:sz w:val="22"/>
          <w:szCs w:val="22"/>
        </w:rPr>
        <w:t>Key Management team</w:t>
      </w:r>
    </w:p>
    <w:p w14:paraId="0148FF7B" w14:textId="77777777" w:rsidR="00971BFA" w:rsidRDefault="00971BFA" w:rsidP="00CA50CF">
      <w:pPr>
        <w:spacing w:line="360" w:lineRule="auto"/>
        <w:ind w:firstLine="360"/>
        <w:jc w:val="both"/>
        <w:rPr>
          <w:sz w:val="22"/>
          <w:szCs w:val="22"/>
        </w:rPr>
      </w:pPr>
      <w:r w:rsidRPr="00953054">
        <w:rPr>
          <w:sz w:val="22"/>
          <w:szCs w:val="22"/>
        </w:rPr>
        <w:t xml:space="preserve">The </w:t>
      </w:r>
      <w:r w:rsidRPr="00953054">
        <w:rPr>
          <w:i/>
          <w:sz w:val="22"/>
          <w:szCs w:val="22"/>
        </w:rPr>
        <w:t>County Executive’s</w:t>
      </w:r>
      <w:r w:rsidR="00BA239F">
        <w:rPr>
          <w:i/>
          <w:sz w:val="22"/>
          <w:szCs w:val="22"/>
        </w:rPr>
        <w:t xml:space="preserve"> </w:t>
      </w:r>
      <w:r w:rsidRPr="00953054">
        <w:rPr>
          <w:sz w:val="22"/>
          <w:szCs w:val="22"/>
        </w:rPr>
        <w:t>day-to-day management is under the following key organs:</w:t>
      </w:r>
    </w:p>
    <w:tbl>
      <w:tblPr>
        <w:tblW w:w="4782" w:type="pct"/>
        <w:tblInd w:w="42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667"/>
        <w:gridCol w:w="4719"/>
        <w:gridCol w:w="3853"/>
      </w:tblGrid>
      <w:tr w:rsidR="005A00B8" w:rsidRPr="00953054" w14:paraId="29838ADA" w14:textId="77777777" w:rsidTr="006A0E53">
        <w:trPr>
          <w:trHeight w:val="576"/>
          <w:tblHeader/>
        </w:trPr>
        <w:tc>
          <w:tcPr>
            <w:tcW w:w="361" w:type="pct"/>
            <w:shd w:val="clear" w:color="auto" w:fill="0070C0"/>
            <w:vAlign w:val="bottom"/>
          </w:tcPr>
          <w:p w14:paraId="687DCB87" w14:textId="77777777" w:rsidR="005A00B8" w:rsidRPr="00953054" w:rsidRDefault="005A00B8" w:rsidP="000A0629">
            <w:pPr>
              <w:spacing w:line="276" w:lineRule="auto"/>
              <w:jc w:val="both"/>
              <w:rPr>
                <w:b/>
                <w:sz w:val="22"/>
                <w:szCs w:val="22"/>
              </w:rPr>
            </w:pPr>
            <w:r w:rsidRPr="00953054">
              <w:rPr>
                <w:b/>
                <w:sz w:val="22"/>
                <w:szCs w:val="22"/>
              </w:rPr>
              <w:t>No.</w:t>
            </w:r>
          </w:p>
        </w:tc>
        <w:tc>
          <w:tcPr>
            <w:tcW w:w="2554" w:type="pct"/>
            <w:shd w:val="clear" w:color="auto" w:fill="0070C0"/>
            <w:vAlign w:val="bottom"/>
          </w:tcPr>
          <w:p w14:paraId="3CF5DC93" w14:textId="77777777" w:rsidR="005A00B8" w:rsidRPr="00953054" w:rsidRDefault="005A00B8" w:rsidP="000A0629">
            <w:pPr>
              <w:spacing w:line="276" w:lineRule="auto"/>
              <w:jc w:val="both"/>
              <w:rPr>
                <w:b/>
                <w:sz w:val="22"/>
                <w:szCs w:val="22"/>
              </w:rPr>
            </w:pPr>
            <w:r w:rsidRPr="00953054">
              <w:rPr>
                <w:b/>
                <w:sz w:val="22"/>
                <w:szCs w:val="22"/>
              </w:rPr>
              <w:t>Designation</w:t>
            </w:r>
          </w:p>
        </w:tc>
        <w:tc>
          <w:tcPr>
            <w:tcW w:w="2085" w:type="pct"/>
            <w:shd w:val="clear" w:color="auto" w:fill="0070C0"/>
            <w:vAlign w:val="bottom"/>
          </w:tcPr>
          <w:p w14:paraId="3F1BD33C" w14:textId="77777777" w:rsidR="005A00B8" w:rsidRPr="00953054" w:rsidRDefault="005A00B8" w:rsidP="000A0629">
            <w:pPr>
              <w:spacing w:line="276" w:lineRule="auto"/>
              <w:jc w:val="both"/>
              <w:rPr>
                <w:b/>
                <w:sz w:val="22"/>
                <w:szCs w:val="22"/>
              </w:rPr>
            </w:pPr>
            <w:r w:rsidRPr="00953054">
              <w:rPr>
                <w:b/>
                <w:sz w:val="22"/>
                <w:szCs w:val="22"/>
              </w:rPr>
              <w:t>Name</w:t>
            </w:r>
          </w:p>
        </w:tc>
      </w:tr>
      <w:tr w:rsidR="005A00B8" w:rsidRPr="00953054" w14:paraId="12EB67EC" w14:textId="77777777" w:rsidTr="006A0E53">
        <w:trPr>
          <w:trHeight w:val="220"/>
        </w:trPr>
        <w:tc>
          <w:tcPr>
            <w:tcW w:w="361" w:type="pct"/>
            <w:vAlign w:val="bottom"/>
          </w:tcPr>
          <w:p w14:paraId="36728FCF" w14:textId="77777777" w:rsidR="005A00B8" w:rsidRPr="00953054" w:rsidRDefault="005A00B8" w:rsidP="000A0629">
            <w:pPr>
              <w:spacing w:line="276" w:lineRule="auto"/>
              <w:jc w:val="both"/>
              <w:rPr>
                <w:sz w:val="22"/>
                <w:szCs w:val="22"/>
              </w:rPr>
            </w:pPr>
            <w:r w:rsidRPr="00953054">
              <w:rPr>
                <w:sz w:val="22"/>
                <w:szCs w:val="22"/>
              </w:rPr>
              <w:t>1.</w:t>
            </w:r>
          </w:p>
        </w:tc>
        <w:tc>
          <w:tcPr>
            <w:tcW w:w="2554" w:type="pct"/>
            <w:vAlign w:val="bottom"/>
          </w:tcPr>
          <w:p w14:paraId="6403BE08" w14:textId="77777777" w:rsidR="005A00B8" w:rsidRPr="00953054" w:rsidRDefault="006A0E53" w:rsidP="006A0E53">
            <w:pPr>
              <w:pStyle w:val="BodyText"/>
              <w:autoSpaceDE/>
              <w:autoSpaceDN/>
              <w:spacing w:line="360" w:lineRule="auto"/>
              <w:jc w:val="both"/>
              <w:rPr>
                <w:sz w:val="22"/>
                <w:szCs w:val="22"/>
              </w:rPr>
            </w:pPr>
            <w:r w:rsidRPr="00953054">
              <w:rPr>
                <w:sz w:val="22"/>
                <w:szCs w:val="22"/>
              </w:rPr>
              <w:t>Office of the Governor</w:t>
            </w:r>
          </w:p>
        </w:tc>
        <w:tc>
          <w:tcPr>
            <w:tcW w:w="2085" w:type="pct"/>
            <w:vAlign w:val="center"/>
          </w:tcPr>
          <w:p w14:paraId="7E9E1DD5" w14:textId="77777777" w:rsidR="005A00B8" w:rsidRPr="00953054" w:rsidRDefault="005A00B8" w:rsidP="000A0629">
            <w:pPr>
              <w:spacing w:line="276" w:lineRule="auto"/>
              <w:jc w:val="both"/>
              <w:rPr>
                <w:b/>
                <w:sz w:val="22"/>
                <w:szCs w:val="22"/>
              </w:rPr>
            </w:pPr>
            <w:r w:rsidRPr="00953054">
              <w:rPr>
                <w:b/>
                <w:sz w:val="22"/>
                <w:szCs w:val="22"/>
              </w:rPr>
              <w:t>-</w:t>
            </w:r>
          </w:p>
        </w:tc>
      </w:tr>
      <w:tr w:rsidR="005A00B8" w:rsidRPr="00953054" w14:paraId="4A06A221" w14:textId="77777777" w:rsidTr="006A0E53">
        <w:trPr>
          <w:trHeight w:val="341"/>
        </w:trPr>
        <w:tc>
          <w:tcPr>
            <w:tcW w:w="361" w:type="pct"/>
            <w:vAlign w:val="bottom"/>
          </w:tcPr>
          <w:p w14:paraId="6BFE7FCE" w14:textId="77777777" w:rsidR="005A00B8" w:rsidRPr="00953054" w:rsidRDefault="005A00B8" w:rsidP="000A0629">
            <w:pPr>
              <w:spacing w:line="276" w:lineRule="auto"/>
              <w:jc w:val="both"/>
              <w:rPr>
                <w:sz w:val="22"/>
                <w:szCs w:val="22"/>
              </w:rPr>
            </w:pPr>
            <w:r w:rsidRPr="00953054">
              <w:rPr>
                <w:sz w:val="22"/>
                <w:szCs w:val="22"/>
              </w:rPr>
              <w:t>2.</w:t>
            </w:r>
          </w:p>
        </w:tc>
        <w:tc>
          <w:tcPr>
            <w:tcW w:w="2554" w:type="pct"/>
            <w:vAlign w:val="bottom"/>
          </w:tcPr>
          <w:p w14:paraId="1D79EF15" w14:textId="77777777" w:rsidR="005A00B8" w:rsidRPr="00953054" w:rsidRDefault="00604A1E" w:rsidP="006A0E53">
            <w:pPr>
              <w:pStyle w:val="BodyText"/>
              <w:autoSpaceDE/>
              <w:autoSpaceDN/>
              <w:spacing w:line="360" w:lineRule="auto"/>
              <w:jc w:val="both"/>
              <w:rPr>
                <w:sz w:val="22"/>
                <w:szCs w:val="22"/>
              </w:rPr>
            </w:pPr>
            <w:r w:rsidRPr="00953054">
              <w:rPr>
                <w:sz w:val="22"/>
                <w:szCs w:val="22"/>
              </w:rPr>
              <w:t>Head of Departments</w:t>
            </w:r>
          </w:p>
        </w:tc>
        <w:tc>
          <w:tcPr>
            <w:tcW w:w="2085" w:type="pct"/>
            <w:vAlign w:val="center"/>
          </w:tcPr>
          <w:p w14:paraId="69D5CC2C" w14:textId="77777777" w:rsidR="005A00B8" w:rsidRPr="00953054" w:rsidRDefault="005A00B8" w:rsidP="000A0629">
            <w:pPr>
              <w:spacing w:line="276" w:lineRule="auto"/>
              <w:jc w:val="both"/>
              <w:rPr>
                <w:b/>
                <w:sz w:val="22"/>
                <w:szCs w:val="22"/>
              </w:rPr>
            </w:pPr>
            <w:r w:rsidRPr="00953054">
              <w:rPr>
                <w:b/>
                <w:sz w:val="22"/>
                <w:szCs w:val="22"/>
              </w:rPr>
              <w:t>-</w:t>
            </w:r>
          </w:p>
        </w:tc>
      </w:tr>
      <w:tr w:rsidR="005A00B8" w:rsidRPr="00953054" w14:paraId="22E1FA09" w14:textId="77777777" w:rsidTr="006A0E53">
        <w:trPr>
          <w:trHeight w:val="269"/>
        </w:trPr>
        <w:tc>
          <w:tcPr>
            <w:tcW w:w="361" w:type="pct"/>
            <w:vAlign w:val="bottom"/>
          </w:tcPr>
          <w:p w14:paraId="7B86A646" w14:textId="77777777" w:rsidR="005A00B8" w:rsidRPr="00953054" w:rsidRDefault="005A00B8" w:rsidP="000A0629">
            <w:pPr>
              <w:spacing w:line="276" w:lineRule="auto"/>
              <w:jc w:val="both"/>
              <w:rPr>
                <w:sz w:val="22"/>
                <w:szCs w:val="22"/>
              </w:rPr>
            </w:pPr>
            <w:r w:rsidRPr="00953054">
              <w:rPr>
                <w:sz w:val="22"/>
                <w:szCs w:val="22"/>
              </w:rPr>
              <w:t>3.</w:t>
            </w:r>
          </w:p>
        </w:tc>
        <w:tc>
          <w:tcPr>
            <w:tcW w:w="2554" w:type="pct"/>
            <w:vAlign w:val="bottom"/>
          </w:tcPr>
          <w:p w14:paraId="77A5C6E9" w14:textId="77777777" w:rsidR="005A00B8" w:rsidRPr="00953054" w:rsidRDefault="0025419F" w:rsidP="000A0629">
            <w:pPr>
              <w:spacing w:line="276" w:lineRule="auto"/>
              <w:jc w:val="both"/>
              <w:rPr>
                <w:sz w:val="22"/>
                <w:szCs w:val="22"/>
              </w:rPr>
            </w:pPr>
            <w:r>
              <w:rPr>
                <w:sz w:val="22"/>
                <w:szCs w:val="22"/>
              </w:rPr>
              <w:t>County</w:t>
            </w:r>
            <w:r w:rsidR="00BA239F">
              <w:rPr>
                <w:sz w:val="22"/>
                <w:szCs w:val="22"/>
              </w:rPr>
              <w:t xml:space="preserve"> </w:t>
            </w:r>
            <w:r>
              <w:rPr>
                <w:sz w:val="22"/>
                <w:szCs w:val="22"/>
              </w:rPr>
              <w:t>Attorney</w:t>
            </w:r>
          </w:p>
        </w:tc>
        <w:tc>
          <w:tcPr>
            <w:tcW w:w="2085" w:type="pct"/>
            <w:vAlign w:val="center"/>
          </w:tcPr>
          <w:p w14:paraId="2DCCBFAC" w14:textId="77777777" w:rsidR="005A00B8" w:rsidRPr="00953054" w:rsidRDefault="005A00B8" w:rsidP="000A0629">
            <w:pPr>
              <w:spacing w:line="276" w:lineRule="auto"/>
              <w:jc w:val="both"/>
              <w:rPr>
                <w:b/>
                <w:sz w:val="22"/>
                <w:szCs w:val="22"/>
              </w:rPr>
            </w:pPr>
            <w:r w:rsidRPr="00953054">
              <w:rPr>
                <w:b/>
                <w:sz w:val="22"/>
                <w:szCs w:val="22"/>
              </w:rPr>
              <w:t>-</w:t>
            </w:r>
          </w:p>
        </w:tc>
      </w:tr>
      <w:tr w:rsidR="005A00B8" w:rsidRPr="00953054" w14:paraId="302718B5" w14:textId="77777777" w:rsidTr="006A0E53">
        <w:trPr>
          <w:trHeight w:val="215"/>
        </w:trPr>
        <w:tc>
          <w:tcPr>
            <w:tcW w:w="361" w:type="pct"/>
            <w:vAlign w:val="bottom"/>
          </w:tcPr>
          <w:p w14:paraId="5241E8DC" w14:textId="77777777" w:rsidR="005A00B8" w:rsidRPr="00953054" w:rsidRDefault="005A00B8" w:rsidP="000A0629">
            <w:pPr>
              <w:spacing w:line="276" w:lineRule="auto"/>
              <w:jc w:val="both"/>
              <w:rPr>
                <w:sz w:val="22"/>
                <w:szCs w:val="22"/>
              </w:rPr>
            </w:pPr>
            <w:r w:rsidRPr="00953054">
              <w:rPr>
                <w:sz w:val="22"/>
                <w:szCs w:val="22"/>
              </w:rPr>
              <w:t>4.</w:t>
            </w:r>
          </w:p>
        </w:tc>
        <w:tc>
          <w:tcPr>
            <w:tcW w:w="2554" w:type="pct"/>
            <w:vAlign w:val="center"/>
          </w:tcPr>
          <w:p w14:paraId="458F2599" w14:textId="6347E2D7" w:rsidR="005A00B8" w:rsidRPr="00953054" w:rsidRDefault="0048549E" w:rsidP="000A0629">
            <w:pPr>
              <w:spacing w:line="276" w:lineRule="auto"/>
              <w:jc w:val="both"/>
              <w:rPr>
                <w:sz w:val="22"/>
                <w:szCs w:val="22"/>
              </w:rPr>
            </w:pPr>
            <w:proofErr w:type="spellStart"/>
            <w:r>
              <w:rPr>
                <w:sz w:val="22"/>
                <w:szCs w:val="22"/>
              </w:rPr>
              <w:t>X</w:t>
            </w:r>
            <w:r w:rsidR="006F44CD">
              <w:rPr>
                <w:sz w:val="22"/>
                <w:szCs w:val="22"/>
              </w:rPr>
              <w:t>xxx</w:t>
            </w:r>
            <w:proofErr w:type="spellEnd"/>
          </w:p>
        </w:tc>
        <w:tc>
          <w:tcPr>
            <w:tcW w:w="2085" w:type="pct"/>
            <w:vAlign w:val="center"/>
          </w:tcPr>
          <w:p w14:paraId="1FA24B15" w14:textId="77777777" w:rsidR="005A00B8" w:rsidRPr="00953054" w:rsidRDefault="005A00B8" w:rsidP="000A0629">
            <w:pPr>
              <w:spacing w:line="276" w:lineRule="auto"/>
              <w:jc w:val="both"/>
              <w:rPr>
                <w:b/>
                <w:sz w:val="22"/>
                <w:szCs w:val="22"/>
              </w:rPr>
            </w:pPr>
            <w:r w:rsidRPr="00953054">
              <w:rPr>
                <w:b/>
                <w:sz w:val="22"/>
                <w:szCs w:val="22"/>
              </w:rPr>
              <w:t>-</w:t>
            </w:r>
          </w:p>
        </w:tc>
      </w:tr>
    </w:tbl>
    <w:p w14:paraId="66EB9472" w14:textId="77777777" w:rsidR="005A00B8" w:rsidRPr="00953054" w:rsidRDefault="005A00B8" w:rsidP="28215F1C">
      <w:pPr>
        <w:pStyle w:val="BodyText"/>
        <w:autoSpaceDE/>
        <w:autoSpaceDN/>
        <w:spacing w:line="360" w:lineRule="auto"/>
        <w:jc w:val="both"/>
        <w:rPr>
          <w:sz w:val="22"/>
          <w:szCs w:val="22"/>
        </w:rPr>
      </w:pPr>
    </w:p>
    <w:p w14:paraId="08A284F0" w14:textId="1804C844" w:rsidR="00971BFA" w:rsidRDefault="00971BFA" w:rsidP="00196F69">
      <w:pPr>
        <w:numPr>
          <w:ilvl w:val="0"/>
          <w:numId w:val="25"/>
        </w:numPr>
        <w:spacing w:line="360" w:lineRule="auto"/>
        <w:jc w:val="both"/>
        <w:rPr>
          <w:b/>
          <w:sz w:val="22"/>
          <w:szCs w:val="22"/>
        </w:rPr>
      </w:pPr>
      <w:r w:rsidRPr="00953054">
        <w:rPr>
          <w:b/>
          <w:sz w:val="22"/>
          <w:szCs w:val="22"/>
        </w:rPr>
        <w:t>Fiduciary Management</w:t>
      </w:r>
    </w:p>
    <w:p w14:paraId="25E2C6D8" w14:textId="77777777" w:rsidR="0048549E" w:rsidRPr="00953054" w:rsidRDefault="0048549E" w:rsidP="0048549E">
      <w:pPr>
        <w:spacing w:after="240" w:line="276" w:lineRule="auto"/>
        <w:ind w:left="360"/>
        <w:jc w:val="both"/>
        <w:rPr>
          <w:b/>
          <w:bCs/>
          <w:i/>
          <w:iCs/>
          <w:sz w:val="22"/>
          <w:szCs w:val="22"/>
        </w:rPr>
      </w:pPr>
      <w:r w:rsidRPr="00953054">
        <w:rPr>
          <w:sz w:val="22"/>
          <w:szCs w:val="22"/>
        </w:rPr>
        <w:t>The key management personnel who held office during the financial year ended 30</w:t>
      </w:r>
      <w:r w:rsidRPr="00953054">
        <w:rPr>
          <w:sz w:val="22"/>
          <w:szCs w:val="22"/>
          <w:vertAlign w:val="superscript"/>
        </w:rPr>
        <w:t>th</w:t>
      </w:r>
      <w:r w:rsidRPr="00953054">
        <w:rPr>
          <w:sz w:val="22"/>
          <w:szCs w:val="22"/>
        </w:rPr>
        <w:t xml:space="preserve"> June 20XX and who had direct fiduciary responsibility were: (</w:t>
      </w:r>
      <w:r w:rsidRPr="00953054">
        <w:rPr>
          <w:b/>
          <w:bCs/>
          <w:i/>
          <w:iCs/>
          <w:sz w:val="22"/>
          <w:szCs w:val="22"/>
        </w:rPr>
        <w:t>Include all the accounting officers of departments within the County)</w:t>
      </w:r>
    </w:p>
    <w:tbl>
      <w:tblPr>
        <w:tblW w:w="4765" w:type="pct"/>
        <w:tblInd w:w="44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717"/>
        <w:gridCol w:w="4645"/>
        <w:gridCol w:w="3844"/>
      </w:tblGrid>
      <w:tr w:rsidR="0048549E" w:rsidRPr="00953054" w14:paraId="364780DD" w14:textId="77777777" w:rsidTr="00D9476F">
        <w:trPr>
          <w:trHeight w:val="340"/>
          <w:tblHeader/>
        </w:trPr>
        <w:tc>
          <w:tcPr>
            <w:tcW w:w="389" w:type="pct"/>
            <w:shd w:val="clear" w:color="auto" w:fill="0070C0"/>
          </w:tcPr>
          <w:p w14:paraId="07F301E5" w14:textId="77777777" w:rsidR="0048549E" w:rsidRPr="00953054" w:rsidRDefault="0048549E" w:rsidP="000A0629">
            <w:pPr>
              <w:jc w:val="both"/>
              <w:rPr>
                <w:b/>
                <w:sz w:val="22"/>
                <w:szCs w:val="22"/>
              </w:rPr>
            </w:pPr>
            <w:r w:rsidRPr="00953054">
              <w:rPr>
                <w:b/>
                <w:sz w:val="22"/>
                <w:szCs w:val="22"/>
              </w:rPr>
              <w:t>No.</w:t>
            </w:r>
          </w:p>
        </w:tc>
        <w:tc>
          <w:tcPr>
            <w:tcW w:w="2523" w:type="pct"/>
            <w:shd w:val="clear" w:color="auto" w:fill="0070C0"/>
          </w:tcPr>
          <w:p w14:paraId="109C753A" w14:textId="77777777" w:rsidR="0048549E" w:rsidRPr="00953054" w:rsidRDefault="0048549E" w:rsidP="000A0629">
            <w:pPr>
              <w:jc w:val="both"/>
              <w:rPr>
                <w:b/>
                <w:sz w:val="22"/>
                <w:szCs w:val="22"/>
              </w:rPr>
            </w:pPr>
            <w:r w:rsidRPr="00953054">
              <w:rPr>
                <w:b/>
                <w:sz w:val="22"/>
                <w:szCs w:val="22"/>
              </w:rPr>
              <w:t>Designation</w:t>
            </w:r>
          </w:p>
        </w:tc>
        <w:tc>
          <w:tcPr>
            <w:tcW w:w="2088" w:type="pct"/>
            <w:shd w:val="clear" w:color="auto" w:fill="0070C0"/>
          </w:tcPr>
          <w:p w14:paraId="5D49ED0A" w14:textId="77777777" w:rsidR="0048549E" w:rsidRPr="00953054" w:rsidRDefault="0048549E" w:rsidP="000A0629">
            <w:pPr>
              <w:jc w:val="both"/>
              <w:rPr>
                <w:b/>
                <w:sz w:val="22"/>
                <w:szCs w:val="22"/>
              </w:rPr>
            </w:pPr>
            <w:r w:rsidRPr="00953054">
              <w:rPr>
                <w:b/>
                <w:sz w:val="22"/>
                <w:szCs w:val="22"/>
              </w:rPr>
              <w:t>Name</w:t>
            </w:r>
          </w:p>
          <w:p w14:paraId="78177098" w14:textId="77777777" w:rsidR="0048549E" w:rsidRPr="00953054" w:rsidRDefault="0048549E" w:rsidP="000A0629">
            <w:pPr>
              <w:jc w:val="both"/>
              <w:rPr>
                <w:b/>
                <w:sz w:val="22"/>
                <w:szCs w:val="22"/>
              </w:rPr>
            </w:pPr>
          </w:p>
        </w:tc>
      </w:tr>
      <w:tr w:rsidR="0048549E" w:rsidRPr="00953054" w14:paraId="3BAF9291" w14:textId="77777777" w:rsidTr="00D9476F">
        <w:trPr>
          <w:trHeight w:val="340"/>
        </w:trPr>
        <w:tc>
          <w:tcPr>
            <w:tcW w:w="389" w:type="pct"/>
            <w:vAlign w:val="center"/>
          </w:tcPr>
          <w:p w14:paraId="70276BAF" w14:textId="77777777" w:rsidR="0048549E" w:rsidRPr="00953054" w:rsidRDefault="0048549E" w:rsidP="000A0629">
            <w:pPr>
              <w:jc w:val="both"/>
              <w:rPr>
                <w:sz w:val="22"/>
                <w:szCs w:val="22"/>
              </w:rPr>
            </w:pPr>
            <w:r w:rsidRPr="00953054">
              <w:rPr>
                <w:sz w:val="22"/>
                <w:szCs w:val="22"/>
              </w:rPr>
              <w:t>1.</w:t>
            </w:r>
          </w:p>
        </w:tc>
        <w:tc>
          <w:tcPr>
            <w:tcW w:w="2523" w:type="pct"/>
            <w:vAlign w:val="center"/>
          </w:tcPr>
          <w:p w14:paraId="335B0AC4" w14:textId="77777777" w:rsidR="0048549E" w:rsidRPr="00953054" w:rsidRDefault="0048549E" w:rsidP="000A0629">
            <w:pPr>
              <w:jc w:val="both"/>
              <w:rPr>
                <w:sz w:val="22"/>
                <w:szCs w:val="22"/>
              </w:rPr>
            </w:pPr>
            <w:r w:rsidRPr="00953054">
              <w:rPr>
                <w:sz w:val="22"/>
                <w:szCs w:val="22"/>
              </w:rPr>
              <w:t>CECM Finance and Economic Planning</w:t>
            </w:r>
          </w:p>
        </w:tc>
        <w:tc>
          <w:tcPr>
            <w:tcW w:w="2088" w:type="pct"/>
            <w:vAlign w:val="center"/>
          </w:tcPr>
          <w:p w14:paraId="46B8D426" w14:textId="77777777" w:rsidR="0048549E" w:rsidRPr="00953054" w:rsidRDefault="0048549E" w:rsidP="000A0629">
            <w:pPr>
              <w:jc w:val="both"/>
              <w:rPr>
                <w:b/>
                <w:sz w:val="22"/>
                <w:szCs w:val="22"/>
              </w:rPr>
            </w:pPr>
            <w:r w:rsidRPr="00953054">
              <w:rPr>
                <w:b/>
                <w:sz w:val="22"/>
                <w:szCs w:val="22"/>
              </w:rPr>
              <w:t>-</w:t>
            </w:r>
          </w:p>
        </w:tc>
      </w:tr>
      <w:tr w:rsidR="0048549E" w:rsidRPr="00953054" w14:paraId="3F14C6CC" w14:textId="77777777" w:rsidTr="00D9476F">
        <w:trPr>
          <w:trHeight w:val="340"/>
        </w:trPr>
        <w:tc>
          <w:tcPr>
            <w:tcW w:w="389" w:type="pct"/>
            <w:vAlign w:val="center"/>
          </w:tcPr>
          <w:p w14:paraId="59969991" w14:textId="77777777" w:rsidR="0048549E" w:rsidRPr="00953054" w:rsidRDefault="0048549E" w:rsidP="000A0629">
            <w:pPr>
              <w:jc w:val="both"/>
              <w:rPr>
                <w:sz w:val="22"/>
                <w:szCs w:val="22"/>
              </w:rPr>
            </w:pPr>
            <w:r w:rsidRPr="00953054">
              <w:rPr>
                <w:sz w:val="22"/>
                <w:szCs w:val="22"/>
              </w:rPr>
              <w:t>2.</w:t>
            </w:r>
          </w:p>
        </w:tc>
        <w:tc>
          <w:tcPr>
            <w:tcW w:w="2523" w:type="pct"/>
            <w:vAlign w:val="center"/>
          </w:tcPr>
          <w:p w14:paraId="018E482A" w14:textId="77777777" w:rsidR="0048549E" w:rsidRPr="00953054" w:rsidRDefault="0048549E" w:rsidP="000A0629">
            <w:pPr>
              <w:jc w:val="both"/>
              <w:rPr>
                <w:sz w:val="22"/>
                <w:szCs w:val="22"/>
              </w:rPr>
            </w:pPr>
            <w:r w:rsidRPr="00953054">
              <w:rPr>
                <w:sz w:val="22"/>
                <w:szCs w:val="22"/>
              </w:rPr>
              <w:t>Accounting Officer-xx Department</w:t>
            </w:r>
          </w:p>
        </w:tc>
        <w:tc>
          <w:tcPr>
            <w:tcW w:w="2088" w:type="pct"/>
            <w:vAlign w:val="center"/>
          </w:tcPr>
          <w:p w14:paraId="4A7329BB" w14:textId="77777777" w:rsidR="0048549E" w:rsidRPr="00953054" w:rsidRDefault="0048549E" w:rsidP="000A0629">
            <w:pPr>
              <w:jc w:val="both"/>
              <w:rPr>
                <w:b/>
                <w:sz w:val="22"/>
                <w:szCs w:val="22"/>
              </w:rPr>
            </w:pPr>
            <w:r w:rsidRPr="00953054">
              <w:rPr>
                <w:b/>
                <w:sz w:val="22"/>
                <w:szCs w:val="22"/>
              </w:rPr>
              <w:t>-</w:t>
            </w:r>
          </w:p>
        </w:tc>
      </w:tr>
      <w:tr w:rsidR="0048549E" w:rsidRPr="00953054" w14:paraId="32C74456" w14:textId="77777777" w:rsidTr="00D9476F">
        <w:trPr>
          <w:trHeight w:val="340"/>
        </w:trPr>
        <w:tc>
          <w:tcPr>
            <w:tcW w:w="389" w:type="pct"/>
            <w:vAlign w:val="center"/>
          </w:tcPr>
          <w:p w14:paraId="1B1B5994" w14:textId="77777777" w:rsidR="0048549E" w:rsidRPr="00953054" w:rsidRDefault="0048549E" w:rsidP="000A0629">
            <w:pPr>
              <w:jc w:val="both"/>
              <w:rPr>
                <w:sz w:val="22"/>
                <w:szCs w:val="22"/>
              </w:rPr>
            </w:pPr>
            <w:r w:rsidRPr="00953054">
              <w:rPr>
                <w:sz w:val="22"/>
                <w:szCs w:val="22"/>
              </w:rPr>
              <w:t>3.</w:t>
            </w:r>
          </w:p>
        </w:tc>
        <w:tc>
          <w:tcPr>
            <w:tcW w:w="2523" w:type="pct"/>
            <w:vAlign w:val="center"/>
          </w:tcPr>
          <w:p w14:paraId="0348319A" w14:textId="265D671B" w:rsidR="0048549E" w:rsidRPr="00953054" w:rsidRDefault="002E0B02" w:rsidP="000A0629">
            <w:pPr>
              <w:jc w:val="both"/>
              <w:rPr>
                <w:sz w:val="22"/>
                <w:szCs w:val="22"/>
              </w:rPr>
            </w:pPr>
            <w:r>
              <w:rPr>
                <w:sz w:val="22"/>
                <w:szCs w:val="22"/>
              </w:rPr>
              <w:t>Director/Head of Accounting</w:t>
            </w:r>
          </w:p>
        </w:tc>
        <w:tc>
          <w:tcPr>
            <w:tcW w:w="2088" w:type="pct"/>
            <w:vAlign w:val="center"/>
          </w:tcPr>
          <w:p w14:paraId="03A38238" w14:textId="77777777" w:rsidR="0048549E" w:rsidRPr="00953054" w:rsidRDefault="0048549E" w:rsidP="000A0629">
            <w:pPr>
              <w:jc w:val="both"/>
              <w:rPr>
                <w:b/>
                <w:sz w:val="22"/>
                <w:szCs w:val="22"/>
              </w:rPr>
            </w:pPr>
            <w:r w:rsidRPr="00953054">
              <w:rPr>
                <w:b/>
                <w:sz w:val="22"/>
                <w:szCs w:val="22"/>
              </w:rPr>
              <w:t>-</w:t>
            </w:r>
          </w:p>
        </w:tc>
      </w:tr>
      <w:tr w:rsidR="0048549E" w:rsidRPr="00953054" w14:paraId="23059C39" w14:textId="77777777" w:rsidTr="00D9476F">
        <w:trPr>
          <w:trHeight w:val="340"/>
        </w:trPr>
        <w:tc>
          <w:tcPr>
            <w:tcW w:w="389" w:type="pct"/>
            <w:vAlign w:val="center"/>
          </w:tcPr>
          <w:p w14:paraId="2195653C" w14:textId="77777777" w:rsidR="0048549E" w:rsidRPr="00953054" w:rsidRDefault="0048549E" w:rsidP="000A0629">
            <w:pPr>
              <w:jc w:val="both"/>
              <w:rPr>
                <w:sz w:val="22"/>
                <w:szCs w:val="22"/>
              </w:rPr>
            </w:pPr>
            <w:r w:rsidRPr="00953054">
              <w:rPr>
                <w:sz w:val="22"/>
                <w:szCs w:val="22"/>
              </w:rPr>
              <w:t>4.</w:t>
            </w:r>
          </w:p>
        </w:tc>
        <w:tc>
          <w:tcPr>
            <w:tcW w:w="2523" w:type="pct"/>
            <w:vAlign w:val="center"/>
          </w:tcPr>
          <w:p w14:paraId="7B597CC2" w14:textId="6B9E3B5D" w:rsidR="0048549E" w:rsidRPr="00953054" w:rsidRDefault="00534EB0" w:rsidP="000A0629">
            <w:pPr>
              <w:jc w:val="both"/>
              <w:rPr>
                <w:sz w:val="22"/>
                <w:szCs w:val="22"/>
              </w:rPr>
            </w:pPr>
            <w:r>
              <w:rPr>
                <w:sz w:val="22"/>
                <w:szCs w:val="22"/>
              </w:rPr>
              <w:t>Director/ Head of Supply Chain</w:t>
            </w:r>
          </w:p>
        </w:tc>
        <w:tc>
          <w:tcPr>
            <w:tcW w:w="2088" w:type="pct"/>
            <w:vAlign w:val="center"/>
          </w:tcPr>
          <w:p w14:paraId="33140B63" w14:textId="77777777" w:rsidR="0048549E" w:rsidRPr="00953054" w:rsidRDefault="0048549E" w:rsidP="000A0629">
            <w:pPr>
              <w:jc w:val="both"/>
              <w:rPr>
                <w:b/>
                <w:sz w:val="22"/>
                <w:szCs w:val="22"/>
              </w:rPr>
            </w:pPr>
            <w:r w:rsidRPr="00953054">
              <w:rPr>
                <w:b/>
                <w:sz w:val="22"/>
                <w:szCs w:val="22"/>
              </w:rPr>
              <w:t>-</w:t>
            </w:r>
          </w:p>
        </w:tc>
      </w:tr>
      <w:tr w:rsidR="0048549E" w:rsidRPr="00953054" w14:paraId="263C435E" w14:textId="77777777" w:rsidTr="00D9476F">
        <w:trPr>
          <w:trHeight w:val="340"/>
        </w:trPr>
        <w:tc>
          <w:tcPr>
            <w:tcW w:w="389" w:type="pct"/>
            <w:vAlign w:val="center"/>
          </w:tcPr>
          <w:p w14:paraId="29470695" w14:textId="77777777" w:rsidR="0048549E" w:rsidRPr="00953054" w:rsidRDefault="0048549E" w:rsidP="000A0629">
            <w:pPr>
              <w:jc w:val="both"/>
              <w:rPr>
                <w:sz w:val="22"/>
                <w:szCs w:val="22"/>
              </w:rPr>
            </w:pPr>
            <w:r w:rsidRPr="00953054">
              <w:rPr>
                <w:sz w:val="22"/>
                <w:szCs w:val="22"/>
              </w:rPr>
              <w:t>5.</w:t>
            </w:r>
          </w:p>
        </w:tc>
        <w:tc>
          <w:tcPr>
            <w:tcW w:w="2523" w:type="pct"/>
          </w:tcPr>
          <w:p w14:paraId="24D44DBC" w14:textId="0387F935" w:rsidR="0048549E" w:rsidRPr="00953054" w:rsidRDefault="00534EB0" w:rsidP="000A0629">
            <w:pPr>
              <w:jc w:val="both"/>
              <w:rPr>
                <w:sz w:val="22"/>
                <w:szCs w:val="22"/>
              </w:rPr>
            </w:pPr>
            <w:r>
              <w:rPr>
                <w:sz w:val="22"/>
                <w:szCs w:val="22"/>
              </w:rPr>
              <w:t>Others (specify)</w:t>
            </w:r>
          </w:p>
        </w:tc>
        <w:tc>
          <w:tcPr>
            <w:tcW w:w="2088" w:type="pct"/>
            <w:vAlign w:val="center"/>
          </w:tcPr>
          <w:p w14:paraId="7FB6E355" w14:textId="77777777" w:rsidR="0048549E" w:rsidRPr="00953054" w:rsidRDefault="0048549E" w:rsidP="000A0629">
            <w:pPr>
              <w:jc w:val="both"/>
              <w:rPr>
                <w:b/>
                <w:sz w:val="22"/>
                <w:szCs w:val="22"/>
              </w:rPr>
            </w:pPr>
            <w:r w:rsidRPr="00953054">
              <w:rPr>
                <w:b/>
                <w:sz w:val="22"/>
                <w:szCs w:val="22"/>
              </w:rPr>
              <w:t>-</w:t>
            </w:r>
          </w:p>
        </w:tc>
      </w:tr>
    </w:tbl>
    <w:p w14:paraId="70F140FE" w14:textId="77777777" w:rsidR="00463B1A" w:rsidRDefault="00463B1A" w:rsidP="0048549E">
      <w:pPr>
        <w:spacing w:line="360" w:lineRule="auto"/>
        <w:jc w:val="both"/>
        <w:rPr>
          <w:b/>
          <w:sz w:val="22"/>
          <w:szCs w:val="22"/>
        </w:rPr>
      </w:pPr>
    </w:p>
    <w:p w14:paraId="74D148C8" w14:textId="77777777" w:rsidR="00463B1A" w:rsidRDefault="00463B1A">
      <w:pPr>
        <w:autoSpaceDE/>
        <w:autoSpaceDN/>
        <w:rPr>
          <w:b/>
          <w:sz w:val="22"/>
          <w:szCs w:val="22"/>
        </w:rPr>
      </w:pPr>
      <w:r>
        <w:rPr>
          <w:b/>
          <w:sz w:val="22"/>
          <w:szCs w:val="22"/>
        </w:rPr>
        <w:br w:type="page"/>
      </w:r>
    </w:p>
    <w:p w14:paraId="2221F3CB" w14:textId="77777777" w:rsidR="00EE1F92" w:rsidRPr="00953054" w:rsidRDefault="00EE1F92" w:rsidP="00196F69">
      <w:pPr>
        <w:numPr>
          <w:ilvl w:val="0"/>
          <w:numId w:val="25"/>
        </w:numPr>
        <w:spacing w:line="360" w:lineRule="auto"/>
        <w:jc w:val="both"/>
        <w:rPr>
          <w:b/>
          <w:sz w:val="22"/>
          <w:szCs w:val="22"/>
        </w:rPr>
      </w:pPr>
      <w:r w:rsidRPr="00953054">
        <w:rPr>
          <w:b/>
          <w:sz w:val="22"/>
          <w:szCs w:val="22"/>
        </w:rPr>
        <w:lastRenderedPageBreak/>
        <w:t>Fiduciary Oversight Arrangements</w:t>
      </w:r>
    </w:p>
    <w:p w14:paraId="3FA2D54F" w14:textId="77777777" w:rsidR="0048549E" w:rsidRPr="00953054" w:rsidRDefault="0048549E" w:rsidP="00953054">
      <w:pPr>
        <w:spacing w:line="360" w:lineRule="auto"/>
        <w:jc w:val="both"/>
        <w:rPr>
          <w:b/>
          <w:sz w:val="22"/>
          <w:szCs w:val="22"/>
        </w:rPr>
      </w:pPr>
    </w:p>
    <w:p w14:paraId="66DB00C3" w14:textId="77777777" w:rsidR="00EE1F92" w:rsidRPr="00953054" w:rsidRDefault="00EE1F92" w:rsidP="00EE1F92">
      <w:pPr>
        <w:spacing w:line="360" w:lineRule="auto"/>
        <w:ind w:left="360"/>
        <w:jc w:val="both"/>
        <w:rPr>
          <w:i/>
          <w:sz w:val="22"/>
          <w:szCs w:val="22"/>
        </w:rPr>
      </w:pPr>
      <w:r w:rsidRPr="00953054">
        <w:rPr>
          <w:i/>
          <w:sz w:val="22"/>
          <w:szCs w:val="22"/>
        </w:rPr>
        <w:t>Here, provide a high-level description of the key fiduciary oversight arrangements covering (say):</w:t>
      </w:r>
    </w:p>
    <w:p w14:paraId="7AB91D04" w14:textId="77777777" w:rsidR="00EE1F92" w:rsidRPr="00953054" w:rsidRDefault="00EE1F92" w:rsidP="00196F69">
      <w:pPr>
        <w:numPr>
          <w:ilvl w:val="0"/>
          <w:numId w:val="26"/>
        </w:numPr>
        <w:spacing w:line="360" w:lineRule="auto"/>
        <w:jc w:val="both"/>
        <w:rPr>
          <w:i/>
          <w:sz w:val="22"/>
          <w:szCs w:val="22"/>
        </w:rPr>
      </w:pPr>
      <w:r w:rsidRPr="00953054">
        <w:rPr>
          <w:i/>
          <w:sz w:val="22"/>
          <w:szCs w:val="22"/>
        </w:rPr>
        <w:t>Audit and finance committee activities</w:t>
      </w:r>
    </w:p>
    <w:p w14:paraId="2A9B1D0A" w14:textId="77777777" w:rsidR="00EE1F92" w:rsidRPr="00953054" w:rsidRDefault="00EE1F92" w:rsidP="00196F69">
      <w:pPr>
        <w:numPr>
          <w:ilvl w:val="0"/>
          <w:numId w:val="26"/>
        </w:numPr>
        <w:spacing w:line="360" w:lineRule="auto"/>
        <w:jc w:val="both"/>
        <w:rPr>
          <w:i/>
          <w:sz w:val="22"/>
          <w:szCs w:val="22"/>
        </w:rPr>
      </w:pPr>
      <w:r w:rsidRPr="00953054">
        <w:rPr>
          <w:i/>
          <w:sz w:val="22"/>
          <w:szCs w:val="22"/>
        </w:rPr>
        <w:t>Parliamentary committee activities</w:t>
      </w:r>
    </w:p>
    <w:p w14:paraId="1BB5C268" w14:textId="77777777" w:rsidR="00EE1F92" w:rsidRPr="00953054" w:rsidRDefault="00EE1F92" w:rsidP="00196F69">
      <w:pPr>
        <w:numPr>
          <w:ilvl w:val="0"/>
          <w:numId w:val="26"/>
        </w:numPr>
        <w:spacing w:line="360" w:lineRule="auto"/>
        <w:jc w:val="both"/>
        <w:rPr>
          <w:i/>
          <w:sz w:val="22"/>
          <w:szCs w:val="22"/>
        </w:rPr>
      </w:pPr>
      <w:r w:rsidRPr="00953054">
        <w:rPr>
          <w:i/>
          <w:sz w:val="22"/>
          <w:szCs w:val="22"/>
        </w:rPr>
        <w:t>County Assembly</w:t>
      </w:r>
    </w:p>
    <w:p w14:paraId="26EFC4FB" w14:textId="77777777" w:rsidR="00EE1F92" w:rsidRPr="00953054" w:rsidRDefault="00EE1F92" w:rsidP="00196F69">
      <w:pPr>
        <w:numPr>
          <w:ilvl w:val="0"/>
          <w:numId w:val="26"/>
        </w:numPr>
        <w:spacing w:line="360" w:lineRule="auto"/>
        <w:jc w:val="both"/>
        <w:rPr>
          <w:i/>
          <w:sz w:val="22"/>
          <w:szCs w:val="22"/>
        </w:rPr>
      </w:pPr>
      <w:r w:rsidRPr="00953054">
        <w:rPr>
          <w:i/>
          <w:sz w:val="22"/>
          <w:szCs w:val="22"/>
        </w:rPr>
        <w:t>Development partner oversight activities</w:t>
      </w:r>
    </w:p>
    <w:p w14:paraId="5764A9AC" w14:textId="77777777" w:rsidR="00EE1F92" w:rsidRPr="00953054" w:rsidRDefault="00EE1F92" w:rsidP="00EE1F92">
      <w:pPr>
        <w:spacing w:line="360" w:lineRule="auto"/>
        <w:jc w:val="both"/>
        <w:rPr>
          <w:bCs/>
          <w:i/>
          <w:sz w:val="22"/>
          <w:szCs w:val="22"/>
        </w:rPr>
      </w:pPr>
      <w:r w:rsidRPr="00953054">
        <w:rPr>
          <w:bCs/>
          <w:i/>
          <w:sz w:val="22"/>
          <w:szCs w:val="22"/>
        </w:rPr>
        <w:t>(Provide a brief explanation on fiduciary activities undertaken during the financial year)</w:t>
      </w:r>
    </w:p>
    <w:p w14:paraId="5DD29A64" w14:textId="77777777" w:rsidR="00971BFA" w:rsidRPr="00953054" w:rsidRDefault="00971BFA" w:rsidP="00953054">
      <w:pPr>
        <w:spacing w:line="360" w:lineRule="auto"/>
        <w:jc w:val="both"/>
        <w:rPr>
          <w:b/>
          <w:sz w:val="22"/>
          <w:szCs w:val="22"/>
        </w:rPr>
      </w:pPr>
    </w:p>
    <w:p w14:paraId="7BDDAF24" w14:textId="77777777" w:rsidR="00EE1F92" w:rsidRPr="00953054" w:rsidRDefault="00EE1F92" w:rsidP="00196F69">
      <w:pPr>
        <w:numPr>
          <w:ilvl w:val="0"/>
          <w:numId w:val="25"/>
        </w:numPr>
        <w:spacing w:line="360" w:lineRule="auto"/>
        <w:jc w:val="both"/>
        <w:rPr>
          <w:b/>
          <w:sz w:val="22"/>
          <w:szCs w:val="22"/>
        </w:rPr>
      </w:pPr>
      <w:r w:rsidRPr="00953054">
        <w:rPr>
          <w:b/>
          <w:sz w:val="22"/>
          <w:szCs w:val="22"/>
        </w:rPr>
        <w:t>County Executive Headquarters</w:t>
      </w:r>
    </w:p>
    <w:p w14:paraId="0294E541" w14:textId="77777777" w:rsidR="00EE1F92" w:rsidRPr="00953054" w:rsidRDefault="00EE1F92" w:rsidP="00EE1F92">
      <w:pPr>
        <w:pStyle w:val="BodyText"/>
        <w:spacing w:line="360" w:lineRule="auto"/>
        <w:ind w:firstLine="360"/>
        <w:jc w:val="both"/>
        <w:rPr>
          <w:sz w:val="22"/>
          <w:szCs w:val="22"/>
        </w:rPr>
      </w:pPr>
      <w:r w:rsidRPr="00953054">
        <w:rPr>
          <w:sz w:val="22"/>
          <w:szCs w:val="22"/>
        </w:rPr>
        <w:t>P.O. Box XXXXX</w:t>
      </w:r>
    </w:p>
    <w:p w14:paraId="252B94C1" w14:textId="77777777" w:rsidR="00EE1F92" w:rsidRPr="00953054" w:rsidRDefault="00EE1F92" w:rsidP="00EE1F92">
      <w:pPr>
        <w:pStyle w:val="BodyText"/>
        <w:spacing w:line="360" w:lineRule="auto"/>
        <w:ind w:firstLine="360"/>
        <w:jc w:val="both"/>
        <w:rPr>
          <w:sz w:val="22"/>
          <w:szCs w:val="22"/>
        </w:rPr>
      </w:pPr>
      <w:r w:rsidRPr="00953054">
        <w:rPr>
          <w:sz w:val="22"/>
          <w:szCs w:val="22"/>
        </w:rPr>
        <w:t>XXX Building/House/Plaza</w:t>
      </w:r>
    </w:p>
    <w:p w14:paraId="13F6750D" w14:textId="77777777" w:rsidR="00EE1F92" w:rsidRPr="00953054" w:rsidRDefault="00EE1F92" w:rsidP="00EE1F92">
      <w:pPr>
        <w:pStyle w:val="BodyText"/>
        <w:spacing w:line="360" w:lineRule="auto"/>
        <w:ind w:firstLine="360"/>
        <w:jc w:val="both"/>
        <w:rPr>
          <w:sz w:val="22"/>
          <w:szCs w:val="22"/>
        </w:rPr>
      </w:pPr>
      <w:r w:rsidRPr="00953054">
        <w:rPr>
          <w:sz w:val="22"/>
          <w:szCs w:val="22"/>
        </w:rPr>
        <w:t>XXX Avenue/Road/Highway</w:t>
      </w:r>
    </w:p>
    <w:p w14:paraId="70F54265" w14:textId="77777777" w:rsidR="00EE1F92" w:rsidRPr="00953054" w:rsidRDefault="00EE1F92" w:rsidP="00EE1F92">
      <w:pPr>
        <w:pStyle w:val="BodyText"/>
        <w:spacing w:line="360" w:lineRule="auto"/>
        <w:ind w:firstLine="360"/>
        <w:jc w:val="both"/>
        <w:rPr>
          <w:b/>
          <w:sz w:val="22"/>
          <w:szCs w:val="22"/>
        </w:rPr>
      </w:pPr>
      <w:r w:rsidRPr="00953054">
        <w:rPr>
          <w:b/>
          <w:sz w:val="22"/>
          <w:szCs w:val="22"/>
        </w:rPr>
        <w:t>NAIROBI, KENYA</w:t>
      </w:r>
    </w:p>
    <w:p w14:paraId="0C011242" w14:textId="77777777" w:rsidR="00EE1F92" w:rsidRPr="00953054" w:rsidRDefault="00EE1F92" w:rsidP="00EE1F92">
      <w:pPr>
        <w:pStyle w:val="BodyText"/>
        <w:spacing w:line="360" w:lineRule="auto"/>
        <w:ind w:firstLine="360"/>
        <w:jc w:val="both"/>
        <w:rPr>
          <w:b/>
          <w:sz w:val="22"/>
          <w:szCs w:val="22"/>
        </w:rPr>
      </w:pPr>
    </w:p>
    <w:p w14:paraId="2026214E" w14:textId="77777777" w:rsidR="00EE1F92" w:rsidRPr="00953054" w:rsidRDefault="00EE1F92" w:rsidP="00196F69">
      <w:pPr>
        <w:numPr>
          <w:ilvl w:val="0"/>
          <w:numId w:val="25"/>
        </w:numPr>
        <w:spacing w:line="360" w:lineRule="auto"/>
        <w:jc w:val="both"/>
        <w:rPr>
          <w:b/>
          <w:sz w:val="22"/>
          <w:szCs w:val="22"/>
        </w:rPr>
      </w:pPr>
      <w:r w:rsidRPr="00953054">
        <w:rPr>
          <w:b/>
          <w:sz w:val="22"/>
          <w:szCs w:val="22"/>
        </w:rPr>
        <w:t>County Executive Contacts</w:t>
      </w:r>
    </w:p>
    <w:p w14:paraId="71D87112" w14:textId="77777777" w:rsidR="00EE1F92" w:rsidRPr="00953054" w:rsidRDefault="00EE1F92" w:rsidP="00EE1F92">
      <w:pPr>
        <w:pStyle w:val="BodyText"/>
        <w:spacing w:line="360" w:lineRule="auto"/>
        <w:ind w:firstLine="360"/>
        <w:jc w:val="both"/>
        <w:rPr>
          <w:sz w:val="22"/>
          <w:szCs w:val="22"/>
        </w:rPr>
      </w:pPr>
      <w:r w:rsidRPr="00953054">
        <w:rPr>
          <w:sz w:val="22"/>
          <w:szCs w:val="22"/>
        </w:rPr>
        <w:t>Telephone: (254) XXXXXXXX</w:t>
      </w:r>
    </w:p>
    <w:p w14:paraId="1776A12C" w14:textId="77777777" w:rsidR="00EE1F92" w:rsidRPr="00953054" w:rsidRDefault="00EE1F92" w:rsidP="00EE1F92">
      <w:pPr>
        <w:pStyle w:val="BodyText"/>
        <w:spacing w:line="360" w:lineRule="auto"/>
        <w:ind w:firstLine="360"/>
        <w:jc w:val="both"/>
        <w:rPr>
          <w:sz w:val="22"/>
          <w:szCs w:val="22"/>
        </w:rPr>
      </w:pPr>
      <w:bookmarkStart w:id="3" w:name="_Hlk72307426"/>
      <w:r w:rsidRPr="00953054">
        <w:rPr>
          <w:sz w:val="22"/>
          <w:szCs w:val="22"/>
        </w:rPr>
        <w:t>E-mail:  xxxx@xxx.com</w:t>
      </w:r>
    </w:p>
    <w:p w14:paraId="3D11E289" w14:textId="77777777" w:rsidR="00EE1F92" w:rsidRPr="00953054" w:rsidRDefault="00EE1F92" w:rsidP="00EE1F92">
      <w:pPr>
        <w:pStyle w:val="BodyText"/>
        <w:spacing w:line="360" w:lineRule="auto"/>
        <w:ind w:firstLine="360"/>
        <w:jc w:val="both"/>
        <w:rPr>
          <w:sz w:val="22"/>
          <w:szCs w:val="22"/>
        </w:rPr>
      </w:pPr>
      <w:r w:rsidRPr="00953054">
        <w:rPr>
          <w:sz w:val="22"/>
          <w:szCs w:val="22"/>
        </w:rPr>
        <w:t xml:space="preserve">Website: </w:t>
      </w:r>
      <w:hyperlink r:id="rId22" w:history="1">
        <w:r w:rsidRPr="00953054">
          <w:rPr>
            <w:rStyle w:val="Hyperlink"/>
            <w:rFonts w:ascii="Times New Roman" w:hAnsi="Times New Roman"/>
            <w:sz w:val="22"/>
            <w:szCs w:val="22"/>
          </w:rPr>
          <w:t>xxx.go.ke</w:t>
        </w:r>
      </w:hyperlink>
    </w:p>
    <w:p w14:paraId="722C7B88" w14:textId="77777777" w:rsidR="00EE1F92" w:rsidRPr="00953054" w:rsidRDefault="00EE1F92" w:rsidP="00EE1F92">
      <w:pPr>
        <w:pStyle w:val="BodyText"/>
        <w:spacing w:line="360" w:lineRule="auto"/>
        <w:ind w:firstLine="360"/>
        <w:jc w:val="both"/>
        <w:rPr>
          <w:sz w:val="22"/>
          <w:szCs w:val="22"/>
        </w:rPr>
      </w:pPr>
    </w:p>
    <w:bookmarkEnd w:id="3"/>
    <w:p w14:paraId="2F8C0179" w14:textId="77777777" w:rsidR="00EE1F92" w:rsidRPr="00953054" w:rsidRDefault="00EE1F92" w:rsidP="00196F69">
      <w:pPr>
        <w:numPr>
          <w:ilvl w:val="0"/>
          <w:numId w:val="25"/>
        </w:numPr>
        <w:spacing w:line="360" w:lineRule="auto"/>
        <w:jc w:val="both"/>
        <w:rPr>
          <w:b/>
          <w:sz w:val="22"/>
          <w:szCs w:val="22"/>
        </w:rPr>
      </w:pPr>
      <w:r w:rsidRPr="00953054">
        <w:rPr>
          <w:b/>
          <w:sz w:val="22"/>
          <w:szCs w:val="22"/>
        </w:rPr>
        <w:t>County Executive Bankers</w:t>
      </w:r>
    </w:p>
    <w:p w14:paraId="29215C8B" w14:textId="77777777" w:rsidR="00EE1F92" w:rsidRPr="00953054" w:rsidRDefault="00EE1F92" w:rsidP="00196F69">
      <w:pPr>
        <w:numPr>
          <w:ilvl w:val="0"/>
          <w:numId w:val="2"/>
        </w:numPr>
        <w:autoSpaceDE/>
        <w:autoSpaceDN/>
        <w:spacing w:line="360" w:lineRule="auto"/>
        <w:ind w:left="360" w:hanging="27"/>
        <w:jc w:val="both"/>
        <w:rPr>
          <w:sz w:val="22"/>
          <w:szCs w:val="22"/>
        </w:rPr>
      </w:pPr>
      <w:r w:rsidRPr="00953054">
        <w:rPr>
          <w:sz w:val="22"/>
          <w:szCs w:val="22"/>
        </w:rPr>
        <w:t>Central Bank of Kenya</w:t>
      </w:r>
    </w:p>
    <w:p w14:paraId="7FE81550" w14:textId="77777777" w:rsidR="00EE1F92" w:rsidRPr="00953054" w:rsidRDefault="00EE1F92" w:rsidP="00EE1F92">
      <w:pPr>
        <w:spacing w:line="360" w:lineRule="auto"/>
        <w:ind w:firstLine="720"/>
        <w:jc w:val="both"/>
        <w:rPr>
          <w:sz w:val="22"/>
          <w:szCs w:val="22"/>
        </w:rPr>
      </w:pPr>
      <w:r w:rsidRPr="00953054">
        <w:rPr>
          <w:sz w:val="22"/>
          <w:szCs w:val="22"/>
        </w:rPr>
        <w:t>Haile Selassie Avenue</w:t>
      </w:r>
    </w:p>
    <w:p w14:paraId="05868F95" w14:textId="77777777" w:rsidR="00EE1F92" w:rsidRPr="00953054" w:rsidRDefault="00EE1F92" w:rsidP="00EE1F92">
      <w:pPr>
        <w:spacing w:line="360" w:lineRule="auto"/>
        <w:ind w:left="567" w:firstLine="153"/>
        <w:jc w:val="both"/>
        <w:rPr>
          <w:sz w:val="22"/>
          <w:szCs w:val="22"/>
        </w:rPr>
      </w:pPr>
      <w:r w:rsidRPr="00953054">
        <w:rPr>
          <w:sz w:val="22"/>
          <w:szCs w:val="22"/>
        </w:rPr>
        <w:t>P.O. Box 60000</w:t>
      </w:r>
    </w:p>
    <w:p w14:paraId="163F01CD" w14:textId="77777777" w:rsidR="00EE1F92" w:rsidRPr="00953054" w:rsidRDefault="00EE1F92" w:rsidP="00EE1F92">
      <w:pPr>
        <w:spacing w:line="360" w:lineRule="auto"/>
        <w:ind w:left="567" w:firstLine="153"/>
        <w:jc w:val="both"/>
        <w:rPr>
          <w:sz w:val="22"/>
          <w:szCs w:val="22"/>
        </w:rPr>
      </w:pPr>
      <w:r w:rsidRPr="00953054">
        <w:rPr>
          <w:sz w:val="22"/>
          <w:szCs w:val="22"/>
        </w:rPr>
        <w:t>City Square 00200</w:t>
      </w:r>
    </w:p>
    <w:p w14:paraId="0A34D192" w14:textId="77777777" w:rsidR="00EE1F92" w:rsidRPr="00953054" w:rsidRDefault="00EE1F92" w:rsidP="00EE1F92">
      <w:pPr>
        <w:spacing w:line="360" w:lineRule="auto"/>
        <w:ind w:left="567" w:firstLine="153"/>
        <w:jc w:val="both"/>
        <w:rPr>
          <w:b/>
          <w:sz w:val="22"/>
          <w:szCs w:val="22"/>
        </w:rPr>
      </w:pPr>
      <w:r w:rsidRPr="00953054">
        <w:rPr>
          <w:b/>
          <w:sz w:val="22"/>
          <w:szCs w:val="22"/>
        </w:rPr>
        <w:t>NAIROBI, KENYA</w:t>
      </w:r>
    </w:p>
    <w:p w14:paraId="27587514" w14:textId="77777777" w:rsidR="00EE1F92" w:rsidRPr="00953054" w:rsidRDefault="00EE1F92" w:rsidP="00EE1F92">
      <w:pPr>
        <w:spacing w:line="360" w:lineRule="auto"/>
        <w:jc w:val="both"/>
        <w:rPr>
          <w:b/>
          <w:sz w:val="22"/>
          <w:szCs w:val="22"/>
        </w:rPr>
      </w:pPr>
    </w:p>
    <w:p w14:paraId="07904C19" w14:textId="77777777" w:rsidR="00EE1F92" w:rsidRPr="00953054" w:rsidRDefault="00EE1F92" w:rsidP="00196F69">
      <w:pPr>
        <w:numPr>
          <w:ilvl w:val="0"/>
          <w:numId w:val="2"/>
        </w:numPr>
        <w:autoSpaceDE/>
        <w:autoSpaceDN/>
        <w:spacing w:line="360" w:lineRule="auto"/>
        <w:ind w:left="360" w:hanging="27"/>
        <w:jc w:val="both"/>
        <w:rPr>
          <w:sz w:val="22"/>
          <w:szCs w:val="22"/>
        </w:rPr>
      </w:pPr>
      <w:bookmarkStart w:id="4" w:name="_Hlk72307518"/>
      <w:r w:rsidRPr="00953054">
        <w:rPr>
          <w:sz w:val="22"/>
          <w:szCs w:val="22"/>
        </w:rPr>
        <w:t xml:space="preserve">Other Commercial Banks </w:t>
      </w:r>
    </w:p>
    <w:p w14:paraId="45C407AA" w14:textId="77777777" w:rsidR="00EE1F92" w:rsidRPr="00953054" w:rsidRDefault="00EE1F92" w:rsidP="00EE1F92">
      <w:pPr>
        <w:autoSpaceDE/>
        <w:autoSpaceDN/>
        <w:spacing w:line="360" w:lineRule="auto"/>
        <w:ind w:left="360"/>
        <w:jc w:val="both"/>
        <w:rPr>
          <w:b/>
          <w:sz w:val="22"/>
          <w:szCs w:val="22"/>
        </w:rPr>
      </w:pPr>
      <w:r w:rsidRPr="00953054">
        <w:rPr>
          <w:b/>
          <w:i/>
          <w:iCs/>
          <w:sz w:val="22"/>
          <w:szCs w:val="22"/>
        </w:rPr>
        <w:t>(List details of other commercial banks</w:t>
      </w:r>
      <w:r w:rsidRPr="00953054">
        <w:rPr>
          <w:b/>
          <w:sz w:val="22"/>
          <w:szCs w:val="22"/>
        </w:rPr>
        <w:t>)</w:t>
      </w:r>
    </w:p>
    <w:bookmarkEnd w:id="4"/>
    <w:p w14:paraId="0C66E186" w14:textId="77777777" w:rsidR="00EE1F92" w:rsidRPr="00953054" w:rsidRDefault="00EE1F92" w:rsidP="00EE1F92">
      <w:pPr>
        <w:spacing w:line="360" w:lineRule="auto"/>
        <w:ind w:left="567" w:firstLine="153"/>
        <w:jc w:val="both"/>
        <w:rPr>
          <w:sz w:val="22"/>
          <w:szCs w:val="22"/>
        </w:rPr>
      </w:pPr>
      <w:r w:rsidRPr="00953054">
        <w:rPr>
          <w:sz w:val="22"/>
          <w:szCs w:val="22"/>
        </w:rPr>
        <w:t>…</w:t>
      </w:r>
    </w:p>
    <w:p w14:paraId="61E68035" w14:textId="77777777" w:rsidR="00EE1F92" w:rsidRPr="00953054" w:rsidRDefault="00EE1F92" w:rsidP="00EE1F92">
      <w:pPr>
        <w:spacing w:line="360" w:lineRule="auto"/>
        <w:ind w:left="567" w:firstLine="153"/>
        <w:jc w:val="both"/>
        <w:rPr>
          <w:sz w:val="22"/>
          <w:szCs w:val="22"/>
        </w:rPr>
      </w:pPr>
      <w:r w:rsidRPr="00953054">
        <w:rPr>
          <w:sz w:val="22"/>
          <w:szCs w:val="22"/>
        </w:rPr>
        <w:t>...</w:t>
      </w:r>
    </w:p>
    <w:p w14:paraId="62D169BD" w14:textId="77777777" w:rsidR="00EE1F92" w:rsidRPr="00953054" w:rsidRDefault="00EE1F92" w:rsidP="00EE1F92">
      <w:pPr>
        <w:spacing w:line="360" w:lineRule="auto"/>
        <w:ind w:left="567" w:firstLine="153"/>
        <w:jc w:val="both"/>
        <w:rPr>
          <w:sz w:val="22"/>
          <w:szCs w:val="22"/>
        </w:rPr>
      </w:pPr>
      <w:r w:rsidRPr="00953054">
        <w:rPr>
          <w:sz w:val="22"/>
          <w:szCs w:val="22"/>
        </w:rPr>
        <w:t>…</w:t>
      </w:r>
    </w:p>
    <w:p w14:paraId="16D25480" w14:textId="77777777" w:rsidR="00EE1F92" w:rsidRDefault="00EE1F92" w:rsidP="00EE1F92">
      <w:pPr>
        <w:autoSpaceDE/>
        <w:autoSpaceDN/>
        <w:rPr>
          <w:sz w:val="22"/>
          <w:szCs w:val="22"/>
        </w:rPr>
      </w:pPr>
      <w:r>
        <w:rPr>
          <w:sz w:val="22"/>
          <w:szCs w:val="22"/>
        </w:rPr>
        <w:br w:type="page"/>
      </w:r>
    </w:p>
    <w:p w14:paraId="10A29601" w14:textId="77777777" w:rsidR="00EE1F92" w:rsidRPr="00953054" w:rsidRDefault="00EE1F92" w:rsidP="00196F69">
      <w:pPr>
        <w:numPr>
          <w:ilvl w:val="0"/>
          <w:numId w:val="25"/>
        </w:numPr>
        <w:spacing w:line="360" w:lineRule="auto"/>
        <w:jc w:val="both"/>
        <w:rPr>
          <w:b/>
          <w:sz w:val="22"/>
          <w:szCs w:val="22"/>
        </w:rPr>
      </w:pPr>
      <w:r w:rsidRPr="00953054">
        <w:rPr>
          <w:b/>
          <w:sz w:val="22"/>
          <w:szCs w:val="22"/>
        </w:rPr>
        <w:lastRenderedPageBreak/>
        <w:t>Independent Auditor</w:t>
      </w:r>
    </w:p>
    <w:p w14:paraId="48615B36" w14:textId="77777777" w:rsidR="00EE1F92" w:rsidRPr="00953054" w:rsidRDefault="00EE1F92" w:rsidP="00EE1F92">
      <w:pPr>
        <w:spacing w:line="360" w:lineRule="auto"/>
        <w:ind w:firstLine="360"/>
        <w:jc w:val="both"/>
        <w:rPr>
          <w:sz w:val="22"/>
          <w:szCs w:val="22"/>
        </w:rPr>
      </w:pPr>
      <w:r w:rsidRPr="00953054">
        <w:rPr>
          <w:sz w:val="22"/>
          <w:szCs w:val="22"/>
        </w:rPr>
        <w:t>Auditor-General</w:t>
      </w:r>
    </w:p>
    <w:p w14:paraId="59F4FEF5" w14:textId="77777777" w:rsidR="00EE1F92" w:rsidRPr="00953054" w:rsidRDefault="00EE1F92" w:rsidP="00EE1F92">
      <w:pPr>
        <w:spacing w:line="360" w:lineRule="auto"/>
        <w:ind w:firstLine="360"/>
        <w:jc w:val="both"/>
        <w:rPr>
          <w:sz w:val="22"/>
          <w:szCs w:val="22"/>
        </w:rPr>
      </w:pPr>
      <w:r w:rsidRPr="00953054">
        <w:rPr>
          <w:sz w:val="22"/>
          <w:szCs w:val="22"/>
        </w:rPr>
        <w:t>Office of The Auditor General</w:t>
      </w:r>
    </w:p>
    <w:p w14:paraId="26E5DCC4" w14:textId="77777777" w:rsidR="00EE1F92" w:rsidRPr="00953054" w:rsidRDefault="00EE1F92" w:rsidP="00EE1F92">
      <w:pPr>
        <w:spacing w:line="360" w:lineRule="auto"/>
        <w:ind w:firstLine="360"/>
        <w:jc w:val="both"/>
        <w:rPr>
          <w:bCs/>
          <w:color w:val="111111"/>
          <w:sz w:val="22"/>
          <w:szCs w:val="22"/>
          <w:shd w:val="clear" w:color="auto" w:fill="FFFFFF"/>
        </w:rPr>
      </w:pPr>
      <w:r w:rsidRPr="00953054">
        <w:rPr>
          <w:bCs/>
          <w:color w:val="111111"/>
          <w:sz w:val="22"/>
          <w:szCs w:val="22"/>
          <w:shd w:val="clear" w:color="auto" w:fill="FFFFFF"/>
        </w:rPr>
        <w:t xml:space="preserve">Anniversary Towers, University Way </w:t>
      </w:r>
    </w:p>
    <w:p w14:paraId="5B5303EC" w14:textId="77777777" w:rsidR="00EE1F92" w:rsidRPr="00953054" w:rsidRDefault="00EE1F92" w:rsidP="00EE1F92">
      <w:pPr>
        <w:spacing w:line="360" w:lineRule="auto"/>
        <w:ind w:firstLine="360"/>
        <w:jc w:val="both"/>
        <w:rPr>
          <w:bCs/>
          <w:color w:val="111111"/>
          <w:sz w:val="22"/>
          <w:szCs w:val="22"/>
          <w:shd w:val="clear" w:color="auto" w:fill="FFFFFF"/>
        </w:rPr>
      </w:pPr>
      <w:r w:rsidRPr="00953054">
        <w:rPr>
          <w:bCs/>
          <w:color w:val="111111"/>
          <w:sz w:val="22"/>
          <w:szCs w:val="22"/>
          <w:shd w:val="clear" w:color="auto" w:fill="FFFFFF"/>
        </w:rPr>
        <w:t>P.O. Box 30084</w:t>
      </w:r>
    </w:p>
    <w:p w14:paraId="1ACA61D5" w14:textId="77777777" w:rsidR="00EE1F92" w:rsidRPr="00953054" w:rsidRDefault="00EE1F92" w:rsidP="00EE1F92">
      <w:pPr>
        <w:spacing w:line="360" w:lineRule="auto"/>
        <w:ind w:firstLine="360"/>
        <w:jc w:val="both"/>
        <w:rPr>
          <w:bCs/>
          <w:color w:val="111111"/>
          <w:sz w:val="22"/>
          <w:szCs w:val="22"/>
          <w:shd w:val="clear" w:color="auto" w:fill="FFFFFF"/>
        </w:rPr>
      </w:pPr>
      <w:r w:rsidRPr="00953054">
        <w:rPr>
          <w:bCs/>
          <w:color w:val="111111"/>
          <w:sz w:val="22"/>
          <w:szCs w:val="22"/>
          <w:shd w:val="clear" w:color="auto" w:fill="FFFFFF"/>
        </w:rPr>
        <w:t>GPO 00100</w:t>
      </w:r>
    </w:p>
    <w:p w14:paraId="6117EDD6" w14:textId="77777777" w:rsidR="00EE1F92" w:rsidRPr="00953054" w:rsidRDefault="00EE1F92" w:rsidP="00EE1F92">
      <w:pPr>
        <w:spacing w:line="360" w:lineRule="auto"/>
        <w:ind w:firstLine="360"/>
        <w:jc w:val="both"/>
        <w:rPr>
          <w:b/>
          <w:sz w:val="22"/>
          <w:szCs w:val="22"/>
        </w:rPr>
      </w:pPr>
      <w:r w:rsidRPr="00953054">
        <w:rPr>
          <w:b/>
          <w:bCs/>
          <w:color w:val="111111"/>
          <w:sz w:val="22"/>
          <w:szCs w:val="22"/>
          <w:shd w:val="clear" w:color="auto" w:fill="FFFFFF"/>
        </w:rPr>
        <w:t>NAIROBI, KENYA</w:t>
      </w:r>
    </w:p>
    <w:p w14:paraId="6E0C1331" w14:textId="77777777" w:rsidR="00EE1F92" w:rsidRPr="00953054" w:rsidRDefault="00EE1F92" w:rsidP="00EE1F92">
      <w:pPr>
        <w:spacing w:line="360" w:lineRule="auto"/>
        <w:jc w:val="both"/>
        <w:rPr>
          <w:sz w:val="22"/>
          <w:szCs w:val="22"/>
        </w:rPr>
      </w:pPr>
    </w:p>
    <w:p w14:paraId="60492095" w14:textId="77777777" w:rsidR="00EE1F92" w:rsidRPr="00953054" w:rsidRDefault="00EE1F92" w:rsidP="00196F69">
      <w:pPr>
        <w:numPr>
          <w:ilvl w:val="0"/>
          <w:numId w:val="25"/>
        </w:numPr>
        <w:spacing w:line="360" w:lineRule="auto"/>
        <w:jc w:val="both"/>
        <w:rPr>
          <w:b/>
          <w:sz w:val="22"/>
          <w:szCs w:val="22"/>
        </w:rPr>
      </w:pPr>
      <w:r w:rsidRPr="00953054">
        <w:rPr>
          <w:b/>
          <w:sz w:val="22"/>
          <w:szCs w:val="22"/>
        </w:rPr>
        <w:t>Principal Legal Adviser</w:t>
      </w:r>
    </w:p>
    <w:p w14:paraId="7073CF9D" w14:textId="77777777" w:rsidR="00EE1F92" w:rsidRPr="00953054" w:rsidRDefault="00EE1F92" w:rsidP="00EE1F92">
      <w:pPr>
        <w:spacing w:line="360" w:lineRule="auto"/>
        <w:ind w:firstLine="360"/>
        <w:jc w:val="both"/>
        <w:rPr>
          <w:sz w:val="22"/>
          <w:szCs w:val="22"/>
        </w:rPr>
      </w:pPr>
      <w:r w:rsidRPr="00953054">
        <w:rPr>
          <w:sz w:val="22"/>
          <w:szCs w:val="22"/>
        </w:rPr>
        <w:t>The Attorney General</w:t>
      </w:r>
    </w:p>
    <w:p w14:paraId="25F0B1EC" w14:textId="77777777" w:rsidR="00EE1F92" w:rsidRPr="00953054" w:rsidRDefault="00EE1F92" w:rsidP="00EE1F92">
      <w:pPr>
        <w:spacing w:line="360" w:lineRule="auto"/>
        <w:ind w:firstLine="360"/>
        <w:jc w:val="both"/>
        <w:rPr>
          <w:sz w:val="22"/>
          <w:szCs w:val="22"/>
        </w:rPr>
      </w:pPr>
      <w:r w:rsidRPr="00953054">
        <w:rPr>
          <w:sz w:val="22"/>
          <w:szCs w:val="22"/>
        </w:rPr>
        <w:t>State Law Office and Department of Justice</w:t>
      </w:r>
    </w:p>
    <w:p w14:paraId="1DE67631" w14:textId="77777777" w:rsidR="00EE1F92" w:rsidRPr="00953054" w:rsidRDefault="00EE1F92" w:rsidP="00EE1F92">
      <w:pPr>
        <w:spacing w:line="360" w:lineRule="auto"/>
        <w:ind w:firstLine="360"/>
        <w:jc w:val="both"/>
        <w:rPr>
          <w:sz w:val="22"/>
          <w:szCs w:val="22"/>
        </w:rPr>
      </w:pPr>
      <w:r w:rsidRPr="00953054">
        <w:rPr>
          <w:sz w:val="22"/>
          <w:szCs w:val="22"/>
        </w:rPr>
        <w:t>Harambee Avenue</w:t>
      </w:r>
    </w:p>
    <w:p w14:paraId="2D50E5E8" w14:textId="77777777" w:rsidR="00EE1F92" w:rsidRPr="00953054" w:rsidRDefault="00EE1F92" w:rsidP="00EE1F92">
      <w:pPr>
        <w:spacing w:line="360" w:lineRule="auto"/>
        <w:ind w:firstLine="360"/>
        <w:jc w:val="both"/>
        <w:rPr>
          <w:sz w:val="22"/>
          <w:szCs w:val="22"/>
        </w:rPr>
      </w:pPr>
      <w:r w:rsidRPr="00953054">
        <w:rPr>
          <w:sz w:val="22"/>
          <w:szCs w:val="22"/>
        </w:rPr>
        <w:t>P.O. Box 40112</w:t>
      </w:r>
    </w:p>
    <w:p w14:paraId="1390C04A" w14:textId="77777777" w:rsidR="00EE1F92" w:rsidRPr="00953054" w:rsidRDefault="00EE1F92" w:rsidP="00EE1F92">
      <w:pPr>
        <w:spacing w:line="360" w:lineRule="auto"/>
        <w:ind w:firstLine="360"/>
        <w:jc w:val="both"/>
        <w:rPr>
          <w:sz w:val="22"/>
          <w:szCs w:val="22"/>
        </w:rPr>
      </w:pPr>
      <w:r w:rsidRPr="00953054">
        <w:rPr>
          <w:sz w:val="22"/>
          <w:szCs w:val="22"/>
        </w:rPr>
        <w:t>City Square 00200</w:t>
      </w:r>
    </w:p>
    <w:p w14:paraId="332D838B" w14:textId="77777777" w:rsidR="00EE1F92" w:rsidRPr="00953054" w:rsidRDefault="00EE1F92" w:rsidP="00EE1F92">
      <w:pPr>
        <w:spacing w:line="360" w:lineRule="auto"/>
        <w:ind w:firstLine="360"/>
        <w:jc w:val="both"/>
        <w:rPr>
          <w:rStyle w:val="apple-converted-space"/>
          <w:b/>
          <w:sz w:val="22"/>
          <w:szCs w:val="22"/>
        </w:rPr>
      </w:pPr>
      <w:r w:rsidRPr="00953054">
        <w:rPr>
          <w:b/>
          <w:sz w:val="22"/>
          <w:szCs w:val="22"/>
        </w:rPr>
        <w:t>NAIROBI</w:t>
      </w:r>
      <w:r w:rsidRPr="00953054">
        <w:rPr>
          <w:rStyle w:val="apple-converted-space"/>
          <w:b/>
          <w:sz w:val="22"/>
          <w:szCs w:val="22"/>
        </w:rPr>
        <w:t>, KENYA</w:t>
      </w:r>
    </w:p>
    <w:p w14:paraId="741C28DC" w14:textId="77777777" w:rsidR="00EE1F92" w:rsidRPr="00953054" w:rsidRDefault="00EE1F92" w:rsidP="00EE1F92">
      <w:pPr>
        <w:spacing w:line="360" w:lineRule="auto"/>
        <w:ind w:firstLine="360"/>
        <w:jc w:val="both"/>
        <w:rPr>
          <w:rStyle w:val="apple-converted-space"/>
          <w:b/>
          <w:sz w:val="22"/>
          <w:szCs w:val="22"/>
        </w:rPr>
      </w:pPr>
    </w:p>
    <w:p w14:paraId="7758770E" w14:textId="77777777" w:rsidR="00EE1F92" w:rsidRPr="00953054" w:rsidRDefault="00EE1F92" w:rsidP="00196F69">
      <w:pPr>
        <w:numPr>
          <w:ilvl w:val="0"/>
          <w:numId w:val="25"/>
        </w:numPr>
        <w:spacing w:line="360" w:lineRule="auto"/>
        <w:jc w:val="both"/>
        <w:rPr>
          <w:b/>
          <w:sz w:val="22"/>
          <w:szCs w:val="22"/>
        </w:rPr>
      </w:pPr>
      <w:r w:rsidRPr="00953054">
        <w:rPr>
          <w:b/>
          <w:sz w:val="22"/>
          <w:szCs w:val="22"/>
        </w:rPr>
        <w:t>County Attorney</w:t>
      </w:r>
    </w:p>
    <w:p w14:paraId="17DC4D19" w14:textId="77777777" w:rsidR="00EE1F92" w:rsidRPr="00953054" w:rsidRDefault="00EE1F92" w:rsidP="00EE1F92">
      <w:pPr>
        <w:spacing w:line="360" w:lineRule="auto"/>
        <w:ind w:left="360"/>
        <w:jc w:val="both"/>
        <w:rPr>
          <w:bCs/>
          <w:i/>
          <w:iCs/>
          <w:sz w:val="22"/>
          <w:szCs w:val="22"/>
        </w:rPr>
      </w:pPr>
      <w:r w:rsidRPr="00953054">
        <w:rPr>
          <w:bCs/>
          <w:i/>
          <w:iCs/>
          <w:sz w:val="22"/>
          <w:szCs w:val="22"/>
        </w:rPr>
        <w:t>(List details of other County Attorneys if any.)</w:t>
      </w:r>
    </w:p>
    <w:p w14:paraId="7379D8CC" w14:textId="77777777" w:rsidR="009E7F53" w:rsidRPr="00953054" w:rsidRDefault="009E7F53" w:rsidP="00953054">
      <w:pPr>
        <w:spacing w:line="360" w:lineRule="auto"/>
        <w:jc w:val="both"/>
        <w:rPr>
          <w:b/>
          <w:sz w:val="22"/>
          <w:szCs w:val="22"/>
        </w:rPr>
      </w:pPr>
    </w:p>
    <w:p w14:paraId="247F0E96" w14:textId="77777777" w:rsidR="00971BFA" w:rsidRPr="00953054" w:rsidRDefault="00071B22" w:rsidP="00071B22">
      <w:pPr>
        <w:autoSpaceDE/>
        <w:autoSpaceDN/>
        <w:rPr>
          <w:b/>
          <w:sz w:val="22"/>
          <w:szCs w:val="22"/>
        </w:rPr>
      </w:pPr>
      <w:r>
        <w:rPr>
          <w:b/>
          <w:sz w:val="22"/>
          <w:szCs w:val="22"/>
        </w:rPr>
        <w:br w:type="page"/>
      </w:r>
    </w:p>
    <w:p w14:paraId="395F495D" w14:textId="77777777" w:rsidR="00C7777E" w:rsidRDefault="0055192D" w:rsidP="00953054">
      <w:pPr>
        <w:jc w:val="both"/>
        <w:rPr>
          <w:b/>
          <w:bCs/>
          <w:i/>
          <w:iCs/>
          <w:sz w:val="22"/>
          <w:szCs w:val="22"/>
        </w:rPr>
      </w:pPr>
      <w:r w:rsidRPr="00953054">
        <w:rPr>
          <w:b/>
          <w:bCs/>
          <w:i/>
          <w:iCs/>
          <w:sz w:val="22"/>
          <w:szCs w:val="22"/>
        </w:rPr>
        <w:lastRenderedPageBreak/>
        <w:t>(County Assembly)</w:t>
      </w:r>
    </w:p>
    <w:p w14:paraId="4BF5D96A" w14:textId="77777777" w:rsidR="003707DE" w:rsidRPr="001A32DA" w:rsidRDefault="003707DE" w:rsidP="00953054">
      <w:pPr>
        <w:jc w:val="both"/>
        <w:rPr>
          <w:b/>
          <w:bCs/>
          <w:i/>
          <w:iCs/>
          <w:sz w:val="22"/>
          <w:szCs w:val="22"/>
        </w:rPr>
      </w:pPr>
    </w:p>
    <w:p w14:paraId="178E4975" w14:textId="77777777" w:rsidR="00C7777E" w:rsidRPr="00953054" w:rsidRDefault="00C7777E" w:rsidP="00196F69">
      <w:pPr>
        <w:numPr>
          <w:ilvl w:val="0"/>
          <w:numId w:val="4"/>
        </w:numPr>
        <w:spacing w:line="360" w:lineRule="auto"/>
        <w:ind w:left="360"/>
        <w:jc w:val="both"/>
        <w:rPr>
          <w:b/>
          <w:sz w:val="22"/>
          <w:szCs w:val="22"/>
        </w:rPr>
      </w:pPr>
      <w:r w:rsidRPr="00953054">
        <w:rPr>
          <w:b/>
          <w:sz w:val="22"/>
          <w:szCs w:val="22"/>
        </w:rPr>
        <w:t>Background information</w:t>
      </w:r>
    </w:p>
    <w:p w14:paraId="4FC88CDA" w14:textId="77777777" w:rsidR="00746D08" w:rsidRDefault="00746D08" w:rsidP="003707DE">
      <w:pPr>
        <w:spacing w:line="276" w:lineRule="auto"/>
        <w:jc w:val="both"/>
        <w:rPr>
          <w:sz w:val="22"/>
          <w:szCs w:val="22"/>
        </w:rPr>
      </w:pPr>
      <w:r w:rsidRPr="003707DE">
        <w:rPr>
          <w:sz w:val="22"/>
          <w:szCs w:val="22"/>
        </w:rPr>
        <w:t>The County is constituted as per the constitution of Kenya is headed by the Speaker of the County Assembly, who is responsible for the general policy and strategic direction of the Assembly. The County Assembly constitutes xxx(indicate the number) Members of County Assembly (MCAs) elected/ nominated to represent members of the public from their respective wards. The MCAs are responsible for making laws for effective performance of the County Government, approving plans and policies and playing the oversight role over the County Executive.</w:t>
      </w:r>
    </w:p>
    <w:p w14:paraId="2BF23FDE" w14:textId="77777777" w:rsidR="001C15E5" w:rsidRPr="003707DE" w:rsidRDefault="001C15E5" w:rsidP="003707DE">
      <w:pPr>
        <w:spacing w:line="276" w:lineRule="auto"/>
        <w:jc w:val="both"/>
        <w:rPr>
          <w:sz w:val="22"/>
          <w:szCs w:val="22"/>
        </w:rPr>
      </w:pPr>
    </w:p>
    <w:p w14:paraId="77CAD2EF" w14:textId="77777777" w:rsidR="006F44CD" w:rsidRPr="003B1F41" w:rsidRDefault="006F44CD" w:rsidP="00196F69">
      <w:pPr>
        <w:numPr>
          <w:ilvl w:val="0"/>
          <w:numId w:val="4"/>
        </w:numPr>
        <w:ind w:left="540" w:hanging="540"/>
        <w:jc w:val="both"/>
        <w:rPr>
          <w:b/>
        </w:rPr>
      </w:pPr>
      <w:r w:rsidRPr="28215F1C">
        <w:rPr>
          <w:b/>
        </w:rPr>
        <w:t>Principal Activities</w:t>
      </w:r>
    </w:p>
    <w:p w14:paraId="3B0B1675" w14:textId="77777777" w:rsidR="006F44CD" w:rsidRDefault="006F44CD" w:rsidP="006F44CD">
      <w:pPr>
        <w:tabs>
          <w:tab w:val="left" w:pos="403"/>
          <w:tab w:val="left" w:pos="1008"/>
          <w:tab w:val="left" w:pos="1728"/>
          <w:tab w:val="left" w:pos="2448"/>
          <w:tab w:val="left" w:pos="3168"/>
          <w:tab w:val="left" w:pos="3888"/>
          <w:tab w:val="left" w:pos="4608"/>
          <w:tab w:val="left" w:pos="5328"/>
          <w:tab w:val="left" w:pos="6048"/>
          <w:tab w:val="left" w:pos="6768"/>
          <w:tab w:val="left" w:pos="7488"/>
        </w:tabs>
        <w:suppressAutoHyphens/>
        <w:spacing w:line="276" w:lineRule="auto"/>
        <w:jc w:val="both"/>
        <w:rPr>
          <w:i/>
          <w:highlight w:val="yellow"/>
        </w:rPr>
      </w:pPr>
    </w:p>
    <w:p w14:paraId="33695541" w14:textId="43A948E3" w:rsidR="006F44CD" w:rsidRDefault="006F44CD" w:rsidP="006F44CD">
      <w:pPr>
        <w:tabs>
          <w:tab w:val="left" w:pos="403"/>
          <w:tab w:val="left" w:pos="1008"/>
          <w:tab w:val="left" w:pos="1728"/>
          <w:tab w:val="left" w:pos="2448"/>
          <w:tab w:val="left" w:pos="3168"/>
          <w:tab w:val="left" w:pos="3888"/>
          <w:tab w:val="left" w:pos="4608"/>
          <w:tab w:val="left" w:pos="5328"/>
          <w:tab w:val="left" w:pos="6048"/>
          <w:tab w:val="left" w:pos="6768"/>
          <w:tab w:val="left" w:pos="7488"/>
        </w:tabs>
        <w:suppressAutoHyphens/>
        <w:spacing w:line="276" w:lineRule="auto"/>
        <w:jc w:val="both"/>
        <w:rPr>
          <w:i/>
        </w:rPr>
      </w:pPr>
      <w:r w:rsidRPr="006F44CD">
        <w:rPr>
          <w:i/>
        </w:rPr>
        <w:t>The principal activity/mission/ mandate of the Entity is  ……….</w:t>
      </w:r>
    </w:p>
    <w:p w14:paraId="44B8699D" w14:textId="68CBD154" w:rsidR="001106EA" w:rsidRDefault="001106EA" w:rsidP="00196F69">
      <w:pPr>
        <w:pStyle w:val="ListParagraph"/>
        <w:numPr>
          <w:ilvl w:val="0"/>
          <w:numId w:val="38"/>
        </w:numPr>
        <w:tabs>
          <w:tab w:val="left" w:pos="403"/>
          <w:tab w:val="left" w:pos="1008"/>
          <w:tab w:val="left" w:pos="1728"/>
          <w:tab w:val="left" w:pos="2448"/>
          <w:tab w:val="left" w:pos="3168"/>
          <w:tab w:val="left" w:pos="3888"/>
          <w:tab w:val="left" w:pos="4608"/>
          <w:tab w:val="left" w:pos="5328"/>
          <w:tab w:val="left" w:pos="6048"/>
          <w:tab w:val="left" w:pos="6768"/>
          <w:tab w:val="left" w:pos="7488"/>
        </w:tabs>
        <w:suppressAutoHyphens/>
        <w:spacing w:line="276" w:lineRule="auto"/>
        <w:jc w:val="both"/>
        <w:rPr>
          <w:i/>
        </w:rPr>
      </w:pPr>
      <w:r w:rsidRPr="003B1F41">
        <w:rPr>
          <w:i/>
        </w:rPr>
        <w:t>Legislat</w:t>
      </w:r>
      <w:r>
        <w:rPr>
          <w:i/>
        </w:rPr>
        <w:t>ion</w:t>
      </w:r>
    </w:p>
    <w:p w14:paraId="04E677C7" w14:textId="7D493D6B" w:rsidR="001106EA" w:rsidRDefault="001106EA" w:rsidP="00196F69">
      <w:pPr>
        <w:pStyle w:val="ListParagraph"/>
        <w:numPr>
          <w:ilvl w:val="0"/>
          <w:numId w:val="38"/>
        </w:numPr>
        <w:tabs>
          <w:tab w:val="left" w:pos="403"/>
          <w:tab w:val="left" w:pos="1008"/>
          <w:tab w:val="left" w:pos="1728"/>
          <w:tab w:val="left" w:pos="2448"/>
          <w:tab w:val="left" w:pos="3168"/>
          <w:tab w:val="left" w:pos="3888"/>
          <w:tab w:val="left" w:pos="4608"/>
          <w:tab w:val="left" w:pos="5328"/>
          <w:tab w:val="left" w:pos="6048"/>
          <w:tab w:val="left" w:pos="6768"/>
          <w:tab w:val="left" w:pos="7488"/>
        </w:tabs>
        <w:suppressAutoHyphens/>
        <w:spacing w:line="276" w:lineRule="auto"/>
        <w:jc w:val="both"/>
        <w:rPr>
          <w:i/>
        </w:rPr>
      </w:pPr>
      <w:r>
        <w:rPr>
          <w:i/>
        </w:rPr>
        <w:t>Oversight</w:t>
      </w:r>
    </w:p>
    <w:p w14:paraId="5B535E9D" w14:textId="5ECC19F7" w:rsidR="001106EA" w:rsidRDefault="001106EA" w:rsidP="00196F69">
      <w:pPr>
        <w:pStyle w:val="ListParagraph"/>
        <w:numPr>
          <w:ilvl w:val="0"/>
          <w:numId w:val="38"/>
        </w:numPr>
        <w:tabs>
          <w:tab w:val="left" w:pos="403"/>
          <w:tab w:val="left" w:pos="1008"/>
          <w:tab w:val="left" w:pos="1728"/>
          <w:tab w:val="left" w:pos="2448"/>
          <w:tab w:val="left" w:pos="3168"/>
          <w:tab w:val="left" w:pos="3888"/>
          <w:tab w:val="left" w:pos="4608"/>
          <w:tab w:val="left" w:pos="5328"/>
          <w:tab w:val="left" w:pos="6048"/>
          <w:tab w:val="left" w:pos="6768"/>
          <w:tab w:val="left" w:pos="7488"/>
        </w:tabs>
        <w:suppressAutoHyphens/>
        <w:spacing w:line="276" w:lineRule="auto"/>
        <w:jc w:val="both"/>
        <w:rPr>
          <w:i/>
        </w:rPr>
      </w:pPr>
      <w:r>
        <w:rPr>
          <w:i/>
        </w:rPr>
        <w:t>Represent</w:t>
      </w:r>
      <w:r w:rsidR="00FB0C35">
        <w:rPr>
          <w:i/>
        </w:rPr>
        <w:t>at</w:t>
      </w:r>
      <w:r>
        <w:rPr>
          <w:i/>
        </w:rPr>
        <w:t>ion</w:t>
      </w:r>
    </w:p>
    <w:p w14:paraId="2BA3C5C2" w14:textId="77777777" w:rsidR="001C15E5" w:rsidRPr="003B1F41" w:rsidRDefault="001C15E5" w:rsidP="001C15E5">
      <w:pPr>
        <w:pStyle w:val="ListParagraph"/>
        <w:tabs>
          <w:tab w:val="left" w:pos="403"/>
          <w:tab w:val="left" w:pos="1008"/>
          <w:tab w:val="left" w:pos="1728"/>
          <w:tab w:val="left" w:pos="2448"/>
          <w:tab w:val="left" w:pos="3168"/>
          <w:tab w:val="left" w:pos="3888"/>
          <w:tab w:val="left" w:pos="4608"/>
          <w:tab w:val="left" w:pos="5328"/>
          <w:tab w:val="left" w:pos="6048"/>
          <w:tab w:val="left" w:pos="6768"/>
          <w:tab w:val="left" w:pos="7488"/>
        </w:tabs>
        <w:suppressAutoHyphens/>
        <w:spacing w:line="276" w:lineRule="auto"/>
        <w:jc w:val="both"/>
        <w:rPr>
          <w:i/>
        </w:rPr>
      </w:pPr>
    </w:p>
    <w:p w14:paraId="6AF874C7" w14:textId="77777777" w:rsidR="006F44CD" w:rsidRPr="006F44CD" w:rsidRDefault="006F44CD" w:rsidP="006F44CD">
      <w:pPr>
        <w:spacing w:line="276" w:lineRule="auto"/>
        <w:jc w:val="both"/>
        <w:rPr>
          <w:i/>
        </w:rPr>
      </w:pPr>
      <w:r w:rsidRPr="006F44CD">
        <w:rPr>
          <w:i/>
        </w:rPr>
        <w:t>(Under this section quote your functions as derived from the establishing Act you may also include the Entity’s vision, mission and core objectives)</w:t>
      </w:r>
    </w:p>
    <w:p w14:paraId="58A4F226" w14:textId="77777777" w:rsidR="006F44CD" w:rsidRPr="00953054" w:rsidRDefault="006F44CD" w:rsidP="001A32DA">
      <w:pPr>
        <w:spacing w:line="276" w:lineRule="auto"/>
        <w:jc w:val="both"/>
        <w:rPr>
          <w:sz w:val="22"/>
          <w:szCs w:val="22"/>
        </w:rPr>
      </w:pPr>
    </w:p>
    <w:p w14:paraId="4AEA7F62" w14:textId="77777777" w:rsidR="006F44CD" w:rsidRPr="006F44CD" w:rsidRDefault="00C7777E" w:rsidP="00196F69">
      <w:pPr>
        <w:numPr>
          <w:ilvl w:val="0"/>
          <w:numId w:val="4"/>
        </w:numPr>
        <w:spacing w:line="360" w:lineRule="auto"/>
        <w:ind w:left="360"/>
        <w:jc w:val="both"/>
        <w:rPr>
          <w:b/>
          <w:sz w:val="22"/>
          <w:szCs w:val="22"/>
        </w:rPr>
      </w:pPr>
      <w:r w:rsidRPr="00953054">
        <w:rPr>
          <w:b/>
          <w:sz w:val="22"/>
          <w:szCs w:val="22"/>
        </w:rPr>
        <w:t>Key Management Team</w:t>
      </w:r>
    </w:p>
    <w:p w14:paraId="2125BBCE" w14:textId="77777777" w:rsidR="00C7777E" w:rsidRPr="00953054" w:rsidRDefault="00C7777E" w:rsidP="00953054">
      <w:pPr>
        <w:spacing w:line="360" w:lineRule="auto"/>
        <w:jc w:val="both"/>
        <w:rPr>
          <w:sz w:val="22"/>
          <w:szCs w:val="22"/>
        </w:rPr>
      </w:pPr>
      <w:r w:rsidRPr="00953054">
        <w:rPr>
          <w:sz w:val="22"/>
          <w:szCs w:val="22"/>
        </w:rPr>
        <w:t xml:space="preserve">The </w:t>
      </w:r>
      <w:r w:rsidRPr="00953054">
        <w:rPr>
          <w:i/>
          <w:sz w:val="22"/>
          <w:szCs w:val="22"/>
        </w:rPr>
        <w:t xml:space="preserve">entity’s </w:t>
      </w:r>
      <w:r w:rsidRPr="00953054">
        <w:rPr>
          <w:sz w:val="22"/>
          <w:szCs w:val="22"/>
        </w:rPr>
        <w:t>day-to-day management is under the following key organs: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87"/>
        <w:gridCol w:w="4116"/>
        <w:gridCol w:w="4457"/>
      </w:tblGrid>
      <w:tr w:rsidR="00C7777E" w:rsidRPr="00953054" w14:paraId="05E4049A" w14:textId="77777777">
        <w:trPr>
          <w:trHeight w:val="576"/>
          <w:tblHeader/>
        </w:trPr>
        <w:tc>
          <w:tcPr>
            <w:tcW w:w="562" w:type="pct"/>
            <w:shd w:val="clear" w:color="auto" w:fill="0070C0"/>
            <w:vAlign w:val="bottom"/>
          </w:tcPr>
          <w:p w14:paraId="3FA28236" w14:textId="77777777" w:rsidR="00C7777E" w:rsidRPr="00953054" w:rsidRDefault="00C7777E" w:rsidP="00953054">
            <w:pPr>
              <w:spacing w:line="276" w:lineRule="auto"/>
              <w:jc w:val="both"/>
              <w:rPr>
                <w:b/>
                <w:sz w:val="22"/>
                <w:szCs w:val="22"/>
              </w:rPr>
            </w:pPr>
            <w:r w:rsidRPr="00953054">
              <w:rPr>
                <w:b/>
                <w:sz w:val="22"/>
                <w:szCs w:val="22"/>
              </w:rPr>
              <w:t>No.</w:t>
            </w:r>
          </w:p>
        </w:tc>
        <w:tc>
          <w:tcPr>
            <w:tcW w:w="2130" w:type="pct"/>
            <w:shd w:val="clear" w:color="auto" w:fill="0070C0"/>
            <w:vAlign w:val="bottom"/>
          </w:tcPr>
          <w:p w14:paraId="586A2A2E" w14:textId="77777777" w:rsidR="00C7777E" w:rsidRPr="00953054" w:rsidRDefault="00C7777E" w:rsidP="00953054">
            <w:pPr>
              <w:spacing w:line="276" w:lineRule="auto"/>
              <w:jc w:val="both"/>
              <w:rPr>
                <w:b/>
                <w:sz w:val="22"/>
                <w:szCs w:val="22"/>
              </w:rPr>
            </w:pPr>
            <w:r w:rsidRPr="00953054">
              <w:rPr>
                <w:b/>
                <w:sz w:val="22"/>
                <w:szCs w:val="22"/>
              </w:rPr>
              <w:t>Designation</w:t>
            </w:r>
          </w:p>
        </w:tc>
        <w:tc>
          <w:tcPr>
            <w:tcW w:w="2307" w:type="pct"/>
            <w:shd w:val="clear" w:color="auto" w:fill="0070C0"/>
            <w:vAlign w:val="bottom"/>
          </w:tcPr>
          <w:p w14:paraId="7BE11B5F" w14:textId="77777777" w:rsidR="00C7777E" w:rsidRPr="00953054" w:rsidRDefault="00C7777E" w:rsidP="00953054">
            <w:pPr>
              <w:spacing w:line="276" w:lineRule="auto"/>
              <w:jc w:val="both"/>
              <w:rPr>
                <w:b/>
                <w:sz w:val="22"/>
                <w:szCs w:val="22"/>
              </w:rPr>
            </w:pPr>
            <w:r w:rsidRPr="00953054">
              <w:rPr>
                <w:b/>
                <w:sz w:val="22"/>
                <w:szCs w:val="22"/>
              </w:rPr>
              <w:t>Name</w:t>
            </w:r>
          </w:p>
        </w:tc>
      </w:tr>
      <w:tr w:rsidR="00C7777E" w:rsidRPr="00953054" w14:paraId="34E8940C" w14:textId="77777777">
        <w:trPr>
          <w:trHeight w:val="314"/>
        </w:trPr>
        <w:tc>
          <w:tcPr>
            <w:tcW w:w="562" w:type="pct"/>
            <w:vAlign w:val="bottom"/>
          </w:tcPr>
          <w:p w14:paraId="17912971" w14:textId="77777777" w:rsidR="00C7777E" w:rsidRPr="00953054" w:rsidRDefault="00C7777E" w:rsidP="00953054">
            <w:pPr>
              <w:spacing w:line="276" w:lineRule="auto"/>
              <w:jc w:val="both"/>
              <w:rPr>
                <w:sz w:val="22"/>
                <w:szCs w:val="22"/>
              </w:rPr>
            </w:pPr>
            <w:r w:rsidRPr="00953054">
              <w:rPr>
                <w:sz w:val="22"/>
                <w:szCs w:val="22"/>
              </w:rPr>
              <w:t>1.</w:t>
            </w:r>
          </w:p>
        </w:tc>
        <w:tc>
          <w:tcPr>
            <w:tcW w:w="2130" w:type="pct"/>
            <w:vAlign w:val="bottom"/>
          </w:tcPr>
          <w:p w14:paraId="36EF8EF2" w14:textId="77777777" w:rsidR="00C7777E" w:rsidRPr="00953054" w:rsidRDefault="00C7777E" w:rsidP="00953054">
            <w:pPr>
              <w:spacing w:line="276" w:lineRule="auto"/>
              <w:jc w:val="both"/>
              <w:rPr>
                <w:sz w:val="22"/>
                <w:szCs w:val="22"/>
              </w:rPr>
            </w:pPr>
            <w:r w:rsidRPr="00953054">
              <w:rPr>
                <w:sz w:val="22"/>
                <w:szCs w:val="22"/>
              </w:rPr>
              <w:t>Speaker of the County Assembly</w:t>
            </w:r>
          </w:p>
        </w:tc>
        <w:tc>
          <w:tcPr>
            <w:tcW w:w="2307" w:type="pct"/>
            <w:vAlign w:val="center"/>
          </w:tcPr>
          <w:p w14:paraId="1F4BAAEA" w14:textId="77777777" w:rsidR="00C7777E" w:rsidRPr="00953054" w:rsidRDefault="00C7777E" w:rsidP="00953054">
            <w:pPr>
              <w:spacing w:line="276" w:lineRule="auto"/>
              <w:jc w:val="both"/>
              <w:rPr>
                <w:b/>
                <w:sz w:val="22"/>
                <w:szCs w:val="22"/>
              </w:rPr>
            </w:pPr>
            <w:r w:rsidRPr="00953054">
              <w:rPr>
                <w:b/>
                <w:sz w:val="22"/>
                <w:szCs w:val="22"/>
              </w:rPr>
              <w:t>-</w:t>
            </w:r>
          </w:p>
        </w:tc>
      </w:tr>
      <w:tr w:rsidR="00C7777E" w:rsidRPr="00953054" w14:paraId="3D7E43B9" w14:textId="77777777">
        <w:trPr>
          <w:trHeight w:val="341"/>
        </w:trPr>
        <w:tc>
          <w:tcPr>
            <w:tcW w:w="562" w:type="pct"/>
            <w:vAlign w:val="bottom"/>
          </w:tcPr>
          <w:p w14:paraId="59845D4F" w14:textId="77777777" w:rsidR="00C7777E" w:rsidRPr="00953054" w:rsidRDefault="00C7777E" w:rsidP="00953054">
            <w:pPr>
              <w:spacing w:line="276" w:lineRule="auto"/>
              <w:jc w:val="both"/>
              <w:rPr>
                <w:sz w:val="22"/>
                <w:szCs w:val="22"/>
              </w:rPr>
            </w:pPr>
            <w:r w:rsidRPr="00953054">
              <w:rPr>
                <w:sz w:val="22"/>
                <w:szCs w:val="22"/>
              </w:rPr>
              <w:t>2.</w:t>
            </w:r>
          </w:p>
        </w:tc>
        <w:tc>
          <w:tcPr>
            <w:tcW w:w="2130" w:type="pct"/>
            <w:vAlign w:val="bottom"/>
          </w:tcPr>
          <w:p w14:paraId="45FC8E71" w14:textId="77777777" w:rsidR="00C7777E" w:rsidRPr="00953054" w:rsidRDefault="00C7777E" w:rsidP="00953054">
            <w:pPr>
              <w:spacing w:line="276" w:lineRule="auto"/>
              <w:jc w:val="both"/>
              <w:rPr>
                <w:sz w:val="22"/>
                <w:szCs w:val="22"/>
              </w:rPr>
            </w:pPr>
            <w:r w:rsidRPr="00953054">
              <w:rPr>
                <w:sz w:val="22"/>
                <w:szCs w:val="22"/>
              </w:rPr>
              <w:t>Clerk of the County Assembly</w:t>
            </w:r>
          </w:p>
        </w:tc>
        <w:tc>
          <w:tcPr>
            <w:tcW w:w="2307" w:type="pct"/>
            <w:vAlign w:val="center"/>
          </w:tcPr>
          <w:p w14:paraId="04F170BA" w14:textId="77777777" w:rsidR="00C7777E" w:rsidRPr="00953054" w:rsidRDefault="00C7777E" w:rsidP="00953054">
            <w:pPr>
              <w:spacing w:line="276" w:lineRule="auto"/>
              <w:jc w:val="both"/>
              <w:rPr>
                <w:b/>
                <w:sz w:val="22"/>
                <w:szCs w:val="22"/>
              </w:rPr>
            </w:pPr>
            <w:r w:rsidRPr="00953054">
              <w:rPr>
                <w:b/>
                <w:sz w:val="22"/>
                <w:szCs w:val="22"/>
              </w:rPr>
              <w:t>-</w:t>
            </w:r>
          </w:p>
        </w:tc>
      </w:tr>
      <w:tr w:rsidR="00C7777E" w:rsidRPr="00953054" w14:paraId="648A71E4" w14:textId="77777777">
        <w:trPr>
          <w:trHeight w:val="269"/>
        </w:trPr>
        <w:tc>
          <w:tcPr>
            <w:tcW w:w="562" w:type="pct"/>
            <w:vAlign w:val="bottom"/>
          </w:tcPr>
          <w:p w14:paraId="2FF8D3DE" w14:textId="77777777" w:rsidR="00C7777E" w:rsidRPr="00953054" w:rsidRDefault="00C7777E" w:rsidP="00953054">
            <w:pPr>
              <w:spacing w:line="276" w:lineRule="auto"/>
              <w:jc w:val="both"/>
              <w:rPr>
                <w:sz w:val="22"/>
                <w:szCs w:val="22"/>
              </w:rPr>
            </w:pPr>
            <w:r w:rsidRPr="00953054">
              <w:rPr>
                <w:sz w:val="22"/>
                <w:szCs w:val="22"/>
              </w:rPr>
              <w:t>3.</w:t>
            </w:r>
          </w:p>
        </w:tc>
        <w:tc>
          <w:tcPr>
            <w:tcW w:w="2130" w:type="pct"/>
            <w:vAlign w:val="bottom"/>
          </w:tcPr>
          <w:p w14:paraId="77E4C64F" w14:textId="77777777" w:rsidR="00C7777E" w:rsidRPr="00953054" w:rsidRDefault="00C7777E" w:rsidP="00953054">
            <w:pPr>
              <w:spacing w:line="276" w:lineRule="auto"/>
              <w:jc w:val="both"/>
              <w:rPr>
                <w:sz w:val="22"/>
                <w:szCs w:val="22"/>
              </w:rPr>
            </w:pPr>
            <w:r w:rsidRPr="00953054">
              <w:rPr>
                <w:sz w:val="22"/>
                <w:szCs w:val="22"/>
              </w:rPr>
              <w:t>Head of Departments</w:t>
            </w:r>
          </w:p>
        </w:tc>
        <w:tc>
          <w:tcPr>
            <w:tcW w:w="2307" w:type="pct"/>
            <w:vAlign w:val="center"/>
          </w:tcPr>
          <w:p w14:paraId="1E98BCA9" w14:textId="77777777" w:rsidR="00C7777E" w:rsidRPr="00953054" w:rsidRDefault="00C7777E" w:rsidP="00953054">
            <w:pPr>
              <w:spacing w:line="276" w:lineRule="auto"/>
              <w:jc w:val="both"/>
              <w:rPr>
                <w:b/>
                <w:sz w:val="22"/>
                <w:szCs w:val="22"/>
              </w:rPr>
            </w:pPr>
            <w:r w:rsidRPr="00953054">
              <w:rPr>
                <w:b/>
                <w:sz w:val="22"/>
                <w:szCs w:val="22"/>
              </w:rPr>
              <w:t>-</w:t>
            </w:r>
          </w:p>
        </w:tc>
      </w:tr>
      <w:tr w:rsidR="00C7777E" w:rsidRPr="00953054" w14:paraId="4815FAAC" w14:textId="77777777">
        <w:trPr>
          <w:trHeight w:val="215"/>
        </w:trPr>
        <w:tc>
          <w:tcPr>
            <w:tcW w:w="562" w:type="pct"/>
            <w:vAlign w:val="bottom"/>
          </w:tcPr>
          <w:p w14:paraId="2E401125" w14:textId="77777777" w:rsidR="00C7777E" w:rsidRPr="00953054" w:rsidRDefault="00C7777E" w:rsidP="00953054">
            <w:pPr>
              <w:spacing w:line="276" w:lineRule="auto"/>
              <w:jc w:val="both"/>
              <w:rPr>
                <w:sz w:val="22"/>
                <w:szCs w:val="22"/>
              </w:rPr>
            </w:pPr>
            <w:r w:rsidRPr="00953054">
              <w:rPr>
                <w:sz w:val="22"/>
                <w:szCs w:val="22"/>
              </w:rPr>
              <w:t>4.</w:t>
            </w:r>
          </w:p>
        </w:tc>
        <w:tc>
          <w:tcPr>
            <w:tcW w:w="2130" w:type="pct"/>
            <w:vAlign w:val="center"/>
          </w:tcPr>
          <w:p w14:paraId="6ADE7FB2" w14:textId="22E0F29F" w:rsidR="00C7777E" w:rsidRPr="00953054" w:rsidRDefault="00EE1F92" w:rsidP="00953054">
            <w:pPr>
              <w:spacing w:line="276" w:lineRule="auto"/>
              <w:jc w:val="both"/>
              <w:rPr>
                <w:sz w:val="22"/>
                <w:szCs w:val="22"/>
              </w:rPr>
            </w:pPr>
            <w:proofErr w:type="spellStart"/>
            <w:r>
              <w:rPr>
                <w:sz w:val="22"/>
                <w:szCs w:val="22"/>
              </w:rPr>
              <w:t>X</w:t>
            </w:r>
            <w:r w:rsidR="006F44CD">
              <w:rPr>
                <w:sz w:val="22"/>
                <w:szCs w:val="22"/>
              </w:rPr>
              <w:t>xx</w:t>
            </w:r>
            <w:proofErr w:type="spellEnd"/>
          </w:p>
        </w:tc>
        <w:tc>
          <w:tcPr>
            <w:tcW w:w="2307" w:type="pct"/>
            <w:vAlign w:val="center"/>
          </w:tcPr>
          <w:p w14:paraId="74D5C5E6" w14:textId="77777777" w:rsidR="00C7777E" w:rsidRPr="00953054" w:rsidRDefault="00C7777E" w:rsidP="00953054">
            <w:pPr>
              <w:spacing w:line="276" w:lineRule="auto"/>
              <w:jc w:val="both"/>
              <w:rPr>
                <w:b/>
                <w:sz w:val="22"/>
                <w:szCs w:val="22"/>
              </w:rPr>
            </w:pPr>
            <w:r w:rsidRPr="00953054">
              <w:rPr>
                <w:b/>
                <w:sz w:val="22"/>
                <w:szCs w:val="22"/>
              </w:rPr>
              <w:t>-</w:t>
            </w:r>
          </w:p>
        </w:tc>
      </w:tr>
    </w:tbl>
    <w:p w14:paraId="0E3E648A" w14:textId="77777777" w:rsidR="00C7777E" w:rsidRPr="00953054" w:rsidRDefault="00C7777E" w:rsidP="00953054">
      <w:pPr>
        <w:pStyle w:val="BodyText"/>
        <w:autoSpaceDE/>
        <w:autoSpaceDN/>
        <w:spacing w:line="360" w:lineRule="auto"/>
        <w:ind w:left="1620"/>
        <w:jc w:val="both"/>
        <w:rPr>
          <w:sz w:val="22"/>
          <w:szCs w:val="22"/>
        </w:rPr>
      </w:pPr>
    </w:p>
    <w:p w14:paraId="0AA3C3A0" w14:textId="77777777" w:rsidR="00C7777E" w:rsidRPr="00953054" w:rsidRDefault="00C7777E" w:rsidP="00196F69">
      <w:pPr>
        <w:numPr>
          <w:ilvl w:val="0"/>
          <w:numId w:val="4"/>
        </w:numPr>
        <w:spacing w:line="360" w:lineRule="auto"/>
        <w:ind w:left="360"/>
        <w:jc w:val="both"/>
        <w:rPr>
          <w:b/>
          <w:sz w:val="22"/>
          <w:szCs w:val="22"/>
        </w:rPr>
      </w:pPr>
      <w:r w:rsidRPr="00953054">
        <w:rPr>
          <w:b/>
          <w:sz w:val="22"/>
          <w:szCs w:val="22"/>
        </w:rPr>
        <w:t>Fiduciary Management</w:t>
      </w:r>
    </w:p>
    <w:p w14:paraId="47947B29" w14:textId="77777777" w:rsidR="00C7777E" w:rsidRPr="00953054" w:rsidRDefault="00C7777E" w:rsidP="00953054">
      <w:pPr>
        <w:spacing w:line="276" w:lineRule="auto"/>
        <w:jc w:val="both"/>
        <w:rPr>
          <w:sz w:val="22"/>
          <w:szCs w:val="22"/>
        </w:rPr>
      </w:pPr>
      <w:r w:rsidRPr="00953054">
        <w:rPr>
          <w:sz w:val="22"/>
          <w:szCs w:val="22"/>
        </w:rPr>
        <w:t xml:space="preserve">The key management personnel who held office during the </w:t>
      </w:r>
      <w:r w:rsidR="00EA12FC">
        <w:rPr>
          <w:sz w:val="22"/>
          <w:szCs w:val="22"/>
        </w:rPr>
        <w:t>Period</w:t>
      </w:r>
      <w:r w:rsidRPr="00953054">
        <w:rPr>
          <w:sz w:val="22"/>
          <w:szCs w:val="22"/>
        </w:rPr>
        <w:t xml:space="preserve"> ended XXXXXX and who had direct fiduciary responsibility were: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846"/>
        <w:gridCol w:w="4357"/>
        <w:gridCol w:w="4457"/>
      </w:tblGrid>
      <w:tr w:rsidR="00C7777E" w:rsidRPr="00953054" w14:paraId="5F0485EE" w14:textId="77777777" w:rsidTr="001D68BE">
        <w:trPr>
          <w:trHeight w:val="576"/>
          <w:tblHeader/>
        </w:trPr>
        <w:tc>
          <w:tcPr>
            <w:tcW w:w="438" w:type="pct"/>
            <w:shd w:val="clear" w:color="auto" w:fill="0070C0"/>
            <w:vAlign w:val="bottom"/>
          </w:tcPr>
          <w:p w14:paraId="2645A9EA" w14:textId="77777777" w:rsidR="00C7777E" w:rsidRPr="00953054" w:rsidRDefault="00C7777E" w:rsidP="00953054">
            <w:pPr>
              <w:spacing w:line="360" w:lineRule="auto"/>
              <w:jc w:val="both"/>
              <w:rPr>
                <w:b/>
                <w:sz w:val="22"/>
                <w:szCs w:val="22"/>
              </w:rPr>
            </w:pPr>
            <w:r w:rsidRPr="00953054">
              <w:rPr>
                <w:b/>
                <w:sz w:val="22"/>
                <w:szCs w:val="22"/>
              </w:rPr>
              <w:t>No.</w:t>
            </w:r>
          </w:p>
        </w:tc>
        <w:tc>
          <w:tcPr>
            <w:tcW w:w="2255" w:type="pct"/>
            <w:shd w:val="clear" w:color="auto" w:fill="0070C0"/>
            <w:vAlign w:val="bottom"/>
          </w:tcPr>
          <w:p w14:paraId="59943D90" w14:textId="77777777" w:rsidR="00C7777E" w:rsidRPr="00953054" w:rsidRDefault="00C7777E" w:rsidP="00953054">
            <w:pPr>
              <w:spacing w:line="360" w:lineRule="auto"/>
              <w:jc w:val="both"/>
              <w:rPr>
                <w:b/>
                <w:sz w:val="22"/>
                <w:szCs w:val="22"/>
              </w:rPr>
            </w:pPr>
            <w:r w:rsidRPr="00953054">
              <w:rPr>
                <w:b/>
                <w:sz w:val="22"/>
                <w:szCs w:val="22"/>
              </w:rPr>
              <w:t>Designation</w:t>
            </w:r>
          </w:p>
        </w:tc>
        <w:tc>
          <w:tcPr>
            <w:tcW w:w="2307" w:type="pct"/>
            <w:shd w:val="clear" w:color="auto" w:fill="0070C0"/>
            <w:vAlign w:val="bottom"/>
          </w:tcPr>
          <w:p w14:paraId="270AA910" w14:textId="77777777" w:rsidR="00C7777E" w:rsidRPr="00953054" w:rsidRDefault="00C7777E" w:rsidP="00953054">
            <w:pPr>
              <w:spacing w:line="360" w:lineRule="auto"/>
              <w:jc w:val="both"/>
              <w:rPr>
                <w:b/>
                <w:sz w:val="22"/>
                <w:szCs w:val="22"/>
              </w:rPr>
            </w:pPr>
            <w:r w:rsidRPr="00953054">
              <w:rPr>
                <w:b/>
                <w:sz w:val="22"/>
                <w:szCs w:val="22"/>
              </w:rPr>
              <w:t>Name</w:t>
            </w:r>
          </w:p>
        </w:tc>
      </w:tr>
      <w:tr w:rsidR="00C7777E" w:rsidRPr="00953054" w14:paraId="0424FEC1" w14:textId="77777777" w:rsidTr="001D68BE">
        <w:trPr>
          <w:trHeight w:val="170"/>
        </w:trPr>
        <w:tc>
          <w:tcPr>
            <w:tcW w:w="438" w:type="pct"/>
            <w:vAlign w:val="bottom"/>
          </w:tcPr>
          <w:p w14:paraId="4B92E15D" w14:textId="77777777" w:rsidR="00C7777E" w:rsidRPr="001D68BE" w:rsidRDefault="00C7777E" w:rsidP="00196F69">
            <w:pPr>
              <w:pStyle w:val="ListParagraph"/>
              <w:numPr>
                <w:ilvl w:val="0"/>
                <w:numId w:val="34"/>
              </w:numPr>
              <w:spacing w:line="360" w:lineRule="auto"/>
              <w:jc w:val="both"/>
              <w:rPr>
                <w:sz w:val="22"/>
                <w:szCs w:val="22"/>
              </w:rPr>
            </w:pPr>
          </w:p>
        </w:tc>
        <w:tc>
          <w:tcPr>
            <w:tcW w:w="2255" w:type="pct"/>
            <w:vAlign w:val="bottom"/>
          </w:tcPr>
          <w:p w14:paraId="5CDC87D2" w14:textId="77777777" w:rsidR="00C7777E" w:rsidRPr="00953054" w:rsidRDefault="00C7777E" w:rsidP="00953054">
            <w:pPr>
              <w:spacing w:line="360" w:lineRule="auto"/>
              <w:jc w:val="both"/>
              <w:rPr>
                <w:sz w:val="22"/>
                <w:szCs w:val="22"/>
              </w:rPr>
            </w:pPr>
            <w:r w:rsidRPr="00953054">
              <w:rPr>
                <w:sz w:val="22"/>
                <w:szCs w:val="22"/>
              </w:rPr>
              <w:t>Accounting Officer- Clerk</w:t>
            </w:r>
          </w:p>
        </w:tc>
        <w:tc>
          <w:tcPr>
            <w:tcW w:w="2307" w:type="pct"/>
            <w:vAlign w:val="bottom"/>
          </w:tcPr>
          <w:p w14:paraId="135377BB" w14:textId="77777777" w:rsidR="00C7777E" w:rsidRPr="00953054" w:rsidRDefault="00C7777E" w:rsidP="00953054">
            <w:pPr>
              <w:spacing w:line="360" w:lineRule="auto"/>
              <w:jc w:val="both"/>
              <w:rPr>
                <w:b/>
                <w:sz w:val="22"/>
                <w:szCs w:val="22"/>
              </w:rPr>
            </w:pPr>
            <w:r w:rsidRPr="00953054">
              <w:rPr>
                <w:b/>
                <w:sz w:val="22"/>
                <w:szCs w:val="22"/>
              </w:rPr>
              <w:t>-</w:t>
            </w:r>
          </w:p>
        </w:tc>
      </w:tr>
      <w:tr w:rsidR="00C7777E" w:rsidRPr="00953054" w14:paraId="0D2A3058" w14:textId="77777777" w:rsidTr="001D68BE">
        <w:trPr>
          <w:trHeight w:val="197"/>
        </w:trPr>
        <w:tc>
          <w:tcPr>
            <w:tcW w:w="438" w:type="pct"/>
            <w:vAlign w:val="bottom"/>
          </w:tcPr>
          <w:p w14:paraId="1A4DDFF9" w14:textId="77777777" w:rsidR="00C7777E" w:rsidRPr="001D68BE" w:rsidRDefault="00C7777E" w:rsidP="00196F69">
            <w:pPr>
              <w:pStyle w:val="ListParagraph"/>
              <w:numPr>
                <w:ilvl w:val="0"/>
                <w:numId w:val="34"/>
              </w:numPr>
              <w:spacing w:line="360" w:lineRule="auto"/>
              <w:jc w:val="both"/>
              <w:rPr>
                <w:sz w:val="22"/>
                <w:szCs w:val="22"/>
              </w:rPr>
            </w:pPr>
          </w:p>
        </w:tc>
        <w:tc>
          <w:tcPr>
            <w:tcW w:w="2255" w:type="pct"/>
            <w:vAlign w:val="bottom"/>
          </w:tcPr>
          <w:p w14:paraId="38960D3A" w14:textId="77777777" w:rsidR="00C7777E" w:rsidRPr="00953054" w:rsidRDefault="00C7777E" w:rsidP="00953054">
            <w:pPr>
              <w:spacing w:line="360" w:lineRule="auto"/>
              <w:jc w:val="both"/>
              <w:rPr>
                <w:sz w:val="22"/>
                <w:szCs w:val="22"/>
              </w:rPr>
            </w:pPr>
            <w:r w:rsidRPr="00953054">
              <w:rPr>
                <w:sz w:val="22"/>
                <w:szCs w:val="22"/>
              </w:rPr>
              <w:t>Chief Finance Officer</w:t>
            </w:r>
          </w:p>
        </w:tc>
        <w:tc>
          <w:tcPr>
            <w:tcW w:w="2307" w:type="pct"/>
            <w:vAlign w:val="bottom"/>
          </w:tcPr>
          <w:p w14:paraId="6F8645A1" w14:textId="77777777" w:rsidR="00C7777E" w:rsidRPr="00953054" w:rsidRDefault="00C7777E" w:rsidP="00953054">
            <w:pPr>
              <w:spacing w:line="360" w:lineRule="auto"/>
              <w:jc w:val="both"/>
              <w:rPr>
                <w:b/>
                <w:sz w:val="22"/>
                <w:szCs w:val="22"/>
              </w:rPr>
            </w:pPr>
            <w:r w:rsidRPr="00953054">
              <w:rPr>
                <w:b/>
                <w:sz w:val="22"/>
                <w:szCs w:val="22"/>
              </w:rPr>
              <w:t>-</w:t>
            </w:r>
          </w:p>
        </w:tc>
      </w:tr>
      <w:tr w:rsidR="00CD3089" w:rsidRPr="00953054" w14:paraId="0C6242C4" w14:textId="77777777" w:rsidTr="001D68BE">
        <w:trPr>
          <w:trHeight w:val="215"/>
        </w:trPr>
        <w:tc>
          <w:tcPr>
            <w:tcW w:w="438" w:type="pct"/>
            <w:vAlign w:val="bottom"/>
          </w:tcPr>
          <w:p w14:paraId="268D6761" w14:textId="77777777" w:rsidR="00CD3089" w:rsidRPr="001D68BE" w:rsidRDefault="00CD3089" w:rsidP="00196F69">
            <w:pPr>
              <w:pStyle w:val="ListParagraph"/>
              <w:numPr>
                <w:ilvl w:val="0"/>
                <w:numId w:val="34"/>
              </w:numPr>
              <w:spacing w:line="360" w:lineRule="auto"/>
              <w:jc w:val="both"/>
              <w:rPr>
                <w:sz w:val="22"/>
                <w:szCs w:val="22"/>
              </w:rPr>
            </w:pPr>
          </w:p>
        </w:tc>
        <w:tc>
          <w:tcPr>
            <w:tcW w:w="2255" w:type="pct"/>
            <w:vAlign w:val="bottom"/>
          </w:tcPr>
          <w:p w14:paraId="19C3ABB0" w14:textId="77777777" w:rsidR="00CD3089" w:rsidRPr="00953054" w:rsidRDefault="001D68BE" w:rsidP="00953054">
            <w:pPr>
              <w:spacing w:line="360" w:lineRule="auto"/>
              <w:jc w:val="both"/>
              <w:rPr>
                <w:sz w:val="22"/>
                <w:szCs w:val="22"/>
              </w:rPr>
            </w:pPr>
            <w:r w:rsidRPr="005372B4">
              <w:rPr>
                <w:sz w:val="22"/>
                <w:szCs w:val="22"/>
              </w:rPr>
              <w:t>Finance</w:t>
            </w:r>
            <w:r w:rsidR="000363A8" w:rsidRPr="005372B4">
              <w:rPr>
                <w:sz w:val="22"/>
                <w:szCs w:val="22"/>
              </w:rPr>
              <w:t xml:space="preserve"> Director</w:t>
            </w:r>
          </w:p>
        </w:tc>
        <w:tc>
          <w:tcPr>
            <w:tcW w:w="2307" w:type="pct"/>
            <w:vAlign w:val="bottom"/>
          </w:tcPr>
          <w:p w14:paraId="029E424D" w14:textId="77777777" w:rsidR="00CD3089" w:rsidRPr="00953054" w:rsidRDefault="001D68BE" w:rsidP="00953054">
            <w:pPr>
              <w:spacing w:line="360" w:lineRule="auto"/>
              <w:jc w:val="both"/>
              <w:rPr>
                <w:b/>
                <w:sz w:val="22"/>
                <w:szCs w:val="22"/>
              </w:rPr>
            </w:pPr>
            <w:r>
              <w:rPr>
                <w:b/>
                <w:sz w:val="22"/>
                <w:szCs w:val="22"/>
              </w:rPr>
              <w:t>-</w:t>
            </w:r>
          </w:p>
        </w:tc>
      </w:tr>
      <w:tr w:rsidR="00C7777E" w:rsidRPr="00953054" w14:paraId="4A3A6C85" w14:textId="77777777" w:rsidTr="001D68BE">
        <w:trPr>
          <w:trHeight w:val="215"/>
        </w:trPr>
        <w:tc>
          <w:tcPr>
            <w:tcW w:w="438" w:type="pct"/>
            <w:vAlign w:val="bottom"/>
          </w:tcPr>
          <w:p w14:paraId="30A814ED" w14:textId="77777777" w:rsidR="00C7777E" w:rsidRPr="001D68BE" w:rsidRDefault="00C7777E" w:rsidP="00196F69">
            <w:pPr>
              <w:pStyle w:val="ListParagraph"/>
              <w:numPr>
                <w:ilvl w:val="0"/>
                <w:numId w:val="34"/>
              </w:numPr>
              <w:spacing w:line="360" w:lineRule="auto"/>
              <w:jc w:val="both"/>
              <w:rPr>
                <w:sz w:val="22"/>
                <w:szCs w:val="22"/>
              </w:rPr>
            </w:pPr>
          </w:p>
        </w:tc>
        <w:tc>
          <w:tcPr>
            <w:tcW w:w="2255" w:type="pct"/>
            <w:vAlign w:val="bottom"/>
          </w:tcPr>
          <w:p w14:paraId="3B3789A7" w14:textId="77777777" w:rsidR="00C7777E" w:rsidRPr="00953054" w:rsidRDefault="00C7777E" w:rsidP="00953054">
            <w:pPr>
              <w:spacing w:line="360" w:lineRule="auto"/>
              <w:jc w:val="both"/>
              <w:rPr>
                <w:sz w:val="22"/>
                <w:szCs w:val="22"/>
              </w:rPr>
            </w:pPr>
            <w:r w:rsidRPr="00953054">
              <w:rPr>
                <w:sz w:val="22"/>
                <w:szCs w:val="22"/>
              </w:rPr>
              <w:t>Principal Accountant</w:t>
            </w:r>
          </w:p>
        </w:tc>
        <w:tc>
          <w:tcPr>
            <w:tcW w:w="2307" w:type="pct"/>
            <w:vAlign w:val="bottom"/>
          </w:tcPr>
          <w:p w14:paraId="5CA893C9" w14:textId="77777777" w:rsidR="00C7777E" w:rsidRPr="00953054" w:rsidRDefault="00C7777E" w:rsidP="00953054">
            <w:pPr>
              <w:spacing w:line="360" w:lineRule="auto"/>
              <w:jc w:val="both"/>
              <w:rPr>
                <w:b/>
                <w:sz w:val="22"/>
                <w:szCs w:val="22"/>
              </w:rPr>
            </w:pPr>
            <w:r w:rsidRPr="00953054">
              <w:rPr>
                <w:b/>
                <w:sz w:val="22"/>
                <w:szCs w:val="22"/>
              </w:rPr>
              <w:t>-</w:t>
            </w:r>
          </w:p>
        </w:tc>
      </w:tr>
    </w:tbl>
    <w:p w14:paraId="3E6216BD" w14:textId="77777777" w:rsidR="00C7777E" w:rsidRPr="00953054" w:rsidRDefault="00C7777E" w:rsidP="00953054">
      <w:pPr>
        <w:jc w:val="both"/>
        <w:rPr>
          <w:b/>
          <w:bCs/>
          <w:sz w:val="22"/>
          <w:szCs w:val="22"/>
        </w:rPr>
      </w:pPr>
    </w:p>
    <w:p w14:paraId="540F2421" w14:textId="77777777" w:rsidR="00C7777E" w:rsidRDefault="00C7777E" w:rsidP="00953054">
      <w:pPr>
        <w:autoSpaceDE/>
        <w:autoSpaceDN/>
        <w:jc w:val="both"/>
        <w:rPr>
          <w:b/>
          <w:bCs/>
          <w:sz w:val="22"/>
          <w:szCs w:val="22"/>
        </w:rPr>
      </w:pPr>
      <w:r w:rsidRPr="00953054">
        <w:rPr>
          <w:b/>
          <w:bCs/>
          <w:sz w:val="22"/>
          <w:szCs w:val="22"/>
        </w:rPr>
        <w:br w:type="page"/>
      </w:r>
    </w:p>
    <w:p w14:paraId="63E9ED2A" w14:textId="77777777" w:rsidR="00181C87" w:rsidRPr="00953054" w:rsidRDefault="00181C87" w:rsidP="00196F69">
      <w:pPr>
        <w:numPr>
          <w:ilvl w:val="0"/>
          <w:numId w:val="4"/>
        </w:numPr>
        <w:spacing w:line="360" w:lineRule="auto"/>
        <w:ind w:left="360"/>
        <w:jc w:val="both"/>
        <w:rPr>
          <w:b/>
          <w:sz w:val="22"/>
          <w:szCs w:val="22"/>
        </w:rPr>
      </w:pPr>
      <w:r w:rsidRPr="00953054">
        <w:rPr>
          <w:b/>
          <w:sz w:val="22"/>
          <w:szCs w:val="22"/>
        </w:rPr>
        <w:lastRenderedPageBreak/>
        <w:t>Fiduciary Oversight Arrangements</w:t>
      </w:r>
    </w:p>
    <w:p w14:paraId="203C42AB" w14:textId="77777777" w:rsidR="00181C87" w:rsidRPr="00953054" w:rsidRDefault="00181C87" w:rsidP="00181C87">
      <w:pPr>
        <w:spacing w:line="360" w:lineRule="auto"/>
        <w:ind w:left="360"/>
        <w:jc w:val="both"/>
        <w:rPr>
          <w:i/>
          <w:sz w:val="22"/>
          <w:szCs w:val="22"/>
        </w:rPr>
      </w:pPr>
      <w:r w:rsidRPr="00953054">
        <w:rPr>
          <w:i/>
          <w:sz w:val="22"/>
          <w:szCs w:val="22"/>
        </w:rPr>
        <w:t>Here, provide a high-level description of the key fiduciary oversight arrangements covering (say):</w:t>
      </w:r>
    </w:p>
    <w:p w14:paraId="42D66EDD" w14:textId="77777777" w:rsidR="00181C87" w:rsidRPr="00953054" w:rsidRDefault="00181C87" w:rsidP="00196F69">
      <w:pPr>
        <w:numPr>
          <w:ilvl w:val="0"/>
          <w:numId w:val="26"/>
        </w:numPr>
        <w:spacing w:line="360" w:lineRule="auto"/>
        <w:jc w:val="both"/>
        <w:rPr>
          <w:i/>
          <w:sz w:val="22"/>
          <w:szCs w:val="22"/>
        </w:rPr>
      </w:pPr>
      <w:r w:rsidRPr="00953054">
        <w:rPr>
          <w:i/>
          <w:sz w:val="22"/>
          <w:szCs w:val="22"/>
        </w:rPr>
        <w:t>Audit and finance committee activities</w:t>
      </w:r>
    </w:p>
    <w:p w14:paraId="3767FED6" w14:textId="77777777" w:rsidR="00181C87" w:rsidRDefault="006F44CD" w:rsidP="00196F69">
      <w:pPr>
        <w:numPr>
          <w:ilvl w:val="0"/>
          <w:numId w:val="26"/>
        </w:numPr>
        <w:spacing w:line="360" w:lineRule="auto"/>
        <w:jc w:val="both"/>
        <w:rPr>
          <w:i/>
          <w:sz w:val="22"/>
          <w:szCs w:val="22"/>
        </w:rPr>
      </w:pPr>
      <w:r>
        <w:rPr>
          <w:i/>
          <w:sz w:val="22"/>
          <w:szCs w:val="22"/>
        </w:rPr>
        <w:t>Finance Committee</w:t>
      </w:r>
    </w:p>
    <w:p w14:paraId="2BA81675" w14:textId="77777777" w:rsidR="006F44CD" w:rsidRPr="006F44CD" w:rsidRDefault="006F44CD" w:rsidP="00196F69">
      <w:pPr>
        <w:pStyle w:val="ListParagraph"/>
        <w:numPr>
          <w:ilvl w:val="0"/>
          <w:numId w:val="26"/>
        </w:numPr>
        <w:spacing w:line="276" w:lineRule="auto"/>
        <w:jc w:val="both"/>
        <w:rPr>
          <w:i/>
        </w:rPr>
      </w:pPr>
      <w:r w:rsidRPr="00A53405">
        <w:rPr>
          <w:i/>
        </w:rPr>
        <w:t xml:space="preserve">Parliamentary (County Assembly &amp; Senate) Oversight Committees </w:t>
      </w:r>
    </w:p>
    <w:p w14:paraId="6A72619D" w14:textId="77777777" w:rsidR="00181C87" w:rsidRPr="00953054" w:rsidRDefault="00CF2BC8" w:rsidP="00196F69">
      <w:pPr>
        <w:numPr>
          <w:ilvl w:val="0"/>
          <w:numId w:val="26"/>
        </w:numPr>
        <w:spacing w:line="360" w:lineRule="auto"/>
        <w:jc w:val="both"/>
        <w:rPr>
          <w:i/>
          <w:sz w:val="22"/>
          <w:szCs w:val="22"/>
        </w:rPr>
      </w:pPr>
      <w:r>
        <w:rPr>
          <w:i/>
          <w:sz w:val="22"/>
          <w:szCs w:val="22"/>
        </w:rPr>
        <w:t xml:space="preserve">Other </w:t>
      </w:r>
      <w:r w:rsidR="00181C87" w:rsidRPr="00953054">
        <w:rPr>
          <w:i/>
          <w:sz w:val="22"/>
          <w:szCs w:val="22"/>
        </w:rPr>
        <w:t xml:space="preserve">oversight </w:t>
      </w:r>
      <w:r>
        <w:rPr>
          <w:i/>
          <w:sz w:val="22"/>
          <w:szCs w:val="22"/>
        </w:rPr>
        <w:t>arrangements</w:t>
      </w:r>
    </w:p>
    <w:p w14:paraId="4117BF71" w14:textId="77777777" w:rsidR="00181C87" w:rsidRPr="0019488F" w:rsidRDefault="00CF2BC8" w:rsidP="00196F69">
      <w:pPr>
        <w:numPr>
          <w:ilvl w:val="0"/>
          <w:numId w:val="4"/>
        </w:numPr>
        <w:spacing w:line="360" w:lineRule="auto"/>
        <w:ind w:left="360"/>
        <w:jc w:val="both"/>
        <w:rPr>
          <w:b/>
          <w:sz w:val="22"/>
          <w:szCs w:val="22"/>
        </w:rPr>
      </w:pPr>
      <w:r w:rsidRPr="0019488F">
        <w:rPr>
          <w:b/>
          <w:sz w:val="22"/>
          <w:szCs w:val="22"/>
        </w:rPr>
        <w:t>Entity</w:t>
      </w:r>
      <w:r w:rsidR="00181C87" w:rsidRPr="0019488F">
        <w:rPr>
          <w:b/>
          <w:sz w:val="22"/>
          <w:szCs w:val="22"/>
        </w:rPr>
        <w:t xml:space="preserve"> Headquarters</w:t>
      </w:r>
      <w:r w:rsidRPr="0019488F">
        <w:rPr>
          <w:b/>
          <w:sz w:val="22"/>
          <w:szCs w:val="22"/>
        </w:rPr>
        <w:t>.</w:t>
      </w:r>
    </w:p>
    <w:p w14:paraId="4718321C" w14:textId="77777777" w:rsidR="00181C87" w:rsidRPr="00953054" w:rsidRDefault="00181C87" w:rsidP="00181C87">
      <w:pPr>
        <w:pStyle w:val="BodyText"/>
        <w:spacing w:line="360" w:lineRule="auto"/>
        <w:ind w:firstLine="360"/>
        <w:jc w:val="both"/>
        <w:rPr>
          <w:sz w:val="22"/>
          <w:szCs w:val="22"/>
        </w:rPr>
      </w:pPr>
      <w:r w:rsidRPr="00953054">
        <w:rPr>
          <w:sz w:val="22"/>
          <w:szCs w:val="22"/>
        </w:rPr>
        <w:t>P.O. Box XXXXX</w:t>
      </w:r>
    </w:p>
    <w:p w14:paraId="064730C5" w14:textId="77777777" w:rsidR="00181C87" w:rsidRPr="00953054" w:rsidRDefault="00181C87" w:rsidP="00181C87">
      <w:pPr>
        <w:pStyle w:val="BodyText"/>
        <w:spacing w:line="360" w:lineRule="auto"/>
        <w:ind w:firstLine="360"/>
        <w:jc w:val="both"/>
        <w:rPr>
          <w:sz w:val="22"/>
          <w:szCs w:val="22"/>
        </w:rPr>
      </w:pPr>
      <w:r w:rsidRPr="00953054">
        <w:rPr>
          <w:sz w:val="22"/>
          <w:szCs w:val="22"/>
        </w:rPr>
        <w:t>XXX Building/House/Plaza</w:t>
      </w:r>
    </w:p>
    <w:p w14:paraId="7426ABD0" w14:textId="77777777" w:rsidR="00181C87" w:rsidRPr="00953054" w:rsidRDefault="00181C87" w:rsidP="00181C87">
      <w:pPr>
        <w:pStyle w:val="BodyText"/>
        <w:spacing w:line="360" w:lineRule="auto"/>
        <w:ind w:firstLine="360"/>
        <w:jc w:val="both"/>
        <w:rPr>
          <w:sz w:val="22"/>
          <w:szCs w:val="22"/>
        </w:rPr>
      </w:pPr>
      <w:r w:rsidRPr="00953054">
        <w:rPr>
          <w:sz w:val="22"/>
          <w:szCs w:val="22"/>
        </w:rPr>
        <w:t>XXX Avenue/Road/Highway</w:t>
      </w:r>
    </w:p>
    <w:p w14:paraId="0A9A37E3" w14:textId="77777777" w:rsidR="00181C87" w:rsidRPr="00840985" w:rsidRDefault="00CF2BC8" w:rsidP="00BC1AE5">
      <w:pPr>
        <w:pStyle w:val="BodyText"/>
        <w:spacing w:line="360" w:lineRule="auto"/>
        <w:ind w:firstLine="360"/>
        <w:jc w:val="both"/>
        <w:rPr>
          <w:bCs/>
          <w:sz w:val="22"/>
          <w:szCs w:val="22"/>
        </w:rPr>
      </w:pPr>
      <w:r w:rsidRPr="00840985">
        <w:rPr>
          <w:bCs/>
          <w:sz w:val="22"/>
          <w:szCs w:val="22"/>
        </w:rPr>
        <w:t>XXX</w:t>
      </w:r>
      <w:r w:rsidR="00181C87" w:rsidRPr="00840985">
        <w:rPr>
          <w:bCs/>
          <w:sz w:val="22"/>
          <w:szCs w:val="22"/>
        </w:rPr>
        <w:t>, KENYA</w:t>
      </w:r>
    </w:p>
    <w:p w14:paraId="595EB38A" w14:textId="77777777" w:rsidR="00181C87" w:rsidRPr="007D0D1C" w:rsidRDefault="00CF2BC8" w:rsidP="00196F69">
      <w:pPr>
        <w:numPr>
          <w:ilvl w:val="0"/>
          <w:numId w:val="4"/>
        </w:numPr>
        <w:spacing w:line="360" w:lineRule="auto"/>
        <w:ind w:left="360"/>
        <w:jc w:val="both"/>
        <w:rPr>
          <w:b/>
          <w:sz w:val="22"/>
          <w:szCs w:val="22"/>
        </w:rPr>
      </w:pPr>
      <w:r w:rsidRPr="007D0D1C">
        <w:rPr>
          <w:b/>
          <w:sz w:val="22"/>
          <w:szCs w:val="22"/>
        </w:rPr>
        <w:t xml:space="preserve">Entity </w:t>
      </w:r>
      <w:r w:rsidR="00181C87" w:rsidRPr="007D0D1C">
        <w:rPr>
          <w:b/>
          <w:sz w:val="22"/>
          <w:szCs w:val="22"/>
        </w:rPr>
        <w:t>Contacts</w:t>
      </w:r>
      <w:r w:rsidRPr="007D0D1C">
        <w:rPr>
          <w:b/>
          <w:sz w:val="22"/>
          <w:szCs w:val="22"/>
        </w:rPr>
        <w:t>.</w:t>
      </w:r>
    </w:p>
    <w:p w14:paraId="211A9831" w14:textId="77777777" w:rsidR="00181C87" w:rsidRPr="00953054" w:rsidRDefault="00181C87" w:rsidP="00181C87">
      <w:pPr>
        <w:pStyle w:val="BodyText"/>
        <w:spacing w:line="360" w:lineRule="auto"/>
        <w:ind w:firstLine="360"/>
        <w:jc w:val="both"/>
        <w:rPr>
          <w:sz w:val="22"/>
          <w:szCs w:val="22"/>
        </w:rPr>
      </w:pPr>
      <w:r w:rsidRPr="00953054">
        <w:rPr>
          <w:sz w:val="22"/>
          <w:szCs w:val="22"/>
        </w:rPr>
        <w:t>Telephone: (254) XXXXXXXX</w:t>
      </w:r>
    </w:p>
    <w:p w14:paraId="144D483A" w14:textId="77777777" w:rsidR="00181C87" w:rsidRPr="00953054" w:rsidRDefault="00181C87" w:rsidP="00181C87">
      <w:pPr>
        <w:pStyle w:val="BodyText"/>
        <w:spacing w:line="360" w:lineRule="auto"/>
        <w:ind w:firstLine="360"/>
        <w:jc w:val="both"/>
        <w:rPr>
          <w:sz w:val="22"/>
          <w:szCs w:val="22"/>
        </w:rPr>
      </w:pPr>
      <w:r w:rsidRPr="00953054">
        <w:rPr>
          <w:sz w:val="22"/>
          <w:szCs w:val="22"/>
        </w:rPr>
        <w:t>E-mail:  xxxx@xxx.com</w:t>
      </w:r>
    </w:p>
    <w:p w14:paraId="73D883ED" w14:textId="77777777" w:rsidR="00CF2BC8" w:rsidRPr="00953054" w:rsidRDefault="00181C87" w:rsidP="00840985">
      <w:pPr>
        <w:pStyle w:val="BodyText"/>
        <w:spacing w:line="360" w:lineRule="auto"/>
        <w:ind w:firstLine="360"/>
        <w:jc w:val="both"/>
        <w:rPr>
          <w:sz w:val="22"/>
          <w:szCs w:val="22"/>
        </w:rPr>
      </w:pPr>
      <w:r w:rsidRPr="00953054">
        <w:rPr>
          <w:sz w:val="22"/>
          <w:szCs w:val="22"/>
        </w:rPr>
        <w:t xml:space="preserve">Website: </w:t>
      </w:r>
      <w:hyperlink r:id="rId23" w:history="1">
        <w:r w:rsidRPr="00953054">
          <w:rPr>
            <w:rStyle w:val="Hyperlink"/>
            <w:rFonts w:ascii="Times New Roman" w:hAnsi="Times New Roman"/>
            <w:sz w:val="22"/>
            <w:szCs w:val="22"/>
          </w:rPr>
          <w:t>xxx.go.ke</w:t>
        </w:r>
      </w:hyperlink>
    </w:p>
    <w:p w14:paraId="544A1767" w14:textId="77777777" w:rsidR="00181C87" w:rsidRPr="00953054" w:rsidRDefault="00CF2BC8" w:rsidP="00196F69">
      <w:pPr>
        <w:numPr>
          <w:ilvl w:val="0"/>
          <w:numId w:val="4"/>
        </w:numPr>
        <w:spacing w:line="360" w:lineRule="auto"/>
        <w:ind w:left="360"/>
        <w:jc w:val="both"/>
        <w:rPr>
          <w:b/>
          <w:sz w:val="22"/>
          <w:szCs w:val="22"/>
        </w:rPr>
      </w:pPr>
      <w:r>
        <w:rPr>
          <w:b/>
          <w:sz w:val="22"/>
          <w:szCs w:val="22"/>
        </w:rPr>
        <w:t>Entity</w:t>
      </w:r>
      <w:r w:rsidR="00FA2A51" w:rsidRPr="00953054">
        <w:rPr>
          <w:b/>
          <w:sz w:val="22"/>
          <w:szCs w:val="22"/>
        </w:rPr>
        <w:t xml:space="preserve"> Bankers</w:t>
      </w:r>
    </w:p>
    <w:p w14:paraId="3970B172" w14:textId="77777777" w:rsidR="00181C87" w:rsidRPr="00953054" w:rsidRDefault="00181C87" w:rsidP="00286FE7">
      <w:pPr>
        <w:autoSpaceDE/>
        <w:autoSpaceDN/>
        <w:spacing w:line="360" w:lineRule="auto"/>
        <w:ind w:firstLine="360"/>
        <w:jc w:val="both"/>
        <w:rPr>
          <w:sz w:val="22"/>
          <w:szCs w:val="22"/>
        </w:rPr>
      </w:pPr>
      <w:r w:rsidRPr="00953054">
        <w:rPr>
          <w:sz w:val="22"/>
          <w:szCs w:val="22"/>
        </w:rPr>
        <w:t>Central Bank of Kenya</w:t>
      </w:r>
    </w:p>
    <w:p w14:paraId="335432E3" w14:textId="77777777" w:rsidR="00181C87" w:rsidRPr="00953054" w:rsidRDefault="00181C87" w:rsidP="00286FE7">
      <w:pPr>
        <w:spacing w:line="360" w:lineRule="auto"/>
        <w:ind w:firstLine="360"/>
        <w:jc w:val="both"/>
        <w:rPr>
          <w:sz w:val="22"/>
          <w:szCs w:val="22"/>
        </w:rPr>
      </w:pPr>
      <w:r w:rsidRPr="00953054">
        <w:rPr>
          <w:sz w:val="22"/>
          <w:szCs w:val="22"/>
        </w:rPr>
        <w:t>Haile Selassie Avenue</w:t>
      </w:r>
    </w:p>
    <w:p w14:paraId="40310B73" w14:textId="77777777" w:rsidR="00181C87" w:rsidRPr="00953054" w:rsidRDefault="00181C87" w:rsidP="00286FE7">
      <w:pPr>
        <w:spacing w:line="360" w:lineRule="auto"/>
        <w:ind w:firstLine="360"/>
        <w:jc w:val="both"/>
        <w:rPr>
          <w:sz w:val="22"/>
          <w:szCs w:val="22"/>
        </w:rPr>
      </w:pPr>
      <w:r w:rsidRPr="00953054">
        <w:rPr>
          <w:sz w:val="22"/>
          <w:szCs w:val="22"/>
        </w:rPr>
        <w:t>P.O. Box 60000</w:t>
      </w:r>
    </w:p>
    <w:p w14:paraId="34912494" w14:textId="77777777" w:rsidR="00181C87" w:rsidRPr="00953054" w:rsidRDefault="00181C87" w:rsidP="00286FE7">
      <w:pPr>
        <w:spacing w:line="360" w:lineRule="auto"/>
        <w:ind w:firstLine="360"/>
        <w:jc w:val="both"/>
        <w:rPr>
          <w:sz w:val="22"/>
          <w:szCs w:val="22"/>
        </w:rPr>
      </w:pPr>
      <w:r w:rsidRPr="00953054">
        <w:rPr>
          <w:sz w:val="22"/>
          <w:szCs w:val="22"/>
        </w:rPr>
        <w:t>City Square 00200</w:t>
      </w:r>
    </w:p>
    <w:p w14:paraId="3F350786" w14:textId="77777777" w:rsidR="00181C87" w:rsidRDefault="00181C87" w:rsidP="00286FE7">
      <w:pPr>
        <w:spacing w:line="360" w:lineRule="auto"/>
        <w:ind w:firstLine="360"/>
        <w:jc w:val="both"/>
        <w:rPr>
          <w:b/>
          <w:sz w:val="22"/>
          <w:szCs w:val="22"/>
        </w:rPr>
      </w:pPr>
      <w:r w:rsidRPr="00953054">
        <w:rPr>
          <w:b/>
          <w:sz w:val="22"/>
          <w:szCs w:val="22"/>
        </w:rPr>
        <w:t>NAIROBI, KENYA</w:t>
      </w:r>
    </w:p>
    <w:p w14:paraId="36DA31B7" w14:textId="77777777" w:rsidR="00DF2621" w:rsidRDefault="00DF2621" w:rsidP="00181C87">
      <w:pPr>
        <w:spacing w:line="360" w:lineRule="auto"/>
        <w:ind w:left="567" w:firstLine="153"/>
        <w:jc w:val="both"/>
        <w:rPr>
          <w:b/>
          <w:sz w:val="22"/>
          <w:szCs w:val="22"/>
        </w:rPr>
      </w:pPr>
    </w:p>
    <w:p w14:paraId="706E7DA3" w14:textId="500776BC" w:rsidR="00181C87" w:rsidRPr="00286FE7" w:rsidRDefault="00CF2BC8" w:rsidP="00EB0028">
      <w:pPr>
        <w:autoSpaceDE/>
        <w:autoSpaceDN/>
        <w:spacing w:line="360" w:lineRule="auto"/>
        <w:ind w:firstLine="360"/>
        <w:jc w:val="both"/>
        <w:rPr>
          <w:sz w:val="22"/>
          <w:szCs w:val="22"/>
        </w:rPr>
      </w:pPr>
      <w:r w:rsidRPr="00286FE7">
        <w:t xml:space="preserve">Other Banks </w:t>
      </w:r>
      <w:r w:rsidRPr="00286FE7">
        <w:rPr>
          <w:i/>
          <w:iCs/>
        </w:rPr>
        <w:t>(state other bankers as appropriate)</w:t>
      </w:r>
    </w:p>
    <w:p w14:paraId="59D6CDE0" w14:textId="77777777" w:rsidR="00181C87" w:rsidRPr="00953054" w:rsidRDefault="00181C87" w:rsidP="00D7471D">
      <w:pPr>
        <w:numPr>
          <w:ilvl w:val="0"/>
          <w:numId w:val="4"/>
        </w:numPr>
        <w:spacing w:line="360" w:lineRule="auto"/>
        <w:ind w:left="360"/>
        <w:jc w:val="both"/>
        <w:rPr>
          <w:b/>
          <w:sz w:val="22"/>
          <w:szCs w:val="22"/>
        </w:rPr>
      </w:pPr>
      <w:r w:rsidRPr="00953054">
        <w:rPr>
          <w:b/>
          <w:sz w:val="22"/>
          <w:szCs w:val="22"/>
        </w:rPr>
        <w:t>Independent Auditor</w:t>
      </w:r>
    </w:p>
    <w:p w14:paraId="20A4E75D" w14:textId="77777777" w:rsidR="00181C87" w:rsidRPr="00953054" w:rsidRDefault="00181C87" w:rsidP="00181C87">
      <w:pPr>
        <w:spacing w:line="360" w:lineRule="auto"/>
        <w:ind w:firstLine="360"/>
        <w:jc w:val="both"/>
        <w:rPr>
          <w:sz w:val="22"/>
          <w:szCs w:val="22"/>
        </w:rPr>
      </w:pPr>
      <w:r w:rsidRPr="00953054">
        <w:rPr>
          <w:sz w:val="22"/>
          <w:szCs w:val="22"/>
        </w:rPr>
        <w:t>Auditor-General</w:t>
      </w:r>
    </w:p>
    <w:p w14:paraId="714C9E38" w14:textId="77777777" w:rsidR="00181C87" w:rsidRPr="00953054" w:rsidRDefault="00181C87" w:rsidP="00181C87">
      <w:pPr>
        <w:spacing w:line="360" w:lineRule="auto"/>
        <w:ind w:firstLine="360"/>
        <w:jc w:val="both"/>
        <w:rPr>
          <w:sz w:val="22"/>
          <w:szCs w:val="22"/>
        </w:rPr>
      </w:pPr>
      <w:r w:rsidRPr="00953054">
        <w:rPr>
          <w:sz w:val="22"/>
          <w:szCs w:val="22"/>
        </w:rPr>
        <w:t>Office of The Auditor General</w:t>
      </w:r>
    </w:p>
    <w:p w14:paraId="235EB678" w14:textId="77777777" w:rsidR="00181C87" w:rsidRPr="00953054" w:rsidRDefault="00181C87" w:rsidP="00181C87">
      <w:pPr>
        <w:spacing w:line="360" w:lineRule="auto"/>
        <w:ind w:firstLine="360"/>
        <w:jc w:val="both"/>
        <w:rPr>
          <w:bCs/>
          <w:color w:val="111111"/>
          <w:sz w:val="22"/>
          <w:szCs w:val="22"/>
          <w:shd w:val="clear" w:color="auto" w:fill="FFFFFF"/>
        </w:rPr>
      </w:pPr>
      <w:r w:rsidRPr="00953054">
        <w:rPr>
          <w:bCs/>
          <w:color w:val="111111"/>
          <w:sz w:val="22"/>
          <w:szCs w:val="22"/>
          <w:shd w:val="clear" w:color="auto" w:fill="FFFFFF"/>
        </w:rPr>
        <w:t xml:space="preserve">Anniversary Towers, University Way </w:t>
      </w:r>
    </w:p>
    <w:p w14:paraId="038AD145" w14:textId="77777777" w:rsidR="00181C87" w:rsidRPr="00953054" w:rsidRDefault="00181C87" w:rsidP="00181C87">
      <w:pPr>
        <w:spacing w:line="360" w:lineRule="auto"/>
        <w:ind w:firstLine="360"/>
        <w:jc w:val="both"/>
        <w:rPr>
          <w:bCs/>
          <w:color w:val="111111"/>
          <w:sz w:val="22"/>
          <w:szCs w:val="22"/>
          <w:shd w:val="clear" w:color="auto" w:fill="FFFFFF"/>
        </w:rPr>
      </w:pPr>
      <w:r w:rsidRPr="00953054">
        <w:rPr>
          <w:bCs/>
          <w:color w:val="111111"/>
          <w:sz w:val="22"/>
          <w:szCs w:val="22"/>
          <w:shd w:val="clear" w:color="auto" w:fill="FFFFFF"/>
        </w:rPr>
        <w:t>P.O. Box 30084</w:t>
      </w:r>
    </w:p>
    <w:p w14:paraId="7F8AF5F7" w14:textId="77777777" w:rsidR="00181C87" w:rsidRPr="00953054" w:rsidRDefault="00181C87" w:rsidP="00181C87">
      <w:pPr>
        <w:spacing w:line="360" w:lineRule="auto"/>
        <w:ind w:firstLine="360"/>
        <w:jc w:val="both"/>
        <w:rPr>
          <w:bCs/>
          <w:color w:val="111111"/>
          <w:sz w:val="22"/>
          <w:szCs w:val="22"/>
          <w:shd w:val="clear" w:color="auto" w:fill="FFFFFF"/>
        </w:rPr>
      </w:pPr>
      <w:r w:rsidRPr="00953054">
        <w:rPr>
          <w:bCs/>
          <w:color w:val="111111"/>
          <w:sz w:val="22"/>
          <w:szCs w:val="22"/>
          <w:shd w:val="clear" w:color="auto" w:fill="FFFFFF"/>
        </w:rPr>
        <w:t>GPO 00100</w:t>
      </w:r>
    </w:p>
    <w:p w14:paraId="110B03E3" w14:textId="77777777" w:rsidR="00181C87" w:rsidRDefault="00181C87" w:rsidP="00840985">
      <w:pPr>
        <w:spacing w:line="360" w:lineRule="auto"/>
        <w:ind w:firstLine="360"/>
        <w:jc w:val="both"/>
        <w:rPr>
          <w:b/>
          <w:sz w:val="22"/>
          <w:szCs w:val="22"/>
        </w:rPr>
      </w:pPr>
      <w:r w:rsidRPr="00953054">
        <w:rPr>
          <w:b/>
          <w:bCs/>
          <w:color w:val="111111"/>
          <w:sz w:val="22"/>
          <w:szCs w:val="22"/>
          <w:shd w:val="clear" w:color="auto" w:fill="FFFFFF"/>
        </w:rPr>
        <w:t>NAIROBI, KENYA</w:t>
      </w:r>
    </w:p>
    <w:p w14:paraId="6EA0D861" w14:textId="4A48B154" w:rsidR="00815B99" w:rsidRDefault="00815B99">
      <w:pPr>
        <w:autoSpaceDE/>
        <w:autoSpaceDN/>
        <w:rPr>
          <w:b/>
          <w:sz w:val="22"/>
          <w:szCs w:val="22"/>
        </w:rPr>
      </w:pPr>
      <w:r>
        <w:rPr>
          <w:b/>
          <w:sz w:val="22"/>
          <w:szCs w:val="22"/>
        </w:rPr>
        <w:br w:type="page"/>
      </w:r>
    </w:p>
    <w:p w14:paraId="2B99F4EE" w14:textId="77777777" w:rsidR="00181C87" w:rsidRPr="00953054" w:rsidRDefault="00181C87" w:rsidP="00D544A2">
      <w:pPr>
        <w:numPr>
          <w:ilvl w:val="0"/>
          <w:numId w:val="4"/>
        </w:numPr>
        <w:spacing w:line="360" w:lineRule="auto"/>
        <w:ind w:left="360"/>
        <w:jc w:val="both"/>
        <w:rPr>
          <w:b/>
          <w:sz w:val="22"/>
          <w:szCs w:val="22"/>
        </w:rPr>
      </w:pPr>
      <w:r w:rsidRPr="00953054">
        <w:rPr>
          <w:b/>
          <w:sz w:val="22"/>
          <w:szCs w:val="22"/>
        </w:rPr>
        <w:lastRenderedPageBreak/>
        <w:t>Principal Legal Adviser</w:t>
      </w:r>
    </w:p>
    <w:p w14:paraId="4C561352" w14:textId="77777777" w:rsidR="00181C87" w:rsidRPr="00953054" w:rsidRDefault="00181C87" w:rsidP="00181C87">
      <w:pPr>
        <w:spacing w:line="360" w:lineRule="auto"/>
        <w:ind w:firstLine="360"/>
        <w:jc w:val="both"/>
        <w:rPr>
          <w:sz w:val="22"/>
          <w:szCs w:val="22"/>
        </w:rPr>
      </w:pPr>
      <w:r w:rsidRPr="00953054">
        <w:rPr>
          <w:sz w:val="22"/>
          <w:szCs w:val="22"/>
        </w:rPr>
        <w:t>The Attorney General</w:t>
      </w:r>
    </w:p>
    <w:p w14:paraId="1D3007DC" w14:textId="77777777" w:rsidR="00181C87" w:rsidRPr="00953054" w:rsidRDefault="00181C87" w:rsidP="00181C87">
      <w:pPr>
        <w:spacing w:line="360" w:lineRule="auto"/>
        <w:ind w:firstLine="360"/>
        <w:jc w:val="both"/>
        <w:rPr>
          <w:sz w:val="22"/>
          <w:szCs w:val="22"/>
        </w:rPr>
      </w:pPr>
      <w:r w:rsidRPr="00953054">
        <w:rPr>
          <w:sz w:val="22"/>
          <w:szCs w:val="22"/>
        </w:rPr>
        <w:t>State Law Office and Department of Justice</w:t>
      </w:r>
    </w:p>
    <w:p w14:paraId="56AA38F2" w14:textId="77777777" w:rsidR="00181C87" w:rsidRPr="00953054" w:rsidRDefault="00181C87" w:rsidP="00181C87">
      <w:pPr>
        <w:spacing w:line="360" w:lineRule="auto"/>
        <w:ind w:firstLine="360"/>
        <w:jc w:val="both"/>
        <w:rPr>
          <w:sz w:val="22"/>
          <w:szCs w:val="22"/>
        </w:rPr>
      </w:pPr>
      <w:r w:rsidRPr="00953054">
        <w:rPr>
          <w:sz w:val="22"/>
          <w:szCs w:val="22"/>
        </w:rPr>
        <w:t>Harambee Avenue</w:t>
      </w:r>
    </w:p>
    <w:p w14:paraId="5B577454" w14:textId="77777777" w:rsidR="00181C87" w:rsidRPr="00953054" w:rsidRDefault="00181C87" w:rsidP="00181C87">
      <w:pPr>
        <w:spacing w:line="360" w:lineRule="auto"/>
        <w:ind w:firstLine="360"/>
        <w:jc w:val="both"/>
        <w:rPr>
          <w:sz w:val="22"/>
          <w:szCs w:val="22"/>
        </w:rPr>
      </w:pPr>
      <w:r w:rsidRPr="00953054">
        <w:rPr>
          <w:sz w:val="22"/>
          <w:szCs w:val="22"/>
        </w:rPr>
        <w:t>P.O. Box 40112</w:t>
      </w:r>
    </w:p>
    <w:p w14:paraId="4516A13E" w14:textId="77777777" w:rsidR="00181C87" w:rsidRPr="00953054" w:rsidRDefault="00181C87" w:rsidP="00181C87">
      <w:pPr>
        <w:spacing w:line="360" w:lineRule="auto"/>
        <w:ind w:firstLine="360"/>
        <w:jc w:val="both"/>
        <w:rPr>
          <w:sz w:val="22"/>
          <w:szCs w:val="22"/>
        </w:rPr>
      </w:pPr>
      <w:r w:rsidRPr="00953054">
        <w:rPr>
          <w:sz w:val="22"/>
          <w:szCs w:val="22"/>
        </w:rPr>
        <w:t>City Square 00200</w:t>
      </w:r>
    </w:p>
    <w:p w14:paraId="1034A27D" w14:textId="77777777" w:rsidR="00181C87" w:rsidRDefault="00181C87" w:rsidP="000B38EC">
      <w:pPr>
        <w:spacing w:line="360" w:lineRule="auto"/>
        <w:ind w:firstLine="360"/>
        <w:jc w:val="both"/>
        <w:rPr>
          <w:rStyle w:val="apple-converted-space"/>
          <w:b/>
          <w:sz w:val="22"/>
          <w:szCs w:val="22"/>
        </w:rPr>
      </w:pPr>
      <w:r w:rsidRPr="00953054">
        <w:rPr>
          <w:b/>
          <w:sz w:val="22"/>
          <w:szCs w:val="22"/>
        </w:rPr>
        <w:t>NAIROBI</w:t>
      </w:r>
      <w:r w:rsidRPr="00953054">
        <w:rPr>
          <w:rStyle w:val="apple-converted-space"/>
          <w:b/>
          <w:sz w:val="22"/>
          <w:szCs w:val="22"/>
        </w:rPr>
        <w:t>, KENYA</w:t>
      </w:r>
    </w:p>
    <w:p w14:paraId="03E1FA1E" w14:textId="77777777" w:rsidR="00933713" w:rsidRPr="00953054" w:rsidRDefault="00933713" w:rsidP="000B38EC">
      <w:pPr>
        <w:spacing w:line="360" w:lineRule="auto"/>
        <w:ind w:firstLine="360"/>
        <w:jc w:val="both"/>
        <w:rPr>
          <w:rStyle w:val="apple-converted-space"/>
          <w:b/>
          <w:sz w:val="22"/>
          <w:szCs w:val="22"/>
        </w:rPr>
      </w:pPr>
    </w:p>
    <w:p w14:paraId="4E4A5C84" w14:textId="77777777" w:rsidR="00181C87" w:rsidRPr="00AA5F4E" w:rsidRDefault="00181C87" w:rsidP="00196F69">
      <w:pPr>
        <w:numPr>
          <w:ilvl w:val="0"/>
          <w:numId w:val="25"/>
        </w:numPr>
        <w:spacing w:line="360" w:lineRule="auto"/>
        <w:jc w:val="both"/>
        <w:rPr>
          <w:b/>
          <w:sz w:val="22"/>
          <w:szCs w:val="22"/>
        </w:rPr>
      </w:pPr>
      <w:r w:rsidRPr="00AA5F4E">
        <w:rPr>
          <w:b/>
          <w:sz w:val="22"/>
          <w:szCs w:val="22"/>
        </w:rPr>
        <w:t>County Attorney</w:t>
      </w:r>
      <w:r w:rsidR="009C76D0" w:rsidRPr="00AA5F4E">
        <w:rPr>
          <w:b/>
          <w:sz w:val="22"/>
          <w:szCs w:val="22"/>
        </w:rPr>
        <w:t>/County Assembly Legal Advisor.</w:t>
      </w:r>
    </w:p>
    <w:p w14:paraId="15CC1C42" w14:textId="77777777" w:rsidR="00181C87" w:rsidRPr="00953054" w:rsidRDefault="00181C87" w:rsidP="00181C87">
      <w:pPr>
        <w:spacing w:line="360" w:lineRule="auto"/>
        <w:ind w:left="360"/>
        <w:jc w:val="both"/>
        <w:rPr>
          <w:bCs/>
          <w:i/>
          <w:iCs/>
          <w:sz w:val="22"/>
          <w:szCs w:val="22"/>
        </w:rPr>
      </w:pPr>
      <w:r w:rsidRPr="00AA5F4E">
        <w:rPr>
          <w:bCs/>
          <w:i/>
          <w:iCs/>
          <w:sz w:val="22"/>
          <w:szCs w:val="22"/>
        </w:rPr>
        <w:t>(List details of other County Attorneys</w:t>
      </w:r>
      <w:r w:rsidR="009C76D0" w:rsidRPr="00AA5F4E">
        <w:rPr>
          <w:bCs/>
          <w:i/>
          <w:iCs/>
          <w:sz w:val="22"/>
          <w:szCs w:val="22"/>
        </w:rPr>
        <w:t>/Legal advisor</w:t>
      </w:r>
      <w:r w:rsidRPr="00AA5F4E">
        <w:rPr>
          <w:bCs/>
          <w:i/>
          <w:iCs/>
          <w:sz w:val="22"/>
          <w:szCs w:val="22"/>
        </w:rPr>
        <w:t xml:space="preserve"> if any.)</w:t>
      </w:r>
    </w:p>
    <w:p w14:paraId="5264BD75" w14:textId="77777777" w:rsidR="00B14E82" w:rsidRPr="006F41FF" w:rsidRDefault="00181C87" w:rsidP="00953054">
      <w:pPr>
        <w:autoSpaceDE/>
        <w:autoSpaceDN/>
        <w:jc w:val="both"/>
        <w:rPr>
          <w:b/>
          <w:sz w:val="22"/>
          <w:szCs w:val="22"/>
        </w:rPr>
      </w:pPr>
      <w:r w:rsidRPr="00953054">
        <w:rPr>
          <w:rStyle w:val="apple-converted-space"/>
          <w:b/>
          <w:sz w:val="22"/>
          <w:szCs w:val="22"/>
        </w:rPr>
        <w:br w:type="page"/>
      </w:r>
    </w:p>
    <w:p w14:paraId="5365D59D" w14:textId="77777777" w:rsidR="0056032C" w:rsidRPr="00953054" w:rsidRDefault="0056032C" w:rsidP="00196F69">
      <w:pPr>
        <w:pStyle w:val="Heading1"/>
        <w:numPr>
          <w:ilvl w:val="0"/>
          <w:numId w:val="18"/>
        </w:numPr>
        <w:spacing w:line="360" w:lineRule="auto"/>
        <w:ind w:left="450"/>
        <w:jc w:val="both"/>
        <w:rPr>
          <w:sz w:val="22"/>
          <w:szCs w:val="22"/>
        </w:rPr>
      </w:pPr>
      <w:bookmarkStart w:id="5" w:name="_Toc136517963"/>
      <w:bookmarkStart w:id="6" w:name="_Toc172713199"/>
      <w:r w:rsidRPr="00953054">
        <w:rPr>
          <w:sz w:val="22"/>
          <w:szCs w:val="22"/>
        </w:rPr>
        <w:lastRenderedPageBreak/>
        <w:t>Foreword by CECM Finance and Economic Planning</w:t>
      </w:r>
      <w:bookmarkEnd w:id="5"/>
      <w:r w:rsidR="0065143C" w:rsidRPr="00953054">
        <w:rPr>
          <w:sz w:val="22"/>
          <w:szCs w:val="22"/>
        </w:rPr>
        <w:t>/Clerk of the</w:t>
      </w:r>
      <w:r w:rsidR="00724276">
        <w:rPr>
          <w:sz w:val="22"/>
          <w:szCs w:val="22"/>
        </w:rPr>
        <w:t xml:space="preserve"> County</w:t>
      </w:r>
      <w:r w:rsidR="0065143C" w:rsidRPr="00953054">
        <w:rPr>
          <w:sz w:val="22"/>
          <w:szCs w:val="22"/>
        </w:rPr>
        <w:t xml:space="preserve"> Assembly</w:t>
      </w:r>
      <w:bookmarkEnd w:id="6"/>
    </w:p>
    <w:p w14:paraId="04C0CE3E" w14:textId="77777777" w:rsidR="00D8053D" w:rsidRDefault="00D8053D" w:rsidP="00953054">
      <w:pPr>
        <w:spacing w:line="360" w:lineRule="auto"/>
        <w:ind w:left="360"/>
        <w:jc w:val="both"/>
        <w:rPr>
          <w:b/>
          <w:bCs/>
          <w:i/>
          <w:sz w:val="22"/>
          <w:szCs w:val="22"/>
        </w:rPr>
      </w:pPr>
      <w:bookmarkStart w:id="7" w:name="_Toc396755409"/>
    </w:p>
    <w:bookmarkEnd w:id="7"/>
    <w:p w14:paraId="73B4CAB5" w14:textId="1E7CAC15" w:rsidR="00D8053D" w:rsidRDefault="00D8053D" w:rsidP="0095177F">
      <w:pPr>
        <w:spacing w:line="360" w:lineRule="auto"/>
        <w:ind w:left="360"/>
        <w:jc w:val="both"/>
        <w:rPr>
          <w:b/>
          <w:bCs/>
          <w:i/>
          <w:sz w:val="22"/>
          <w:szCs w:val="22"/>
        </w:rPr>
      </w:pPr>
      <w:r>
        <w:rPr>
          <w:b/>
          <w:bCs/>
          <w:i/>
          <w:sz w:val="22"/>
          <w:szCs w:val="22"/>
        </w:rPr>
        <w:t>Foreword by CECM Finance</w:t>
      </w:r>
      <w:r w:rsidR="0056032C" w:rsidRPr="00D8053D">
        <w:rPr>
          <w:b/>
          <w:bCs/>
          <w:i/>
          <w:sz w:val="22"/>
          <w:szCs w:val="22"/>
        </w:rPr>
        <w:t>.</w:t>
      </w:r>
    </w:p>
    <w:p w14:paraId="2C8F5F5C" w14:textId="77777777" w:rsidR="00F06483" w:rsidRPr="0095177F" w:rsidRDefault="00F06483" w:rsidP="0095177F">
      <w:pPr>
        <w:spacing w:line="360" w:lineRule="auto"/>
        <w:ind w:left="360"/>
        <w:jc w:val="both"/>
        <w:rPr>
          <w:b/>
          <w:bCs/>
          <w:i/>
          <w:sz w:val="22"/>
          <w:szCs w:val="22"/>
        </w:rPr>
      </w:pPr>
    </w:p>
    <w:p w14:paraId="79D165B4" w14:textId="77777777" w:rsidR="0056032C" w:rsidRPr="00953054" w:rsidRDefault="0056032C" w:rsidP="00953054">
      <w:pPr>
        <w:spacing w:line="360" w:lineRule="auto"/>
        <w:ind w:firstLine="360"/>
        <w:jc w:val="both"/>
        <w:rPr>
          <w:sz w:val="22"/>
          <w:szCs w:val="22"/>
        </w:rPr>
      </w:pPr>
      <w:r w:rsidRPr="00953054">
        <w:rPr>
          <w:sz w:val="22"/>
          <w:szCs w:val="22"/>
        </w:rPr>
        <w:t xml:space="preserve">Include </w:t>
      </w:r>
      <w:r w:rsidR="000D7B24">
        <w:rPr>
          <w:sz w:val="22"/>
          <w:szCs w:val="22"/>
        </w:rPr>
        <w:t xml:space="preserve">a brief description of </w:t>
      </w:r>
      <w:r w:rsidRPr="00953054">
        <w:rPr>
          <w:sz w:val="22"/>
          <w:szCs w:val="22"/>
        </w:rPr>
        <w:t>the following:</w:t>
      </w:r>
    </w:p>
    <w:p w14:paraId="7137B694" w14:textId="77777777" w:rsidR="0056032C" w:rsidRPr="00953054" w:rsidRDefault="0056032C" w:rsidP="00196F69">
      <w:pPr>
        <w:numPr>
          <w:ilvl w:val="1"/>
          <w:numId w:val="27"/>
        </w:numPr>
        <w:tabs>
          <w:tab w:val="left" w:pos="993"/>
        </w:tabs>
        <w:spacing w:line="360" w:lineRule="auto"/>
        <w:ind w:left="994" w:hanging="426"/>
        <w:jc w:val="both"/>
        <w:rPr>
          <w:sz w:val="22"/>
          <w:szCs w:val="22"/>
        </w:rPr>
      </w:pPr>
      <w:r w:rsidRPr="00953054">
        <w:rPr>
          <w:sz w:val="22"/>
          <w:szCs w:val="22"/>
        </w:rPr>
        <w:t>Functions of the County Government as per the County Government Act.</w:t>
      </w:r>
    </w:p>
    <w:p w14:paraId="01644647" w14:textId="4638A6BE" w:rsidR="006C0C98" w:rsidRPr="00953054" w:rsidRDefault="0056032C" w:rsidP="00196F69">
      <w:pPr>
        <w:numPr>
          <w:ilvl w:val="1"/>
          <w:numId w:val="27"/>
        </w:numPr>
        <w:tabs>
          <w:tab w:val="left" w:pos="993"/>
        </w:tabs>
        <w:spacing w:line="360" w:lineRule="auto"/>
        <w:ind w:left="994" w:hanging="426"/>
        <w:jc w:val="both"/>
        <w:rPr>
          <w:sz w:val="22"/>
          <w:szCs w:val="22"/>
        </w:rPr>
      </w:pPr>
      <w:r w:rsidRPr="00953054">
        <w:rPr>
          <w:sz w:val="22"/>
          <w:szCs w:val="22"/>
        </w:rPr>
        <w:t xml:space="preserve">Mention the budget performance against actual amounts for current </w:t>
      </w:r>
      <w:r w:rsidR="0090550F">
        <w:rPr>
          <w:sz w:val="22"/>
          <w:szCs w:val="22"/>
        </w:rPr>
        <w:t>period</w:t>
      </w:r>
      <w:r w:rsidR="00DB7D03">
        <w:rPr>
          <w:sz w:val="22"/>
          <w:szCs w:val="22"/>
        </w:rPr>
        <w:t xml:space="preserve"> for the county government entity.</w:t>
      </w:r>
    </w:p>
    <w:p w14:paraId="7EE8C4AA" w14:textId="77777777" w:rsidR="0056032C" w:rsidRPr="00953054" w:rsidRDefault="0056032C" w:rsidP="00196F69">
      <w:pPr>
        <w:numPr>
          <w:ilvl w:val="1"/>
          <w:numId w:val="27"/>
        </w:numPr>
        <w:tabs>
          <w:tab w:val="left" w:pos="993"/>
        </w:tabs>
        <w:spacing w:line="360" w:lineRule="auto"/>
        <w:ind w:left="994" w:hanging="426"/>
        <w:jc w:val="both"/>
        <w:rPr>
          <w:sz w:val="22"/>
          <w:szCs w:val="22"/>
        </w:rPr>
      </w:pPr>
      <w:r w:rsidRPr="00953054">
        <w:rPr>
          <w:sz w:val="22"/>
          <w:szCs w:val="22"/>
        </w:rPr>
        <w:t>Physical progress based on outputs, outcomes and impacts since establishment of County Government, (encouraged to use actual figures and percentages)</w:t>
      </w:r>
    </w:p>
    <w:p w14:paraId="42CDBAC6" w14:textId="77777777" w:rsidR="0056032C" w:rsidRPr="00953054" w:rsidRDefault="0056032C" w:rsidP="00196F69">
      <w:pPr>
        <w:numPr>
          <w:ilvl w:val="1"/>
          <w:numId w:val="27"/>
        </w:numPr>
        <w:tabs>
          <w:tab w:val="left" w:pos="993"/>
        </w:tabs>
        <w:spacing w:line="360" w:lineRule="auto"/>
        <w:ind w:left="994" w:hanging="426"/>
        <w:jc w:val="both"/>
        <w:rPr>
          <w:sz w:val="22"/>
          <w:szCs w:val="22"/>
        </w:rPr>
      </w:pPr>
      <w:r w:rsidRPr="00953054">
        <w:rPr>
          <w:sz w:val="22"/>
          <w:szCs w:val="22"/>
        </w:rPr>
        <w:t>Comment on each of the County flagship projects and how they have been achieved.</w:t>
      </w:r>
    </w:p>
    <w:p w14:paraId="69831D76" w14:textId="77777777" w:rsidR="0056032C" w:rsidRPr="00953054" w:rsidRDefault="0056032C" w:rsidP="00196F69">
      <w:pPr>
        <w:numPr>
          <w:ilvl w:val="1"/>
          <w:numId w:val="27"/>
        </w:numPr>
        <w:tabs>
          <w:tab w:val="left" w:pos="993"/>
        </w:tabs>
        <w:spacing w:line="360" w:lineRule="auto"/>
        <w:ind w:left="994" w:hanging="426"/>
        <w:jc w:val="both"/>
        <w:rPr>
          <w:sz w:val="22"/>
          <w:szCs w:val="22"/>
        </w:rPr>
      </w:pPr>
      <w:r w:rsidRPr="00953054">
        <w:rPr>
          <w:sz w:val="22"/>
          <w:szCs w:val="22"/>
        </w:rPr>
        <w:t>Comment on value-for-money achievements,</w:t>
      </w:r>
    </w:p>
    <w:p w14:paraId="660E2868" w14:textId="3D104B61" w:rsidR="0056032C" w:rsidRPr="00953054" w:rsidRDefault="0056032C" w:rsidP="00196F69">
      <w:pPr>
        <w:numPr>
          <w:ilvl w:val="1"/>
          <w:numId w:val="27"/>
        </w:numPr>
        <w:tabs>
          <w:tab w:val="left" w:pos="993"/>
        </w:tabs>
        <w:spacing w:line="360" w:lineRule="auto"/>
        <w:ind w:left="994" w:hanging="426"/>
        <w:jc w:val="both"/>
        <w:rPr>
          <w:sz w:val="22"/>
          <w:szCs w:val="22"/>
        </w:rPr>
      </w:pPr>
      <w:r w:rsidRPr="00953054">
        <w:rPr>
          <w:sz w:val="22"/>
          <w:szCs w:val="22"/>
        </w:rPr>
        <w:t xml:space="preserve">List the implementation challenges of strategic objectives for the County and the County’s </w:t>
      </w:r>
      <w:r w:rsidR="0095177F" w:rsidRPr="00953054">
        <w:rPr>
          <w:sz w:val="22"/>
          <w:szCs w:val="22"/>
        </w:rPr>
        <w:t>outlook</w:t>
      </w:r>
      <w:r w:rsidRPr="00953054">
        <w:rPr>
          <w:sz w:val="22"/>
          <w:szCs w:val="22"/>
        </w:rPr>
        <w:t xml:space="preserve"> (here you could mention the budget allocation for the coming </w:t>
      </w:r>
      <w:r w:rsidR="00477427">
        <w:rPr>
          <w:sz w:val="22"/>
          <w:szCs w:val="22"/>
        </w:rPr>
        <w:t>period</w:t>
      </w:r>
      <w:r w:rsidRPr="00953054">
        <w:rPr>
          <w:sz w:val="22"/>
          <w:szCs w:val="22"/>
        </w:rPr>
        <w:t xml:space="preserve"> and the projects that the County wishes to undertake in line with the County’s strategic plan).</w:t>
      </w:r>
    </w:p>
    <w:p w14:paraId="4831173D" w14:textId="77777777" w:rsidR="0056032C" w:rsidRPr="00953054" w:rsidRDefault="0056032C" w:rsidP="00196F69">
      <w:pPr>
        <w:numPr>
          <w:ilvl w:val="1"/>
          <w:numId w:val="27"/>
        </w:numPr>
        <w:tabs>
          <w:tab w:val="left" w:pos="993"/>
        </w:tabs>
        <w:spacing w:line="360" w:lineRule="auto"/>
        <w:ind w:left="994" w:hanging="426"/>
        <w:jc w:val="both"/>
        <w:rPr>
          <w:sz w:val="22"/>
          <w:szCs w:val="22"/>
        </w:rPr>
      </w:pPr>
      <w:r w:rsidRPr="00953054">
        <w:rPr>
          <w:sz w:val="22"/>
          <w:szCs w:val="22"/>
        </w:rPr>
        <w:t>Highlight key risk manageme</w:t>
      </w:r>
      <w:r w:rsidR="00A505E9">
        <w:rPr>
          <w:sz w:val="22"/>
          <w:szCs w:val="22"/>
        </w:rPr>
        <w:t>n</w:t>
      </w:r>
      <w:r w:rsidRPr="00953054">
        <w:rPr>
          <w:sz w:val="22"/>
          <w:szCs w:val="22"/>
        </w:rPr>
        <w:t>t strategies applied by the County Executive</w:t>
      </w:r>
      <w:r w:rsidR="00D8053D">
        <w:rPr>
          <w:sz w:val="22"/>
          <w:szCs w:val="22"/>
        </w:rPr>
        <w:t>/</w:t>
      </w:r>
    </w:p>
    <w:p w14:paraId="1E5569DC" w14:textId="77777777" w:rsidR="0056032C" w:rsidRPr="00953054" w:rsidRDefault="00124175" w:rsidP="00953054">
      <w:pPr>
        <w:tabs>
          <w:tab w:val="left" w:pos="993"/>
        </w:tabs>
        <w:spacing w:line="360" w:lineRule="auto"/>
        <w:jc w:val="both"/>
        <w:rPr>
          <w:sz w:val="22"/>
          <w:szCs w:val="22"/>
        </w:rPr>
      </w:pPr>
      <w:r>
        <w:rPr>
          <w:sz w:val="22"/>
          <w:szCs w:val="22"/>
        </w:rPr>
        <w:br/>
      </w:r>
    </w:p>
    <w:p w14:paraId="4DCAE993" w14:textId="77777777" w:rsidR="0056032C" w:rsidRPr="00953054" w:rsidRDefault="0056032C" w:rsidP="00953054">
      <w:pPr>
        <w:tabs>
          <w:tab w:val="left" w:pos="993"/>
        </w:tabs>
        <w:spacing w:line="360" w:lineRule="auto"/>
        <w:ind w:left="994"/>
        <w:jc w:val="both"/>
        <w:rPr>
          <w:sz w:val="22"/>
          <w:szCs w:val="22"/>
        </w:rPr>
      </w:pPr>
    </w:p>
    <w:p w14:paraId="7C6F7F45" w14:textId="77777777" w:rsidR="0056032C" w:rsidRPr="00953054" w:rsidRDefault="0056032C" w:rsidP="00953054">
      <w:pPr>
        <w:spacing w:line="360" w:lineRule="auto"/>
        <w:jc w:val="both"/>
        <w:rPr>
          <w:sz w:val="22"/>
          <w:szCs w:val="22"/>
        </w:rPr>
      </w:pPr>
    </w:p>
    <w:tbl>
      <w:tblPr>
        <w:tblW w:w="5000" w:type="pct"/>
        <w:tblLook w:val="04A0" w:firstRow="1" w:lastRow="0" w:firstColumn="1" w:lastColumn="0" w:noHBand="0" w:noVBand="1"/>
      </w:tblPr>
      <w:tblGrid>
        <w:gridCol w:w="9670"/>
      </w:tblGrid>
      <w:tr w:rsidR="0056032C" w:rsidRPr="00953054" w14:paraId="2E2E41CC" w14:textId="77777777">
        <w:tc>
          <w:tcPr>
            <w:tcW w:w="5000" w:type="pct"/>
            <w:shd w:val="clear" w:color="auto" w:fill="auto"/>
          </w:tcPr>
          <w:p w14:paraId="5C727639" w14:textId="77777777" w:rsidR="0056032C" w:rsidRPr="00953054" w:rsidRDefault="0056032C" w:rsidP="00953054">
            <w:pPr>
              <w:tabs>
                <w:tab w:val="left" w:pos="360"/>
              </w:tabs>
              <w:spacing w:line="360" w:lineRule="auto"/>
              <w:jc w:val="both"/>
              <w:rPr>
                <w:b/>
                <w:sz w:val="22"/>
                <w:szCs w:val="22"/>
              </w:rPr>
            </w:pPr>
            <w:r w:rsidRPr="00953054">
              <w:rPr>
                <w:b/>
                <w:sz w:val="22"/>
                <w:szCs w:val="22"/>
              </w:rPr>
              <w:t>…………………………………………………..</w:t>
            </w:r>
          </w:p>
        </w:tc>
      </w:tr>
      <w:tr w:rsidR="0056032C" w:rsidRPr="00953054" w14:paraId="52FC05E3" w14:textId="77777777">
        <w:tc>
          <w:tcPr>
            <w:tcW w:w="5000" w:type="pct"/>
            <w:shd w:val="clear" w:color="auto" w:fill="auto"/>
          </w:tcPr>
          <w:p w14:paraId="3F9F07D3" w14:textId="3AFD9BCF" w:rsidR="0056032C" w:rsidRPr="00953054" w:rsidRDefault="0056032C" w:rsidP="00953054">
            <w:pPr>
              <w:spacing w:line="360" w:lineRule="auto"/>
              <w:jc w:val="both"/>
              <w:rPr>
                <w:b/>
                <w:sz w:val="22"/>
                <w:szCs w:val="22"/>
              </w:rPr>
            </w:pPr>
            <w:r w:rsidRPr="00953054">
              <w:rPr>
                <w:b/>
                <w:sz w:val="22"/>
                <w:szCs w:val="22"/>
              </w:rPr>
              <w:t>CECM Finance and Economic Planning</w:t>
            </w:r>
          </w:p>
        </w:tc>
      </w:tr>
      <w:tr w:rsidR="0056032C" w:rsidRPr="00953054" w14:paraId="66168D4E" w14:textId="77777777">
        <w:tc>
          <w:tcPr>
            <w:tcW w:w="5000" w:type="pct"/>
            <w:shd w:val="clear" w:color="auto" w:fill="auto"/>
          </w:tcPr>
          <w:p w14:paraId="297AC64F" w14:textId="77777777" w:rsidR="0056032C" w:rsidRPr="00953054" w:rsidRDefault="0056032C" w:rsidP="00953054">
            <w:pPr>
              <w:spacing w:line="360" w:lineRule="auto"/>
              <w:jc w:val="both"/>
              <w:rPr>
                <w:b/>
                <w:sz w:val="22"/>
                <w:szCs w:val="22"/>
              </w:rPr>
            </w:pPr>
            <w:r w:rsidRPr="00953054">
              <w:rPr>
                <w:b/>
                <w:sz w:val="22"/>
                <w:szCs w:val="22"/>
              </w:rPr>
              <w:t>County Government of XXX</w:t>
            </w:r>
          </w:p>
        </w:tc>
      </w:tr>
    </w:tbl>
    <w:p w14:paraId="0A37C38E" w14:textId="77777777" w:rsidR="000B6C83" w:rsidRPr="00953054" w:rsidRDefault="000B6C83" w:rsidP="00953054">
      <w:pPr>
        <w:autoSpaceDE/>
        <w:autoSpaceDN/>
        <w:jc w:val="both"/>
        <w:rPr>
          <w:sz w:val="22"/>
          <w:szCs w:val="22"/>
        </w:rPr>
      </w:pPr>
    </w:p>
    <w:p w14:paraId="1855C660" w14:textId="77777777" w:rsidR="0056032C" w:rsidRPr="00953054" w:rsidRDefault="00E37A5B" w:rsidP="00953054">
      <w:pPr>
        <w:autoSpaceDE/>
        <w:autoSpaceDN/>
        <w:jc w:val="both"/>
        <w:rPr>
          <w:sz w:val="22"/>
          <w:szCs w:val="22"/>
        </w:rPr>
      </w:pPr>
      <w:r w:rsidRPr="00953054">
        <w:rPr>
          <w:sz w:val="22"/>
          <w:szCs w:val="22"/>
        </w:rPr>
        <w:br w:type="page"/>
      </w:r>
    </w:p>
    <w:p w14:paraId="2DA815A9" w14:textId="77777777" w:rsidR="00D05E76" w:rsidRPr="00953054" w:rsidRDefault="00D05E76" w:rsidP="00953054">
      <w:pPr>
        <w:spacing w:after="240"/>
        <w:jc w:val="both"/>
        <w:rPr>
          <w:b/>
          <w:bCs/>
          <w:sz w:val="22"/>
          <w:szCs w:val="22"/>
        </w:rPr>
      </w:pPr>
      <w:bookmarkStart w:id="8" w:name="_Toc136525059"/>
      <w:r w:rsidRPr="00953054">
        <w:rPr>
          <w:b/>
          <w:bCs/>
          <w:sz w:val="22"/>
          <w:szCs w:val="22"/>
        </w:rPr>
        <w:lastRenderedPageBreak/>
        <w:t>Foreword By the Clerk of The Assembly</w:t>
      </w:r>
      <w:bookmarkEnd w:id="8"/>
    </w:p>
    <w:p w14:paraId="2453C47F" w14:textId="77777777" w:rsidR="00D05E76" w:rsidRPr="00D8053D" w:rsidRDefault="00D05E76" w:rsidP="00953054">
      <w:pPr>
        <w:pStyle w:val="NoSpacing"/>
        <w:jc w:val="both"/>
        <w:rPr>
          <w:b/>
          <w:bCs/>
          <w:i/>
          <w:iCs/>
          <w:sz w:val="22"/>
          <w:szCs w:val="22"/>
        </w:rPr>
      </w:pPr>
      <w:r w:rsidRPr="00D8053D">
        <w:rPr>
          <w:b/>
          <w:bCs/>
          <w:i/>
          <w:iCs/>
          <w:sz w:val="22"/>
          <w:szCs w:val="22"/>
        </w:rPr>
        <w:t>Include the following among others:</w:t>
      </w:r>
    </w:p>
    <w:p w14:paraId="3CA5F648" w14:textId="77777777" w:rsidR="00D05E76" w:rsidRPr="00953054" w:rsidRDefault="00D05E76" w:rsidP="00953054">
      <w:pPr>
        <w:spacing w:line="360" w:lineRule="auto"/>
        <w:jc w:val="both"/>
        <w:rPr>
          <w:sz w:val="22"/>
          <w:szCs w:val="22"/>
        </w:rPr>
      </w:pPr>
    </w:p>
    <w:p w14:paraId="45E60032" w14:textId="77777777" w:rsidR="00D05E76" w:rsidRPr="00953054" w:rsidRDefault="00D05E76" w:rsidP="00196F69">
      <w:pPr>
        <w:numPr>
          <w:ilvl w:val="1"/>
          <w:numId w:val="30"/>
        </w:numPr>
        <w:spacing w:line="360" w:lineRule="auto"/>
        <w:ind w:left="450" w:hanging="450"/>
        <w:jc w:val="both"/>
        <w:rPr>
          <w:b/>
          <w:sz w:val="22"/>
          <w:szCs w:val="22"/>
        </w:rPr>
      </w:pPr>
      <w:r w:rsidRPr="00953054">
        <w:rPr>
          <w:b/>
          <w:sz w:val="22"/>
          <w:szCs w:val="22"/>
        </w:rPr>
        <w:t>Budget performance</w:t>
      </w:r>
    </w:p>
    <w:p w14:paraId="23A2686A" w14:textId="704BEC16" w:rsidR="00D05E76" w:rsidRPr="00953054" w:rsidRDefault="00D05E76" w:rsidP="00953054">
      <w:pPr>
        <w:spacing w:line="276" w:lineRule="auto"/>
        <w:jc w:val="both"/>
        <w:rPr>
          <w:bCs/>
          <w:i/>
          <w:sz w:val="22"/>
          <w:szCs w:val="22"/>
        </w:rPr>
      </w:pPr>
      <w:r w:rsidRPr="00953054">
        <w:rPr>
          <w:sz w:val="22"/>
          <w:szCs w:val="22"/>
        </w:rPr>
        <w:t xml:space="preserve">Here explain how the County Assembly has performed in terms of its budget against actual amounts for </w:t>
      </w:r>
      <w:r w:rsidR="00B35E1D">
        <w:rPr>
          <w:sz w:val="22"/>
          <w:szCs w:val="22"/>
        </w:rPr>
        <w:t xml:space="preserve">the period </w:t>
      </w:r>
      <w:r w:rsidRPr="00953054">
        <w:rPr>
          <w:sz w:val="22"/>
          <w:szCs w:val="22"/>
        </w:rPr>
        <w:t>based on programmes</w:t>
      </w:r>
      <w:r w:rsidRPr="00C311B3">
        <w:rPr>
          <w:b/>
          <w:bCs/>
          <w:sz w:val="22"/>
          <w:szCs w:val="22"/>
        </w:rPr>
        <w:t>.</w:t>
      </w:r>
      <w:r w:rsidRPr="00C311B3">
        <w:rPr>
          <w:b/>
          <w:bCs/>
          <w:i/>
          <w:color w:val="FF0000"/>
          <w:sz w:val="22"/>
          <w:szCs w:val="22"/>
        </w:rPr>
        <w:t xml:space="preserve"> </w:t>
      </w:r>
      <w:r w:rsidRPr="00C311B3">
        <w:rPr>
          <w:b/>
          <w:bCs/>
          <w:i/>
          <w:sz w:val="22"/>
          <w:szCs w:val="22"/>
        </w:rPr>
        <w:t>(Under this section, include tables, graphs, pie charts and detailed explanation of budget utilisation and execution</w:t>
      </w:r>
      <w:r w:rsidRPr="00953054">
        <w:rPr>
          <w:bCs/>
          <w:i/>
          <w:sz w:val="22"/>
          <w:szCs w:val="22"/>
        </w:rPr>
        <w:t>)</w:t>
      </w:r>
    </w:p>
    <w:p w14:paraId="288C73B7" w14:textId="77777777" w:rsidR="00D05E76" w:rsidRPr="00953054" w:rsidRDefault="00D05E76" w:rsidP="00953054">
      <w:pPr>
        <w:spacing w:line="360" w:lineRule="auto"/>
        <w:jc w:val="both"/>
        <w:rPr>
          <w:bCs/>
          <w:sz w:val="22"/>
          <w:szCs w:val="22"/>
        </w:rPr>
      </w:pPr>
    </w:p>
    <w:p w14:paraId="2F3FF8B7" w14:textId="77777777" w:rsidR="00D05E76" w:rsidRPr="00953054" w:rsidRDefault="00D05E76" w:rsidP="00196F69">
      <w:pPr>
        <w:numPr>
          <w:ilvl w:val="1"/>
          <w:numId w:val="30"/>
        </w:numPr>
        <w:spacing w:line="360" w:lineRule="auto"/>
        <w:ind w:left="450" w:hanging="450"/>
        <w:jc w:val="both"/>
        <w:rPr>
          <w:b/>
          <w:sz w:val="22"/>
          <w:szCs w:val="22"/>
        </w:rPr>
      </w:pPr>
      <w:r w:rsidRPr="00953054">
        <w:rPr>
          <w:b/>
          <w:sz w:val="22"/>
          <w:szCs w:val="22"/>
        </w:rPr>
        <w:t>Operational Performance</w:t>
      </w:r>
    </w:p>
    <w:p w14:paraId="44355807" w14:textId="77777777" w:rsidR="00D05E76" w:rsidRPr="00953054" w:rsidRDefault="00D05E76" w:rsidP="00953054">
      <w:pPr>
        <w:tabs>
          <w:tab w:val="left" w:pos="993"/>
        </w:tabs>
        <w:spacing w:line="276" w:lineRule="auto"/>
        <w:jc w:val="both"/>
        <w:rPr>
          <w:i/>
          <w:sz w:val="22"/>
          <w:szCs w:val="22"/>
        </w:rPr>
      </w:pPr>
      <w:r w:rsidRPr="00953054">
        <w:rPr>
          <w:i/>
          <w:sz w:val="22"/>
          <w:szCs w:val="22"/>
        </w:rPr>
        <w:t>Under this section, include:</w:t>
      </w:r>
    </w:p>
    <w:p w14:paraId="4D7ECC53" w14:textId="77777777" w:rsidR="00D05E76" w:rsidRPr="00953054" w:rsidRDefault="00D05E76" w:rsidP="00196F69">
      <w:pPr>
        <w:numPr>
          <w:ilvl w:val="0"/>
          <w:numId w:val="28"/>
        </w:numPr>
        <w:tabs>
          <w:tab w:val="left" w:pos="993"/>
        </w:tabs>
        <w:spacing w:line="276" w:lineRule="auto"/>
        <w:ind w:left="990" w:hanging="630"/>
        <w:jc w:val="both"/>
        <w:rPr>
          <w:sz w:val="22"/>
          <w:szCs w:val="22"/>
        </w:rPr>
      </w:pPr>
      <w:r w:rsidRPr="00953054">
        <w:rPr>
          <w:sz w:val="22"/>
          <w:szCs w:val="22"/>
        </w:rPr>
        <w:t>How many laws and policies were passed by the Members of the Assembly during the and how they are</w:t>
      </w:r>
      <w:r w:rsidRPr="00953054">
        <w:rPr>
          <w:b/>
          <w:sz w:val="22"/>
          <w:szCs w:val="22"/>
        </w:rPr>
        <w:t xml:space="preserve"> </w:t>
      </w:r>
      <w:r w:rsidRPr="00953054">
        <w:rPr>
          <w:sz w:val="22"/>
          <w:szCs w:val="22"/>
        </w:rPr>
        <w:t>expected to improve efficiency of operations at the County Government as well as benefit the population of the County.</w:t>
      </w:r>
    </w:p>
    <w:p w14:paraId="14716672" w14:textId="77777777" w:rsidR="00D05E76" w:rsidRPr="00953054" w:rsidRDefault="00D05E76" w:rsidP="00196F69">
      <w:pPr>
        <w:numPr>
          <w:ilvl w:val="0"/>
          <w:numId w:val="28"/>
        </w:numPr>
        <w:tabs>
          <w:tab w:val="left" w:pos="993"/>
        </w:tabs>
        <w:spacing w:line="276" w:lineRule="auto"/>
        <w:ind w:left="990" w:hanging="630"/>
        <w:jc w:val="both"/>
        <w:rPr>
          <w:sz w:val="22"/>
          <w:szCs w:val="22"/>
        </w:rPr>
      </w:pPr>
      <w:r w:rsidRPr="00953054">
        <w:rPr>
          <w:sz w:val="22"/>
          <w:szCs w:val="22"/>
        </w:rPr>
        <w:t>Indicate the process of dates when the County Budget was passed including the supplementary budgets.</w:t>
      </w:r>
    </w:p>
    <w:p w14:paraId="5D73D22B" w14:textId="77777777" w:rsidR="00D05E76" w:rsidRPr="00953054" w:rsidRDefault="00D05E76" w:rsidP="00196F69">
      <w:pPr>
        <w:numPr>
          <w:ilvl w:val="0"/>
          <w:numId w:val="28"/>
        </w:numPr>
        <w:tabs>
          <w:tab w:val="left" w:pos="993"/>
        </w:tabs>
        <w:spacing w:line="276" w:lineRule="auto"/>
        <w:ind w:left="990" w:hanging="630"/>
        <w:jc w:val="both"/>
        <w:rPr>
          <w:sz w:val="22"/>
          <w:szCs w:val="22"/>
        </w:rPr>
      </w:pPr>
      <w:r w:rsidRPr="00953054">
        <w:rPr>
          <w:sz w:val="22"/>
          <w:szCs w:val="22"/>
        </w:rPr>
        <w:t>Indicate the names of the Assembly committees, their mandates and highlight successes over the period.</w:t>
      </w:r>
    </w:p>
    <w:p w14:paraId="3F52A2A6" w14:textId="77777777" w:rsidR="00D05E76" w:rsidRPr="00953054" w:rsidRDefault="00D05E76" w:rsidP="00196F69">
      <w:pPr>
        <w:numPr>
          <w:ilvl w:val="0"/>
          <w:numId w:val="28"/>
        </w:numPr>
        <w:tabs>
          <w:tab w:val="left" w:pos="993"/>
        </w:tabs>
        <w:spacing w:line="276" w:lineRule="auto"/>
        <w:ind w:left="990" w:hanging="630"/>
        <w:jc w:val="both"/>
        <w:rPr>
          <w:sz w:val="22"/>
          <w:szCs w:val="22"/>
        </w:rPr>
      </w:pPr>
      <w:r w:rsidRPr="00953054">
        <w:rPr>
          <w:sz w:val="22"/>
          <w:szCs w:val="22"/>
        </w:rPr>
        <w:t>Include highlights on the oversight role of the County Assembly.</w:t>
      </w:r>
    </w:p>
    <w:p w14:paraId="60368AC7" w14:textId="77777777" w:rsidR="00D05E76" w:rsidRPr="00953054" w:rsidRDefault="00D05E76" w:rsidP="00953054">
      <w:pPr>
        <w:spacing w:line="360" w:lineRule="auto"/>
        <w:jc w:val="both"/>
        <w:rPr>
          <w:i/>
          <w:sz w:val="22"/>
          <w:szCs w:val="22"/>
        </w:rPr>
      </w:pPr>
    </w:p>
    <w:p w14:paraId="2776D148" w14:textId="77777777" w:rsidR="00D05E76" w:rsidRPr="00953054" w:rsidRDefault="00D05E76" w:rsidP="00196F69">
      <w:pPr>
        <w:numPr>
          <w:ilvl w:val="1"/>
          <w:numId w:val="30"/>
        </w:numPr>
        <w:spacing w:line="360" w:lineRule="auto"/>
        <w:ind w:left="540" w:hanging="450"/>
        <w:jc w:val="both"/>
        <w:rPr>
          <w:b/>
          <w:sz w:val="22"/>
          <w:szCs w:val="22"/>
        </w:rPr>
      </w:pPr>
      <w:r w:rsidRPr="00953054">
        <w:rPr>
          <w:b/>
          <w:sz w:val="22"/>
          <w:szCs w:val="22"/>
        </w:rPr>
        <w:t>Performance of key development projects</w:t>
      </w:r>
    </w:p>
    <w:p w14:paraId="14477A98" w14:textId="77777777" w:rsidR="00D05E76" w:rsidRPr="00953054" w:rsidRDefault="00D05E76" w:rsidP="00196F69">
      <w:pPr>
        <w:numPr>
          <w:ilvl w:val="0"/>
          <w:numId w:val="29"/>
        </w:numPr>
        <w:tabs>
          <w:tab w:val="left" w:pos="720"/>
        </w:tabs>
        <w:spacing w:line="360" w:lineRule="auto"/>
        <w:jc w:val="both"/>
        <w:rPr>
          <w:sz w:val="22"/>
          <w:szCs w:val="22"/>
        </w:rPr>
      </w:pPr>
      <w:r w:rsidRPr="00953054">
        <w:rPr>
          <w:sz w:val="22"/>
          <w:szCs w:val="22"/>
        </w:rPr>
        <w:t xml:space="preserve"> Give a narrative on physical progress based on outputs, outcomes and impacts of major programmes of the County Assembly. These largely borrow from the key development projects that the County Assembly planned to undertake.</w:t>
      </w:r>
    </w:p>
    <w:p w14:paraId="1536DEFB" w14:textId="77777777" w:rsidR="00D05E76" w:rsidRPr="00953054" w:rsidRDefault="00D05E76" w:rsidP="00196F69">
      <w:pPr>
        <w:numPr>
          <w:ilvl w:val="0"/>
          <w:numId w:val="29"/>
        </w:numPr>
        <w:tabs>
          <w:tab w:val="left" w:pos="720"/>
        </w:tabs>
        <w:spacing w:line="360" w:lineRule="auto"/>
        <w:jc w:val="both"/>
        <w:rPr>
          <w:sz w:val="22"/>
          <w:szCs w:val="22"/>
        </w:rPr>
      </w:pPr>
      <w:r w:rsidRPr="00953054">
        <w:rPr>
          <w:sz w:val="22"/>
          <w:szCs w:val="22"/>
        </w:rPr>
        <w:t>List the key development projects included in the Assembly’s strategic plan, procurement plan and work plan and indicate the progress made and how if completed, will improve the effectiveness and efficiency of operations.</w:t>
      </w:r>
    </w:p>
    <w:p w14:paraId="7514FAC7" w14:textId="77777777" w:rsidR="00D05E76" w:rsidRPr="00953054" w:rsidRDefault="00D05E76" w:rsidP="00196F69">
      <w:pPr>
        <w:numPr>
          <w:ilvl w:val="0"/>
          <w:numId w:val="29"/>
        </w:numPr>
        <w:tabs>
          <w:tab w:val="left" w:pos="720"/>
        </w:tabs>
        <w:spacing w:line="360" w:lineRule="auto"/>
        <w:jc w:val="both"/>
        <w:rPr>
          <w:sz w:val="22"/>
          <w:szCs w:val="22"/>
        </w:rPr>
      </w:pPr>
      <w:r w:rsidRPr="00953054">
        <w:rPr>
          <w:sz w:val="22"/>
          <w:szCs w:val="22"/>
        </w:rPr>
        <w:t>Describe efforts outlined to ensure responsible competition practices (issues include Anti-corruption, responsible political involvement, fair competition, respect for competitors and their products. Efforts by the County Assembly to treat its own suppliers responsibly (honouring contracts, respecting payment schedules etc.)</w:t>
      </w:r>
    </w:p>
    <w:p w14:paraId="40E59BF4" w14:textId="7A87B7DE" w:rsidR="00D05E76" w:rsidRPr="00953054" w:rsidRDefault="00D05E76" w:rsidP="00953054">
      <w:pPr>
        <w:autoSpaceDE/>
        <w:autoSpaceDN/>
        <w:jc w:val="both"/>
        <w:rPr>
          <w:sz w:val="22"/>
          <w:szCs w:val="22"/>
        </w:rPr>
      </w:pPr>
    </w:p>
    <w:p w14:paraId="439CBCA0" w14:textId="77777777" w:rsidR="00D05E76" w:rsidRPr="00953054" w:rsidRDefault="00D05E76" w:rsidP="00196F69">
      <w:pPr>
        <w:numPr>
          <w:ilvl w:val="1"/>
          <w:numId w:val="30"/>
        </w:numPr>
        <w:spacing w:line="360" w:lineRule="auto"/>
        <w:ind w:left="540" w:hanging="540"/>
        <w:jc w:val="both"/>
        <w:rPr>
          <w:b/>
          <w:sz w:val="22"/>
          <w:szCs w:val="22"/>
        </w:rPr>
      </w:pPr>
      <w:r w:rsidRPr="00953054">
        <w:rPr>
          <w:b/>
          <w:sz w:val="22"/>
          <w:szCs w:val="22"/>
        </w:rPr>
        <w:t>Comment on value-for-money achievements</w:t>
      </w:r>
    </w:p>
    <w:p w14:paraId="6EFD2FEC" w14:textId="77777777" w:rsidR="00D05E76" w:rsidRPr="00953054" w:rsidRDefault="00D05E76" w:rsidP="00953054">
      <w:pPr>
        <w:tabs>
          <w:tab w:val="left" w:pos="993"/>
        </w:tabs>
        <w:spacing w:line="276" w:lineRule="auto"/>
        <w:jc w:val="both"/>
        <w:rPr>
          <w:sz w:val="22"/>
          <w:szCs w:val="22"/>
        </w:rPr>
      </w:pPr>
      <w:r w:rsidRPr="00953054">
        <w:rPr>
          <w:sz w:val="22"/>
          <w:szCs w:val="22"/>
        </w:rPr>
        <w:t>Give specific examples of how some of the projects undertaken as listed above have positively improved the lives of the citizens of the County.</w:t>
      </w:r>
      <w:r w:rsidR="00C311B3">
        <w:rPr>
          <w:sz w:val="22"/>
          <w:szCs w:val="22"/>
        </w:rPr>
        <w:t xml:space="preserve"> </w:t>
      </w:r>
    </w:p>
    <w:p w14:paraId="02245CDC" w14:textId="02308BF2" w:rsidR="00EC52CF" w:rsidRDefault="00EC52CF">
      <w:pPr>
        <w:autoSpaceDE/>
        <w:autoSpaceDN/>
        <w:rPr>
          <w:i/>
          <w:color w:val="FF0000"/>
          <w:sz w:val="22"/>
          <w:szCs w:val="22"/>
        </w:rPr>
      </w:pPr>
      <w:r>
        <w:rPr>
          <w:i/>
          <w:color w:val="FF0000"/>
          <w:sz w:val="22"/>
          <w:szCs w:val="22"/>
        </w:rPr>
        <w:br w:type="page"/>
      </w:r>
    </w:p>
    <w:p w14:paraId="480B1B98" w14:textId="77777777" w:rsidR="00D05E76" w:rsidRPr="00953054" w:rsidRDefault="00D05E76" w:rsidP="00196F69">
      <w:pPr>
        <w:numPr>
          <w:ilvl w:val="1"/>
          <w:numId w:val="30"/>
        </w:numPr>
        <w:tabs>
          <w:tab w:val="left" w:pos="630"/>
          <w:tab w:val="left" w:pos="993"/>
        </w:tabs>
        <w:spacing w:line="360" w:lineRule="auto"/>
        <w:ind w:hanging="720"/>
        <w:jc w:val="both"/>
        <w:rPr>
          <w:b/>
          <w:sz w:val="22"/>
          <w:szCs w:val="22"/>
        </w:rPr>
      </w:pPr>
      <w:r w:rsidRPr="00953054">
        <w:rPr>
          <w:b/>
          <w:sz w:val="22"/>
          <w:szCs w:val="22"/>
        </w:rPr>
        <w:lastRenderedPageBreak/>
        <w:t xml:space="preserve">Challenges and </w:t>
      </w:r>
      <w:r w:rsidR="00736F86">
        <w:rPr>
          <w:b/>
          <w:sz w:val="22"/>
          <w:szCs w:val="22"/>
        </w:rPr>
        <w:t>r</w:t>
      </w:r>
      <w:r w:rsidRPr="00953054">
        <w:rPr>
          <w:b/>
          <w:sz w:val="22"/>
          <w:szCs w:val="22"/>
        </w:rPr>
        <w:t xml:space="preserve">ecommended </w:t>
      </w:r>
      <w:r w:rsidR="00736F86">
        <w:rPr>
          <w:b/>
          <w:sz w:val="22"/>
          <w:szCs w:val="22"/>
        </w:rPr>
        <w:t>w</w:t>
      </w:r>
      <w:r w:rsidRPr="00953054">
        <w:rPr>
          <w:b/>
          <w:sz w:val="22"/>
          <w:szCs w:val="22"/>
        </w:rPr>
        <w:t xml:space="preserve">ay </w:t>
      </w:r>
      <w:r w:rsidR="00736F86">
        <w:rPr>
          <w:b/>
          <w:sz w:val="22"/>
          <w:szCs w:val="22"/>
        </w:rPr>
        <w:t>f</w:t>
      </w:r>
      <w:r w:rsidRPr="00953054">
        <w:rPr>
          <w:b/>
          <w:sz w:val="22"/>
          <w:szCs w:val="22"/>
        </w:rPr>
        <w:t>orward</w:t>
      </w:r>
    </w:p>
    <w:p w14:paraId="6D2E6E7C" w14:textId="77777777" w:rsidR="00D05E76" w:rsidRPr="00E70CCC" w:rsidRDefault="00160DEB" w:rsidP="00953054">
      <w:pPr>
        <w:spacing w:line="276" w:lineRule="auto"/>
        <w:jc w:val="both"/>
        <w:rPr>
          <w:sz w:val="22"/>
          <w:szCs w:val="22"/>
        </w:rPr>
      </w:pPr>
      <w:r>
        <w:rPr>
          <w:sz w:val="22"/>
          <w:szCs w:val="22"/>
        </w:rPr>
        <w:t>L</w:t>
      </w:r>
      <w:r w:rsidR="00D05E76" w:rsidRPr="00953054">
        <w:rPr>
          <w:sz w:val="22"/>
          <w:szCs w:val="22"/>
        </w:rPr>
        <w:t xml:space="preserve">ist some of the implementation challenges of strategic objectives for the County Assembly and recommended way forward. What were the key factors that caused the county assembly not to fully achieve its goals and how can these be handled </w:t>
      </w:r>
      <w:proofErr w:type="gramStart"/>
      <w:r w:rsidR="00D05E76" w:rsidRPr="00953054">
        <w:rPr>
          <w:sz w:val="22"/>
          <w:szCs w:val="22"/>
        </w:rPr>
        <w:t>in order to</w:t>
      </w:r>
      <w:proofErr w:type="gramEnd"/>
      <w:r w:rsidR="00D05E76" w:rsidRPr="00953054">
        <w:rPr>
          <w:sz w:val="22"/>
          <w:szCs w:val="22"/>
        </w:rPr>
        <w:t xml:space="preserve"> get the Assembly’s key development agenda back on track? </w:t>
      </w:r>
      <w:r w:rsidR="00D05E76" w:rsidRPr="00953054">
        <w:rPr>
          <w:i/>
          <w:sz w:val="22"/>
          <w:szCs w:val="22"/>
        </w:rPr>
        <w:t xml:space="preserve">E.g. effect the economy on the activities of the </w:t>
      </w:r>
      <w:r w:rsidR="00E70CCC" w:rsidRPr="00953054">
        <w:rPr>
          <w:i/>
          <w:sz w:val="22"/>
          <w:szCs w:val="22"/>
        </w:rPr>
        <w:t>Assembly. Indicate</w:t>
      </w:r>
      <w:r w:rsidR="00D05E76" w:rsidRPr="00953054">
        <w:rPr>
          <w:sz w:val="22"/>
          <w:szCs w:val="22"/>
        </w:rPr>
        <w:t xml:space="preserve"> the </w:t>
      </w:r>
      <w:proofErr w:type="gramStart"/>
      <w:r w:rsidR="00D05E76" w:rsidRPr="00953054">
        <w:rPr>
          <w:sz w:val="22"/>
          <w:szCs w:val="22"/>
        </w:rPr>
        <w:t>future outlook</w:t>
      </w:r>
      <w:proofErr w:type="gramEnd"/>
      <w:r w:rsidR="00D05E76" w:rsidRPr="00953054">
        <w:rPr>
          <w:sz w:val="22"/>
          <w:szCs w:val="22"/>
        </w:rPr>
        <w:t xml:space="preserve"> of the County Assembly as laid out in the strategic plan. Highlight policies put in place to ensure employee welfare in the assembly ranging from hiring, gender ratio, assembly’s approach on improving employee skills, safety at work and employee turnover if it’s a </w:t>
      </w:r>
      <w:bookmarkStart w:id="9" w:name="_Toc396755410"/>
      <w:r w:rsidR="00E70CCC" w:rsidRPr="00953054">
        <w:rPr>
          <w:sz w:val="22"/>
          <w:szCs w:val="22"/>
        </w:rPr>
        <w:t>challenge.</w:t>
      </w:r>
    </w:p>
    <w:p w14:paraId="29517AD7" w14:textId="77777777" w:rsidR="00D05E76" w:rsidRDefault="00D05E76" w:rsidP="00953054">
      <w:pPr>
        <w:spacing w:line="360" w:lineRule="auto"/>
        <w:jc w:val="both"/>
        <w:rPr>
          <w:b/>
          <w:sz w:val="22"/>
          <w:szCs w:val="22"/>
        </w:rPr>
      </w:pPr>
    </w:p>
    <w:p w14:paraId="35E2643F" w14:textId="77777777" w:rsidR="00E70CCC" w:rsidRPr="00953054" w:rsidRDefault="00E70CCC" w:rsidP="00953054">
      <w:pPr>
        <w:spacing w:line="360" w:lineRule="auto"/>
        <w:jc w:val="both"/>
        <w:rPr>
          <w:b/>
          <w:sz w:val="22"/>
          <w:szCs w:val="22"/>
        </w:rPr>
      </w:pPr>
    </w:p>
    <w:p w14:paraId="492C8C12" w14:textId="77777777" w:rsidR="00D05E76" w:rsidRPr="00953054" w:rsidRDefault="00D05E76" w:rsidP="00953054">
      <w:pPr>
        <w:spacing w:line="360" w:lineRule="auto"/>
        <w:jc w:val="both"/>
        <w:rPr>
          <w:b/>
          <w:sz w:val="22"/>
          <w:szCs w:val="22"/>
        </w:rPr>
      </w:pPr>
    </w:p>
    <w:tbl>
      <w:tblPr>
        <w:tblW w:w="0" w:type="auto"/>
        <w:tblLook w:val="04A0" w:firstRow="1" w:lastRow="0" w:firstColumn="1" w:lastColumn="0" w:noHBand="0" w:noVBand="1"/>
      </w:tblPr>
      <w:tblGrid>
        <w:gridCol w:w="9576"/>
      </w:tblGrid>
      <w:tr w:rsidR="00D05E76" w:rsidRPr="00953054" w14:paraId="07558024" w14:textId="77777777">
        <w:tc>
          <w:tcPr>
            <w:tcW w:w="9576" w:type="dxa"/>
            <w:shd w:val="clear" w:color="auto" w:fill="auto"/>
          </w:tcPr>
          <w:p w14:paraId="4D065772" w14:textId="77777777" w:rsidR="00D05E76" w:rsidRPr="00953054" w:rsidRDefault="00D05E76" w:rsidP="00953054">
            <w:pPr>
              <w:spacing w:line="360" w:lineRule="auto"/>
              <w:jc w:val="both"/>
              <w:rPr>
                <w:b/>
                <w:sz w:val="22"/>
                <w:szCs w:val="22"/>
              </w:rPr>
            </w:pPr>
            <w:r w:rsidRPr="00953054">
              <w:rPr>
                <w:b/>
                <w:sz w:val="22"/>
                <w:szCs w:val="22"/>
              </w:rPr>
              <w:t>………………………………………</w:t>
            </w:r>
          </w:p>
        </w:tc>
      </w:tr>
      <w:tr w:rsidR="00D05E76" w:rsidRPr="00953054" w14:paraId="036D3FAC" w14:textId="77777777">
        <w:tc>
          <w:tcPr>
            <w:tcW w:w="9576" w:type="dxa"/>
            <w:shd w:val="clear" w:color="auto" w:fill="auto"/>
          </w:tcPr>
          <w:p w14:paraId="7621A2BE" w14:textId="77777777" w:rsidR="00D05E76" w:rsidRPr="00953054" w:rsidRDefault="00D05E76" w:rsidP="00953054">
            <w:pPr>
              <w:spacing w:line="360" w:lineRule="auto"/>
              <w:jc w:val="both"/>
              <w:rPr>
                <w:b/>
                <w:sz w:val="22"/>
                <w:szCs w:val="22"/>
              </w:rPr>
            </w:pPr>
            <w:r w:rsidRPr="00953054">
              <w:rPr>
                <w:b/>
                <w:sz w:val="22"/>
                <w:szCs w:val="22"/>
              </w:rPr>
              <w:t>Name:</w:t>
            </w:r>
          </w:p>
        </w:tc>
      </w:tr>
      <w:tr w:rsidR="00D05E76" w:rsidRPr="00953054" w14:paraId="099E81B2" w14:textId="77777777">
        <w:tc>
          <w:tcPr>
            <w:tcW w:w="9576" w:type="dxa"/>
            <w:shd w:val="clear" w:color="auto" w:fill="auto"/>
          </w:tcPr>
          <w:p w14:paraId="11306BA6" w14:textId="77777777" w:rsidR="00D05E76" w:rsidRPr="00953054" w:rsidRDefault="00D05E76" w:rsidP="00953054">
            <w:pPr>
              <w:spacing w:line="360" w:lineRule="auto"/>
              <w:jc w:val="both"/>
              <w:rPr>
                <w:b/>
                <w:sz w:val="22"/>
                <w:szCs w:val="22"/>
              </w:rPr>
            </w:pPr>
            <w:r w:rsidRPr="00953054">
              <w:rPr>
                <w:b/>
                <w:sz w:val="22"/>
                <w:szCs w:val="22"/>
              </w:rPr>
              <w:t>Clerk of the County Assembly</w:t>
            </w:r>
          </w:p>
        </w:tc>
      </w:tr>
    </w:tbl>
    <w:p w14:paraId="20E23A98" w14:textId="77777777" w:rsidR="00D05E76" w:rsidRPr="00953054" w:rsidRDefault="00D05E76" w:rsidP="00953054">
      <w:pPr>
        <w:spacing w:line="360" w:lineRule="auto"/>
        <w:jc w:val="both"/>
        <w:rPr>
          <w:b/>
          <w:sz w:val="22"/>
          <w:szCs w:val="22"/>
        </w:rPr>
      </w:pPr>
    </w:p>
    <w:p w14:paraId="21EEA426" w14:textId="77777777" w:rsidR="00D05E76" w:rsidRPr="00953054" w:rsidRDefault="00D05E76" w:rsidP="00953054">
      <w:pPr>
        <w:autoSpaceDE/>
        <w:autoSpaceDN/>
        <w:jc w:val="both"/>
        <w:rPr>
          <w:b/>
          <w:sz w:val="22"/>
          <w:szCs w:val="22"/>
        </w:rPr>
      </w:pPr>
    </w:p>
    <w:bookmarkEnd w:id="9"/>
    <w:p w14:paraId="5B1C11DB" w14:textId="77777777" w:rsidR="0056032C" w:rsidRPr="00953054" w:rsidRDefault="00430AFE" w:rsidP="00953054">
      <w:pPr>
        <w:autoSpaceDE/>
        <w:autoSpaceDN/>
        <w:jc w:val="both"/>
        <w:rPr>
          <w:sz w:val="22"/>
          <w:szCs w:val="22"/>
        </w:rPr>
      </w:pPr>
      <w:r w:rsidRPr="00953054">
        <w:rPr>
          <w:sz w:val="22"/>
          <w:szCs w:val="22"/>
        </w:rPr>
        <w:br w:type="page"/>
      </w:r>
    </w:p>
    <w:p w14:paraId="074C5763" w14:textId="77777777" w:rsidR="00CF6174" w:rsidRPr="00953054" w:rsidRDefault="00146432" w:rsidP="00196F69">
      <w:pPr>
        <w:pStyle w:val="Heading1"/>
        <w:numPr>
          <w:ilvl w:val="0"/>
          <w:numId w:val="18"/>
        </w:numPr>
        <w:spacing w:line="360" w:lineRule="auto"/>
        <w:ind w:left="426" w:hanging="426"/>
        <w:jc w:val="both"/>
        <w:rPr>
          <w:sz w:val="22"/>
          <w:szCs w:val="22"/>
        </w:rPr>
      </w:pPr>
      <w:bookmarkStart w:id="10" w:name="_Toc172713200"/>
      <w:r w:rsidRPr="00953054">
        <w:rPr>
          <w:sz w:val="22"/>
          <w:szCs w:val="22"/>
        </w:rPr>
        <w:lastRenderedPageBreak/>
        <w:t xml:space="preserve">Management Discussion </w:t>
      </w:r>
      <w:r w:rsidR="00175ECD" w:rsidRPr="00953054">
        <w:rPr>
          <w:sz w:val="22"/>
          <w:szCs w:val="22"/>
        </w:rPr>
        <w:t>and</w:t>
      </w:r>
      <w:r w:rsidRPr="00953054">
        <w:rPr>
          <w:sz w:val="22"/>
          <w:szCs w:val="22"/>
        </w:rPr>
        <w:t xml:space="preserve"> Analysis</w:t>
      </w:r>
      <w:bookmarkEnd w:id="10"/>
    </w:p>
    <w:p w14:paraId="16C115CC" w14:textId="77777777" w:rsidR="002C3145" w:rsidRPr="00953054" w:rsidRDefault="00B63A1B" w:rsidP="00953054">
      <w:pPr>
        <w:spacing w:line="360" w:lineRule="auto"/>
        <w:jc w:val="both"/>
        <w:rPr>
          <w:sz w:val="22"/>
          <w:szCs w:val="22"/>
        </w:rPr>
      </w:pPr>
      <w:r w:rsidRPr="00953054">
        <w:rPr>
          <w:b/>
          <w:bCs/>
          <w:sz w:val="22"/>
          <w:szCs w:val="22"/>
        </w:rPr>
        <w:t>(</w:t>
      </w:r>
      <w:r w:rsidR="002C3145" w:rsidRPr="00953054">
        <w:rPr>
          <w:sz w:val="22"/>
          <w:szCs w:val="22"/>
        </w:rPr>
        <w:t>Two- three pages</w:t>
      </w:r>
      <w:r w:rsidRPr="00953054">
        <w:rPr>
          <w:sz w:val="22"/>
          <w:szCs w:val="22"/>
        </w:rPr>
        <w:t>)</w:t>
      </w:r>
    </w:p>
    <w:p w14:paraId="086DDE02" w14:textId="77777777" w:rsidR="003E5DC0" w:rsidRPr="00953054" w:rsidRDefault="003E5DC0" w:rsidP="00953054">
      <w:pPr>
        <w:spacing w:line="360" w:lineRule="auto"/>
        <w:jc w:val="both"/>
        <w:rPr>
          <w:sz w:val="22"/>
          <w:szCs w:val="22"/>
        </w:rPr>
      </w:pPr>
    </w:p>
    <w:p w14:paraId="79EAB8F8" w14:textId="79CD96A0" w:rsidR="00243B1C" w:rsidRPr="00953054" w:rsidRDefault="002C3145" w:rsidP="00953054">
      <w:pPr>
        <w:spacing w:line="360" w:lineRule="auto"/>
        <w:jc w:val="both"/>
        <w:rPr>
          <w:i/>
          <w:sz w:val="22"/>
          <w:szCs w:val="22"/>
        </w:rPr>
      </w:pPr>
      <w:r w:rsidRPr="00953054">
        <w:rPr>
          <w:i/>
          <w:sz w:val="22"/>
          <w:szCs w:val="22"/>
        </w:rPr>
        <w:t xml:space="preserve">Under this section, the management gives a report on the operational and financial performance of the organisation </w:t>
      </w:r>
      <w:r w:rsidR="00243B1C" w:rsidRPr="00953054">
        <w:rPr>
          <w:i/>
          <w:sz w:val="22"/>
          <w:szCs w:val="22"/>
        </w:rPr>
        <w:t>for the</w:t>
      </w:r>
      <w:r w:rsidR="00C52C78" w:rsidRPr="00953054">
        <w:rPr>
          <w:i/>
          <w:sz w:val="22"/>
          <w:szCs w:val="22"/>
        </w:rPr>
        <w:t xml:space="preserve"> </w:t>
      </w:r>
      <w:r w:rsidR="00D26FBD">
        <w:rPr>
          <w:i/>
          <w:sz w:val="22"/>
          <w:szCs w:val="22"/>
        </w:rPr>
        <w:t>period</w:t>
      </w:r>
      <w:r w:rsidR="003F4F7A" w:rsidRPr="00953054">
        <w:rPr>
          <w:i/>
          <w:sz w:val="22"/>
          <w:szCs w:val="22"/>
        </w:rPr>
        <w:t xml:space="preserve"> as </w:t>
      </w:r>
      <w:r w:rsidR="003E5DC0" w:rsidRPr="00953054">
        <w:rPr>
          <w:i/>
          <w:sz w:val="22"/>
          <w:szCs w:val="22"/>
        </w:rPr>
        <w:t>per the guidance below</w:t>
      </w:r>
      <w:r w:rsidR="002109A2" w:rsidRPr="00953054">
        <w:rPr>
          <w:i/>
          <w:sz w:val="22"/>
          <w:szCs w:val="22"/>
        </w:rPr>
        <w:t>.</w:t>
      </w:r>
    </w:p>
    <w:p w14:paraId="3CC6FA2B" w14:textId="77777777" w:rsidR="00243B1C" w:rsidRPr="00953054" w:rsidRDefault="00E80625" w:rsidP="00196F69">
      <w:pPr>
        <w:pStyle w:val="ListParagraph"/>
        <w:numPr>
          <w:ilvl w:val="0"/>
          <w:numId w:val="23"/>
        </w:numPr>
        <w:spacing w:line="360" w:lineRule="auto"/>
        <w:jc w:val="both"/>
        <w:rPr>
          <w:i/>
          <w:sz w:val="22"/>
          <w:szCs w:val="22"/>
        </w:rPr>
      </w:pPr>
      <w:r w:rsidRPr="00953054">
        <w:rPr>
          <w:i/>
          <w:sz w:val="22"/>
          <w:szCs w:val="22"/>
        </w:rPr>
        <w:t>Entity</w:t>
      </w:r>
      <w:r w:rsidR="002C3145" w:rsidRPr="00953054">
        <w:rPr>
          <w:i/>
          <w:sz w:val="22"/>
          <w:szCs w:val="22"/>
        </w:rPr>
        <w:t xml:space="preserve">’s key </w:t>
      </w:r>
      <w:r w:rsidR="00675B9A" w:rsidRPr="00953054">
        <w:rPr>
          <w:i/>
          <w:sz w:val="22"/>
          <w:szCs w:val="22"/>
        </w:rPr>
        <w:t>Programs/</w:t>
      </w:r>
      <w:r w:rsidR="002C3145" w:rsidRPr="00953054">
        <w:rPr>
          <w:i/>
          <w:sz w:val="22"/>
          <w:szCs w:val="22"/>
        </w:rPr>
        <w:t>projects or investment decision</w:t>
      </w:r>
      <w:r w:rsidR="003E5DC0" w:rsidRPr="00953054">
        <w:rPr>
          <w:i/>
          <w:sz w:val="22"/>
          <w:szCs w:val="22"/>
        </w:rPr>
        <w:t>s</w:t>
      </w:r>
      <w:r w:rsidR="002C3145" w:rsidRPr="00953054">
        <w:rPr>
          <w:i/>
          <w:sz w:val="22"/>
          <w:szCs w:val="22"/>
        </w:rPr>
        <w:t xml:space="preserve"> implemented or ongoing,</w:t>
      </w:r>
    </w:p>
    <w:p w14:paraId="38780D6D" w14:textId="77777777" w:rsidR="00392578" w:rsidRPr="00953054" w:rsidRDefault="00E80625" w:rsidP="00196F69">
      <w:pPr>
        <w:pStyle w:val="ListParagraph"/>
        <w:numPr>
          <w:ilvl w:val="0"/>
          <w:numId w:val="23"/>
        </w:numPr>
        <w:spacing w:line="360" w:lineRule="auto"/>
        <w:jc w:val="both"/>
        <w:rPr>
          <w:i/>
          <w:sz w:val="22"/>
          <w:szCs w:val="22"/>
        </w:rPr>
      </w:pPr>
      <w:r w:rsidRPr="00953054">
        <w:rPr>
          <w:i/>
          <w:sz w:val="22"/>
          <w:szCs w:val="22"/>
        </w:rPr>
        <w:t>Entity</w:t>
      </w:r>
      <w:r w:rsidR="002C3145" w:rsidRPr="00953054">
        <w:rPr>
          <w:i/>
          <w:sz w:val="22"/>
          <w:szCs w:val="22"/>
        </w:rPr>
        <w:t>’s compliance with statutory requirements</w:t>
      </w:r>
      <w:r w:rsidR="00392578" w:rsidRPr="00953054">
        <w:rPr>
          <w:i/>
          <w:sz w:val="22"/>
          <w:szCs w:val="22"/>
        </w:rPr>
        <w:t>.</w:t>
      </w:r>
    </w:p>
    <w:p w14:paraId="70A7E536" w14:textId="77777777" w:rsidR="00392578" w:rsidRPr="00953054" w:rsidRDefault="00392578" w:rsidP="00196F69">
      <w:pPr>
        <w:pStyle w:val="ListParagraph"/>
        <w:numPr>
          <w:ilvl w:val="0"/>
          <w:numId w:val="23"/>
        </w:numPr>
        <w:spacing w:line="360" w:lineRule="auto"/>
        <w:jc w:val="both"/>
        <w:rPr>
          <w:i/>
          <w:sz w:val="22"/>
          <w:szCs w:val="22"/>
        </w:rPr>
      </w:pPr>
      <w:r w:rsidRPr="00953054">
        <w:rPr>
          <w:i/>
          <w:sz w:val="22"/>
          <w:szCs w:val="22"/>
        </w:rPr>
        <w:t>M</w:t>
      </w:r>
      <w:r w:rsidR="002C3145" w:rsidRPr="00953054">
        <w:rPr>
          <w:i/>
          <w:sz w:val="22"/>
          <w:szCs w:val="22"/>
        </w:rPr>
        <w:t>ajor risks facing the organisation</w:t>
      </w:r>
      <w:r w:rsidR="00C339C9" w:rsidRPr="00953054">
        <w:rPr>
          <w:i/>
          <w:sz w:val="22"/>
          <w:szCs w:val="22"/>
        </w:rPr>
        <w:t>.</w:t>
      </w:r>
      <w:r w:rsidR="002C3145" w:rsidRPr="00953054">
        <w:rPr>
          <w:i/>
          <w:sz w:val="22"/>
          <w:szCs w:val="22"/>
        </w:rPr>
        <w:t xml:space="preserve"> </w:t>
      </w:r>
    </w:p>
    <w:p w14:paraId="741147EB" w14:textId="77777777" w:rsidR="00392578" w:rsidRPr="00953054" w:rsidRDefault="00C339C9" w:rsidP="00196F69">
      <w:pPr>
        <w:pStyle w:val="ListParagraph"/>
        <w:numPr>
          <w:ilvl w:val="0"/>
          <w:numId w:val="23"/>
        </w:numPr>
        <w:spacing w:line="360" w:lineRule="auto"/>
        <w:jc w:val="both"/>
        <w:rPr>
          <w:i/>
          <w:sz w:val="22"/>
          <w:szCs w:val="22"/>
        </w:rPr>
      </w:pPr>
      <w:r w:rsidRPr="00953054">
        <w:rPr>
          <w:i/>
          <w:sz w:val="22"/>
          <w:szCs w:val="22"/>
        </w:rPr>
        <w:t>M</w:t>
      </w:r>
      <w:r w:rsidR="002C3145" w:rsidRPr="00953054">
        <w:rPr>
          <w:i/>
          <w:sz w:val="22"/>
          <w:szCs w:val="22"/>
        </w:rPr>
        <w:t xml:space="preserve">aterial arrears in statutory and other financial </w:t>
      </w:r>
      <w:r w:rsidR="00C52C78" w:rsidRPr="00953054">
        <w:rPr>
          <w:i/>
          <w:sz w:val="22"/>
          <w:szCs w:val="22"/>
        </w:rPr>
        <w:t>obligations</w:t>
      </w:r>
      <w:r w:rsidRPr="00953054">
        <w:rPr>
          <w:i/>
          <w:sz w:val="22"/>
          <w:szCs w:val="22"/>
        </w:rPr>
        <w:t>.</w:t>
      </w:r>
    </w:p>
    <w:p w14:paraId="5600F396" w14:textId="77777777" w:rsidR="00C339C9" w:rsidRPr="00953054" w:rsidRDefault="00C339C9" w:rsidP="00196F69">
      <w:pPr>
        <w:pStyle w:val="ListParagraph"/>
        <w:numPr>
          <w:ilvl w:val="0"/>
          <w:numId w:val="23"/>
        </w:numPr>
        <w:spacing w:line="360" w:lineRule="auto"/>
        <w:jc w:val="both"/>
        <w:rPr>
          <w:i/>
          <w:sz w:val="22"/>
          <w:szCs w:val="22"/>
        </w:rPr>
      </w:pPr>
      <w:r w:rsidRPr="00953054">
        <w:rPr>
          <w:i/>
          <w:sz w:val="22"/>
          <w:szCs w:val="22"/>
        </w:rPr>
        <w:t>R</w:t>
      </w:r>
      <w:r w:rsidR="00C52C78" w:rsidRPr="00953054">
        <w:rPr>
          <w:i/>
          <w:sz w:val="22"/>
          <w:szCs w:val="22"/>
        </w:rPr>
        <w:t>eview of the economy</w:t>
      </w:r>
      <w:r w:rsidRPr="00953054">
        <w:rPr>
          <w:i/>
          <w:sz w:val="22"/>
          <w:szCs w:val="22"/>
        </w:rPr>
        <w:t xml:space="preserve"> and</w:t>
      </w:r>
      <w:r w:rsidR="00C52C78" w:rsidRPr="00953054">
        <w:rPr>
          <w:i/>
          <w:sz w:val="22"/>
          <w:szCs w:val="22"/>
        </w:rPr>
        <w:t xml:space="preserve"> sector</w:t>
      </w:r>
      <w:r w:rsidRPr="00953054">
        <w:rPr>
          <w:i/>
          <w:sz w:val="22"/>
          <w:szCs w:val="22"/>
        </w:rPr>
        <w:t>.</w:t>
      </w:r>
    </w:p>
    <w:p w14:paraId="7D8DAD03" w14:textId="77777777" w:rsidR="00C339C9" w:rsidRPr="00953054" w:rsidRDefault="00C339C9" w:rsidP="00196F69">
      <w:pPr>
        <w:pStyle w:val="ListParagraph"/>
        <w:numPr>
          <w:ilvl w:val="0"/>
          <w:numId w:val="23"/>
        </w:numPr>
        <w:spacing w:line="360" w:lineRule="auto"/>
        <w:jc w:val="both"/>
        <w:rPr>
          <w:i/>
          <w:sz w:val="22"/>
          <w:szCs w:val="22"/>
        </w:rPr>
      </w:pPr>
      <w:r w:rsidRPr="00953054">
        <w:rPr>
          <w:i/>
          <w:sz w:val="22"/>
          <w:szCs w:val="22"/>
        </w:rPr>
        <w:t>F</w:t>
      </w:r>
      <w:r w:rsidR="00C52C78" w:rsidRPr="00953054">
        <w:rPr>
          <w:i/>
          <w:sz w:val="22"/>
          <w:szCs w:val="22"/>
        </w:rPr>
        <w:t>uture developments</w:t>
      </w:r>
    </w:p>
    <w:p w14:paraId="3F333F08" w14:textId="77777777" w:rsidR="002B5B0A" w:rsidRPr="00953054" w:rsidRDefault="00C339C9" w:rsidP="00196F69">
      <w:pPr>
        <w:pStyle w:val="ListParagraph"/>
        <w:numPr>
          <w:ilvl w:val="0"/>
          <w:numId w:val="23"/>
        </w:numPr>
        <w:spacing w:line="360" w:lineRule="auto"/>
        <w:jc w:val="both"/>
        <w:rPr>
          <w:i/>
          <w:sz w:val="22"/>
          <w:szCs w:val="22"/>
        </w:rPr>
      </w:pPr>
      <w:r w:rsidRPr="00953054">
        <w:rPr>
          <w:i/>
          <w:sz w:val="22"/>
          <w:szCs w:val="22"/>
        </w:rPr>
        <w:t>A</w:t>
      </w:r>
      <w:r w:rsidR="00243B1C" w:rsidRPr="00953054">
        <w:rPr>
          <w:i/>
          <w:sz w:val="22"/>
          <w:szCs w:val="22"/>
        </w:rPr>
        <w:t>ny</w:t>
      </w:r>
      <w:r w:rsidR="002C3145" w:rsidRPr="00953054">
        <w:rPr>
          <w:i/>
          <w:sz w:val="22"/>
          <w:szCs w:val="22"/>
        </w:rPr>
        <w:t xml:space="preserve"> other information considered relevant to the users of the financial statements.</w:t>
      </w:r>
    </w:p>
    <w:p w14:paraId="2C05E1F6" w14:textId="77777777" w:rsidR="00C339C9" w:rsidRPr="00953054" w:rsidRDefault="00C339C9" w:rsidP="00953054">
      <w:pPr>
        <w:pStyle w:val="ListParagraph"/>
        <w:spacing w:line="360" w:lineRule="auto"/>
        <w:jc w:val="both"/>
        <w:rPr>
          <w:i/>
          <w:sz w:val="22"/>
          <w:szCs w:val="22"/>
        </w:rPr>
      </w:pPr>
    </w:p>
    <w:p w14:paraId="78BA5BDA" w14:textId="77777777" w:rsidR="00AE4108" w:rsidRPr="00953054" w:rsidRDefault="002C3145" w:rsidP="00953054">
      <w:pPr>
        <w:spacing w:line="360" w:lineRule="auto"/>
        <w:jc w:val="both"/>
        <w:rPr>
          <w:i/>
          <w:sz w:val="22"/>
          <w:szCs w:val="22"/>
        </w:rPr>
      </w:pPr>
      <w:r w:rsidRPr="00953054">
        <w:rPr>
          <w:b/>
          <w:bCs/>
          <w:i/>
          <w:sz w:val="22"/>
          <w:szCs w:val="22"/>
        </w:rPr>
        <w:t xml:space="preserve"> </w:t>
      </w:r>
      <w:r w:rsidR="007A2BFB" w:rsidRPr="00953054">
        <w:rPr>
          <w:i/>
          <w:sz w:val="22"/>
          <w:szCs w:val="22"/>
        </w:rPr>
        <w:t>(</w:t>
      </w:r>
      <w:r w:rsidRPr="00953054">
        <w:rPr>
          <w:i/>
          <w:sz w:val="22"/>
          <w:szCs w:val="22"/>
        </w:rPr>
        <w:t>The management should make use of tables, graphs, pie charts and other descriptive tools to make the information as understandable as possible.</w:t>
      </w:r>
      <w:r w:rsidR="00A9287A" w:rsidRPr="00953054">
        <w:rPr>
          <w:i/>
          <w:sz w:val="22"/>
          <w:szCs w:val="22"/>
        </w:rPr>
        <w:t>)</w:t>
      </w:r>
    </w:p>
    <w:p w14:paraId="2062B0F5" w14:textId="77777777" w:rsidR="00B55C3A" w:rsidRPr="00953054" w:rsidRDefault="00AE4108" w:rsidP="00953054">
      <w:pPr>
        <w:autoSpaceDE/>
        <w:autoSpaceDN/>
        <w:jc w:val="both"/>
        <w:rPr>
          <w:i/>
          <w:sz w:val="22"/>
          <w:szCs w:val="22"/>
        </w:rPr>
      </w:pPr>
      <w:r w:rsidRPr="00953054">
        <w:rPr>
          <w:i/>
          <w:sz w:val="22"/>
          <w:szCs w:val="22"/>
        </w:rPr>
        <w:br w:type="page"/>
      </w:r>
    </w:p>
    <w:p w14:paraId="052B7D1A" w14:textId="77777777" w:rsidR="009E5705" w:rsidRPr="00953054" w:rsidRDefault="009E5705" w:rsidP="00196F69">
      <w:pPr>
        <w:pStyle w:val="Heading1"/>
        <w:numPr>
          <w:ilvl w:val="0"/>
          <w:numId w:val="18"/>
        </w:numPr>
        <w:spacing w:line="360" w:lineRule="auto"/>
        <w:ind w:left="426" w:hanging="426"/>
        <w:jc w:val="both"/>
        <w:rPr>
          <w:sz w:val="22"/>
          <w:szCs w:val="22"/>
        </w:rPr>
      </w:pPr>
      <w:bookmarkStart w:id="11" w:name="_Toc514235236"/>
      <w:bookmarkStart w:id="12" w:name="_Toc44337230"/>
      <w:bookmarkStart w:id="13" w:name="_Toc136517966"/>
      <w:bookmarkStart w:id="14" w:name="_Toc172713201"/>
      <w:bookmarkStart w:id="15" w:name="_Hlk73708904"/>
      <w:r w:rsidRPr="00953054">
        <w:rPr>
          <w:sz w:val="22"/>
          <w:szCs w:val="22"/>
        </w:rPr>
        <w:lastRenderedPageBreak/>
        <w:t>Statement of Management Responsibilities</w:t>
      </w:r>
      <w:bookmarkEnd w:id="11"/>
      <w:bookmarkEnd w:id="12"/>
      <w:bookmarkEnd w:id="13"/>
      <w:bookmarkEnd w:id="14"/>
    </w:p>
    <w:p w14:paraId="712A2C04" w14:textId="3749CB9D" w:rsidR="00FD4585" w:rsidRPr="00FD4585" w:rsidRDefault="00FD4585" w:rsidP="00FD4585">
      <w:pPr>
        <w:spacing w:line="360" w:lineRule="auto"/>
        <w:ind w:left="90"/>
        <w:jc w:val="both"/>
        <w:rPr>
          <w:sz w:val="22"/>
          <w:szCs w:val="22"/>
        </w:rPr>
      </w:pPr>
      <w:r w:rsidRPr="00FD4585">
        <w:rPr>
          <w:sz w:val="22"/>
          <w:szCs w:val="22"/>
        </w:rPr>
        <w:t>Section 166 of the Public Finance Management Act, 2012 requires that, at the end of each quarter, the County Treasury shall prepare financial statements</w:t>
      </w:r>
      <w:r w:rsidR="00A47D68">
        <w:rPr>
          <w:sz w:val="22"/>
          <w:szCs w:val="22"/>
        </w:rPr>
        <w:t xml:space="preserve"> </w:t>
      </w:r>
      <w:r w:rsidRPr="00FD4585">
        <w:rPr>
          <w:sz w:val="22"/>
          <w:szCs w:val="22"/>
        </w:rPr>
        <w:t>for all County Government entities in accordance with the standards and formats prescribed by the Public Sector Accounting Standards Board.</w:t>
      </w:r>
    </w:p>
    <w:p w14:paraId="79E77B0D" w14:textId="77777777" w:rsidR="00FD4585" w:rsidRPr="00FD4585" w:rsidRDefault="00FD4585" w:rsidP="00FD4585">
      <w:pPr>
        <w:spacing w:line="360" w:lineRule="auto"/>
        <w:ind w:left="90"/>
        <w:jc w:val="both"/>
        <w:rPr>
          <w:sz w:val="22"/>
          <w:szCs w:val="22"/>
        </w:rPr>
      </w:pPr>
    </w:p>
    <w:p w14:paraId="4068AD9D" w14:textId="51B347E0" w:rsidR="00FD4585" w:rsidRPr="00FD4585" w:rsidRDefault="00FD4585" w:rsidP="00FD4585">
      <w:pPr>
        <w:spacing w:line="360" w:lineRule="auto"/>
        <w:ind w:left="90"/>
        <w:jc w:val="both"/>
        <w:rPr>
          <w:sz w:val="22"/>
          <w:szCs w:val="22"/>
        </w:rPr>
      </w:pPr>
      <w:r w:rsidRPr="00FD4585">
        <w:rPr>
          <w:sz w:val="22"/>
          <w:szCs w:val="22"/>
        </w:rPr>
        <w:t>The County Executive Committee (CEC) member for Finance and Economic planning of the County Government</w:t>
      </w:r>
      <w:r w:rsidR="00530312">
        <w:rPr>
          <w:sz w:val="22"/>
          <w:szCs w:val="22"/>
        </w:rPr>
        <w:t>/Clerk</w:t>
      </w:r>
      <w:r w:rsidRPr="00FD4585">
        <w:rPr>
          <w:sz w:val="22"/>
          <w:szCs w:val="22"/>
        </w:rPr>
        <w:t xml:space="preserve"> is responsible for the preparation and presentation of the County Government’s financial statements, which give a true and fair view of the </w:t>
      </w:r>
      <w:proofErr w:type="gramStart"/>
      <w:r w:rsidRPr="00FD4585">
        <w:rPr>
          <w:sz w:val="22"/>
          <w:szCs w:val="22"/>
        </w:rPr>
        <w:t>state of affairs</w:t>
      </w:r>
      <w:proofErr w:type="gramEnd"/>
      <w:r w:rsidRPr="00FD4585">
        <w:rPr>
          <w:sz w:val="22"/>
          <w:szCs w:val="22"/>
        </w:rPr>
        <w:t xml:space="preserve"> of the County Government for and as at the end of the period ended xx, 20xx. This responsibility includes: (</w:t>
      </w:r>
      <w:proofErr w:type="spellStart"/>
      <w:r w:rsidRPr="00FD4585">
        <w:rPr>
          <w:sz w:val="22"/>
          <w:szCs w:val="22"/>
        </w:rPr>
        <w:t>i</w:t>
      </w:r>
      <w:proofErr w:type="spellEnd"/>
      <w:r w:rsidRPr="00FD4585">
        <w:rPr>
          <w:sz w:val="22"/>
          <w:szCs w:val="22"/>
        </w:rPr>
        <w:t>)Maintaining adequate financial management arrangements and ensuring that these continue to be effective throughout the reporting period; (ii)Maintaining proper accounting records, which disclose with reasonable accuracy at any time the financial position of the county government; (iii)Designing, implementing and maintaining internal controls relevant to the preparation and fair presentation of the financial statements, and ensuring that they are free from material misstatements, whether due to error or fraud; (iv)Safeguarding the assets of the county government; (v) selecting and applying appropriate accounting policies; and (vi)Making accounting estimates that are reasonable in the circumstances.</w:t>
      </w:r>
    </w:p>
    <w:p w14:paraId="0AD93EAC" w14:textId="77777777" w:rsidR="00FD4585" w:rsidRPr="00FD4585" w:rsidRDefault="00FD4585" w:rsidP="00FD4585">
      <w:pPr>
        <w:spacing w:line="360" w:lineRule="auto"/>
        <w:ind w:left="90"/>
        <w:jc w:val="both"/>
        <w:rPr>
          <w:sz w:val="22"/>
          <w:szCs w:val="22"/>
        </w:rPr>
      </w:pPr>
    </w:p>
    <w:p w14:paraId="4B460FC5" w14:textId="4F2056F2" w:rsidR="00FD4585" w:rsidRPr="00FD4585" w:rsidRDefault="00FD4585" w:rsidP="00FD4585">
      <w:pPr>
        <w:spacing w:line="360" w:lineRule="auto"/>
        <w:ind w:left="90"/>
        <w:jc w:val="both"/>
        <w:rPr>
          <w:sz w:val="22"/>
          <w:szCs w:val="22"/>
        </w:rPr>
      </w:pPr>
      <w:r w:rsidRPr="00FD4585">
        <w:rPr>
          <w:sz w:val="22"/>
          <w:szCs w:val="22"/>
        </w:rPr>
        <w:t>The CEC member for Finance and Economic planning</w:t>
      </w:r>
      <w:r w:rsidR="00FB02E6">
        <w:rPr>
          <w:sz w:val="22"/>
          <w:szCs w:val="22"/>
        </w:rPr>
        <w:t xml:space="preserve">/Clerk </w:t>
      </w:r>
      <w:r w:rsidRPr="00FD4585">
        <w:rPr>
          <w:sz w:val="22"/>
          <w:szCs w:val="22"/>
        </w:rPr>
        <w:t xml:space="preserve">accepts responsibility for the County Government’s financial statements, which have been prepared on the Cash Basis Method of Financial Reporting, using appropriate accounting policies in accordance with International Public Sector Accounting Standards (IPSAS). The CEC member for Finance and Economic </w:t>
      </w:r>
      <w:r w:rsidR="0075457D">
        <w:rPr>
          <w:sz w:val="22"/>
          <w:szCs w:val="22"/>
        </w:rPr>
        <w:t>P</w:t>
      </w:r>
      <w:r w:rsidRPr="00FD4585">
        <w:rPr>
          <w:sz w:val="22"/>
          <w:szCs w:val="22"/>
        </w:rPr>
        <w:t>lanning</w:t>
      </w:r>
      <w:r w:rsidR="0075457D">
        <w:rPr>
          <w:sz w:val="22"/>
          <w:szCs w:val="22"/>
        </w:rPr>
        <w:t>/Clerk</w:t>
      </w:r>
      <w:r w:rsidRPr="00FD4585">
        <w:rPr>
          <w:sz w:val="22"/>
          <w:szCs w:val="22"/>
        </w:rPr>
        <w:t xml:space="preserve"> is of the opinion that the County Government’s financial statements gives a true and fair view of the state of the County Government’s transactions during the period ended xx, 20xx, and of its financial position as at that date. </w:t>
      </w:r>
    </w:p>
    <w:p w14:paraId="59D7D6C0" w14:textId="77777777" w:rsidR="00FD4585" w:rsidRPr="00FD4585" w:rsidRDefault="00FD4585" w:rsidP="00FD4585">
      <w:pPr>
        <w:spacing w:line="360" w:lineRule="auto"/>
        <w:ind w:left="90"/>
        <w:jc w:val="both"/>
        <w:rPr>
          <w:sz w:val="22"/>
          <w:szCs w:val="22"/>
        </w:rPr>
      </w:pPr>
    </w:p>
    <w:p w14:paraId="485669F4" w14:textId="3A95E725" w:rsidR="00FD4585" w:rsidRPr="00FD4585" w:rsidRDefault="00FD4585" w:rsidP="00FD4585">
      <w:pPr>
        <w:spacing w:line="360" w:lineRule="auto"/>
        <w:ind w:left="90"/>
        <w:jc w:val="both"/>
        <w:rPr>
          <w:sz w:val="22"/>
          <w:szCs w:val="22"/>
        </w:rPr>
      </w:pPr>
      <w:r w:rsidRPr="00FD4585">
        <w:rPr>
          <w:sz w:val="22"/>
          <w:szCs w:val="22"/>
        </w:rPr>
        <w:t>The CEC member for finance</w:t>
      </w:r>
      <w:r w:rsidR="0086434D">
        <w:rPr>
          <w:sz w:val="22"/>
          <w:szCs w:val="22"/>
        </w:rPr>
        <w:t>/Clerk</w:t>
      </w:r>
      <w:r w:rsidRPr="00FD4585">
        <w:rPr>
          <w:sz w:val="22"/>
          <w:szCs w:val="22"/>
        </w:rPr>
        <w:t xml:space="preserve"> further confirms the completeness of the accounting records maintained for the County Government which have been relied upon in the preparation of the financial statements as well as the adequacy of the systems of internal financial control.</w:t>
      </w:r>
    </w:p>
    <w:p w14:paraId="109FB902" w14:textId="3BC0A939" w:rsidR="00FD4585" w:rsidRPr="00FD4585" w:rsidRDefault="00FD4585" w:rsidP="00FD4585">
      <w:pPr>
        <w:spacing w:line="360" w:lineRule="auto"/>
        <w:ind w:left="90"/>
        <w:jc w:val="both"/>
        <w:rPr>
          <w:sz w:val="22"/>
          <w:szCs w:val="22"/>
        </w:rPr>
      </w:pPr>
    </w:p>
    <w:p w14:paraId="3B3AF407" w14:textId="311D3414" w:rsidR="009E5705" w:rsidRPr="00953054" w:rsidRDefault="00FD4585" w:rsidP="00953054">
      <w:pPr>
        <w:suppressAutoHyphens/>
        <w:spacing w:line="360" w:lineRule="auto"/>
        <w:ind w:right="29"/>
        <w:jc w:val="both"/>
        <w:rPr>
          <w:b/>
          <w:spacing w:val="-2"/>
          <w:sz w:val="22"/>
          <w:szCs w:val="22"/>
        </w:rPr>
      </w:pPr>
      <w:r w:rsidRPr="00FD4585">
        <w:rPr>
          <w:sz w:val="22"/>
          <w:szCs w:val="22"/>
        </w:rPr>
        <w:t>The CEC member for Finance and Economic planning confirms that the County Government has complied fully with applicable Government Regulations and the terms of external financing covenants (where applicable), and that the County Government’s funds received during the quarter were used for the eligible purposes for which they were intended and were properly accounted for. Further</w:t>
      </w:r>
      <w:r w:rsidR="00BC7B5E">
        <w:rPr>
          <w:sz w:val="22"/>
          <w:szCs w:val="22"/>
        </w:rPr>
        <w:t>,</w:t>
      </w:r>
      <w:r w:rsidRPr="00FD4585">
        <w:rPr>
          <w:sz w:val="22"/>
          <w:szCs w:val="22"/>
        </w:rPr>
        <w:t xml:space="preserve"> the CEC member for finance</w:t>
      </w:r>
      <w:r w:rsidR="009B6104">
        <w:rPr>
          <w:sz w:val="22"/>
          <w:szCs w:val="22"/>
        </w:rPr>
        <w:t>/Clerk</w:t>
      </w:r>
      <w:r w:rsidRPr="00FD4585">
        <w:rPr>
          <w:sz w:val="22"/>
          <w:szCs w:val="22"/>
        </w:rPr>
        <w:t xml:space="preserve"> confirms that the County Government’s financial statements have been prepared in a form that complies with relevant accounting standards prescribed by the Public Sector Accounting Standards Board of Kenya.</w:t>
      </w:r>
    </w:p>
    <w:p w14:paraId="5FB0903A" w14:textId="77777777" w:rsidR="009E5705" w:rsidRPr="00953054" w:rsidRDefault="009E5705" w:rsidP="00953054">
      <w:pPr>
        <w:suppressAutoHyphens/>
        <w:spacing w:line="360" w:lineRule="auto"/>
        <w:ind w:right="29"/>
        <w:jc w:val="both"/>
        <w:rPr>
          <w:b/>
          <w:spacing w:val="-2"/>
          <w:sz w:val="22"/>
          <w:szCs w:val="22"/>
        </w:rPr>
      </w:pPr>
      <w:r w:rsidRPr="00953054">
        <w:rPr>
          <w:b/>
          <w:spacing w:val="-2"/>
          <w:sz w:val="22"/>
          <w:szCs w:val="22"/>
        </w:rPr>
        <w:lastRenderedPageBreak/>
        <w:t>Approval of the financial statements</w:t>
      </w:r>
    </w:p>
    <w:p w14:paraId="1399D930" w14:textId="44CA476A" w:rsidR="009E5705" w:rsidRPr="00953054" w:rsidRDefault="009E5705" w:rsidP="00953054">
      <w:pPr>
        <w:suppressAutoHyphens/>
        <w:spacing w:line="360" w:lineRule="auto"/>
        <w:ind w:right="29"/>
        <w:jc w:val="both"/>
        <w:rPr>
          <w:spacing w:val="-2"/>
          <w:sz w:val="22"/>
          <w:szCs w:val="22"/>
        </w:rPr>
      </w:pPr>
      <w:r w:rsidRPr="00953054">
        <w:rPr>
          <w:spacing w:val="-2"/>
          <w:sz w:val="22"/>
          <w:szCs w:val="22"/>
        </w:rPr>
        <w:t xml:space="preserve">The County </w:t>
      </w:r>
      <w:r w:rsidR="00CE02B9" w:rsidRPr="00953054">
        <w:rPr>
          <w:i/>
          <w:iCs/>
          <w:spacing w:val="-2"/>
          <w:sz w:val="22"/>
          <w:szCs w:val="22"/>
        </w:rPr>
        <w:t>entity’</w:t>
      </w:r>
      <w:r w:rsidRPr="00953054">
        <w:rPr>
          <w:i/>
          <w:iCs/>
          <w:spacing w:val="-2"/>
          <w:sz w:val="22"/>
          <w:szCs w:val="22"/>
        </w:rPr>
        <w:t xml:space="preserve">s </w:t>
      </w:r>
      <w:r w:rsidRPr="00953054">
        <w:rPr>
          <w:spacing w:val="-2"/>
          <w:sz w:val="22"/>
          <w:szCs w:val="22"/>
        </w:rPr>
        <w:t>financial statements were approved and signed by the CEC</w:t>
      </w:r>
      <w:r w:rsidR="00131A48">
        <w:rPr>
          <w:spacing w:val="-2"/>
          <w:sz w:val="22"/>
          <w:szCs w:val="22"/>
        </w:rPr>
        <w:t>M for Fi</w:t>
      </w:r>
      <w:r w:rsidR="00BC7B5E">
        <w:rPr>
          <w:spacing w:val="-2"/>
          <w:sz w:val="22"/>
          <w:szCs w:val="22"/>
        </w:rPr>
        <w:t>nance</w:t>
      </w:r>
      <w:r w:rsidR="005812AC" w:rsidRPr="00953054">
        <w:rPr>
          <w:spacing w:val="-2"/>
          <w:sz w:val="22"/>
          <w:szCs w:val="22"/>
        </w:rPr>
        <w:t>/Clerk</w:t>
      </w:r>
      <w:r w:rsidRPr="00953054">
        <w:rPr>
          <w:spacing w:val="-2"/>
          <w:sz w:val="22"/>
          <w:szCs w:val="22"/>
        </w:rPr>
        <w:t xml:space="preserve"> for</w:t>
      </w:r>
      <w:r w:rsidR="00131A48">
        <w:rPr>
          <w:spacing w:val="-2"/>
          <w:sz w:val="22"/>
          <w:szCs w:val="22"/>
        </w:rPr>
        <w:t xml:space="preserve"> county Assembly </w:t>
      </w:r>
      <w:r w:rsidRPr="00953054">
        <w:rPr>
          <w:spacing w:val="-2"/>
          <w:sz w:val="22"/>
          <w:szCs w:val="22"/>
        </w:rPr>
        <w:t>on ____________ 20xx.</w:t>
      </w:r>
    </w:p>
    <w:p w14:paraId="102DD14B" w14:textId="77777777" w:rsidR="009E5705" w:rsidRPr="00953054" w:rsidRDefault="009E5705" w:rsidP="00953054">
      <w:pPr>
        <w:suppressAutoHyphens/>
        <w:spacing w:line="360" w:lineRule="auto"/>
        <w:ind w:right="29"/>
        <w:jc w:val="both"/>
        <w:rPr>
          <w:spacing w:val="-2"/>
          <w:sz w:val="22"/>
          <w:szCs w:val="22"/>
        </w:rPr>
      </w:pPr>
    </w:p>
    <w:p w14:paraId="48C2EF54" w14:textId="77777777" w:rsidR="009E5705" w:rsidRPr="00953054" w:rsidRDefault="009E5705" w:rsidP="00953054">
      <w:pPr>
        <w:pStyle w:val="CommentText"/>
        <w:widowControl w:val="0"/>
        <w:spacing w:line="360" w:lineRule="auto"/>
        <w:jc w:val="both"/>
        <w:rPr>
          <w:sz w:val="22"/>
          <w:szCs w:val="22"/>
        </w:rPr>
      </w:pPr>
    </w:p>
    <w:tbl>
      <w:tblPr>
        <w:tblW w:w="0" w:type="auto"/>
        <w:tblLook w:val="04A0" w:firstRow="1" w:lastRow="0" w:firstColumn="1" w:lastColumn="0" w:noHBand="0" w:noVBand="1"/>
      </w:tblPr>
      <w:tblGrid>
        <w:gridCol w:w="9670"/>
      </w:tblGrid>
      <w:tr w:rsidR="009E5705" w:rsidRPr="00953054" w14:paraId="19306C70" w14:textId="77777777">
        <w:tc>
          <w:tcPr>
            <w:tcW w:w="9691" w:type="dxa"/>
            <w:shd w:val="clear" w:color="auto" w:fill="auto"/>
          </w:tcPr>
          <w:p w14:paraId="7964557C" w14:textId="77777777" w:rsidR="009E5705" w:rsidRPr="00953054" w:rsidRDefault="009E5705" w:rsidP="00953054">
            <w:pPr>
              <w:pStyle w:val="CommentText"/>
              <w:widowControl w:val="0"/>
              <w:spacing w:line="360" w:lineRule="auto"/>
              <w:jc w:val="both"/>
              <w:rPr>
                <w:b/>
                <w:bCs/>
                <w:color w:val="000000"/>
                <w:sz w:val="22"/>
                <w:szCs w:val="22"/>
              </w:rPr>
            </w:pPr>
            <w:r w:rsidRPr="00953054">
              <w:rPr>
                <w:b/>
                <w:bCs/>
                <w:color w:val="000000"/>
                <w:sz w:val="22"/>
                <w:szCs w:val="22"/>
              </w:rPr>
              <w:t>………………………………………………..</w:t>
            </w:r>
          </w:p>
        </w:tc>
      </w:tr>
      <w:tr w:rsidR="009E5705" w:rsidRPr="00953054" w14:paraId="6FE67572" w14:textId="77777777">
        <w:tc>
          <w:tcPr>
            <w:tcW w:w="9691" w:type="dxa"/>
            <w:shd w:val="clear" w:color="auto" w:fill="auto"/>
          </w:tcPr>
          <w:p w14:paraId="71BCB7DC" w14:textId="77777777" w:rsidR="009E5705" w:rsidRPr="00953054" w:rsidRDefault="009E5705" w:rsidP="00953054">
            <w:pPr>
              <w:pStyle w:val="CommentText"/>
              <w:widowControl w:val="0"/>
              <w:spacing w:line="360" w:lineRule="auto"/>
              <w:jc w:val="both"/>
              <w:rPr>
                <w:sz w:val="22"/>
                <w:szCs w:val="22"/>
              </w:rPr>
            </w:pPr>
            <w:r w:rsidRPr="00953054">
              <w:rPr>
                <w:b/>
                <w:sz w:val="22"/>
                <w:szCs w:val="22"/>
              </w:rPr>
              <w:t>C</w:t>
            </w:r>
            <w:r w:rsidR="008D3699" w:rsidRPr="00953054">
              <w:rPr>
                <w:b/>
                <w:sz w:val="22"/>
                <w:szCs w:val="22"/>
              </w:rPr>
              <w:t>ECM</w:t>
            </w:r>
            <w:r w:rsidRPr="00953054">
              <w:rPr>
                <w:b/>
                <w:sz w:val="22"/>
                <w:szCs w:val="22"/>
              </w:rPr>
              <w:t xml:space="preserve"> – Finance and Economic Planning</w:t>
            </w:r>
            <w:r w:rsidR="008D3699" w:rsidRPr="00953054">
              <w:rPr>
                <w:b/>
                <w:sz w:val="22"/>
                <w:szCs w:val="22"/>
              </w:rPr>
              <w:t>/</w:t>
            </w:r>
            <w:r w:rsidR="00DD7FC7" w:rsidRPr="00953054">
              <w:rPr>
                <w:b/>
                <w:sz w:val="22"/>
                <w:szCs w:val="22"/>
              </w:rPr>
              <w:t>Clerk of County Assembly</w:t>
            </w:r>
          </w:p>
        </w:tc>
      </w:tr>
      <w:tr w:rsidR="009E5705" w:rsidRPr="00953054" w14:paraId="3430236D" w14:textId="77777777">
        <w:tc>
          <w:tcPr>
            <w:tcW w:w="9691" w:type="dxa"/>
            <w:shd w:val="clear" w:color="auto" w:fill="auto"/>
          </w:tcPr>
          <w:p w14:paraId="7734806F" w14:textId="77777777" w:rsidR="009E5705" w:rsidRPr="00953054" w:rsidRDefault="009E5705" w:rsidP="00953054">
            <w:pPr>
              <w:pStyle w:val="CommentText"/>
              <w:widowControl w:val="0"/>
              <w:spacing w:line="360" w:lineRule="auto"/>
              <w:jc w:val="both"/>
              <w:rPr>
                <w:sz w:val="22"/>
                <w:szCs w:val="22"/>
              </w:rPr>
            </w:pPr>
            <w:r w:rsidRPr="00953054">
              <w:rPr>
                <w:b/>
                <w:sz w:val="22"/>
                <w:szCs w:val="22"/>
              </w:rPr>
              <w:t xml:space="preserve"> </w:t>
            </w:r>
          </w:p>
        </w:tc>
      </w:tr>
      <w:bookmarkEnd w:id="15"/>
    </w:tbl>
    <w:p w14:paraId="35CBE53D" w14:textId="77777777" w:rsidR="00B01FCB" w:rsidRPr="000B38EC" w:rsidRDefault="00DE2577" w:rsidP="000B38EC">
      <w:pPr>
        <w:autoSpaceDE/>
        <w:autoSpaceDN/>
        <w:jc w:val="both"/>
        <w:rPr>
          <w:i/>
          <w:iCs/>
          <w:sz w:val="22"/>
          <w:szCs w:val="22"/>
        </w:rPr>
      </w:pPr>
      <w:r w:rsidRPr="00953054">
        <w:rPr>
          <w:i/>
          <w:iCs/>
          <w:sz w:val="22"/>
          <w:szCs w:val="22"/>
        </w:rPr>
        <w:br w:type="page"/>
      </w:r>
    </w:p>
    <w:p w14:paraId="6A262A6D" w14:textId="77777777" w:rsidR="00B01FCB" w:rsidRPr="00953054" w:rsidRDefault="00B01FCB" w:rsidP="00953054">
      <w:pPr>
        <w:spacing w:line="360" w:lineRule="auto"/>
        <w:jc w:val="both"/>
        <w:rPr>
          <w:sz w:val="22"/>
          <w:szCs w:val="22"/>
        </w:rPr>
        <w:sectPr w:rsidR="00B01FCB" w:rsidRPr="00953054" w:rsidSect="006E6202">
          <w:headerReference w:type="even" r:id="rId24"/>
          <w:headerReference w:type="default" r:id="rId25"/>
          <w:footerReference w:type="default" r:id="rId26"/>
          <w:headerReference w:type="first" r:id="rId27"/>
          <w:footerReference w:type="first" r:id="rId28"/>
          <w:pgSz w:w="12240" w:h="15840" w:code="1"/>
          <w:pgMar w:top="864" w:right="1152" w:bottom="1134" w:left="1418" w:header="567" w:footer="283" w:gutter="0"/>
          <w:pgNumType w:fmt="lowerRoman"/>
          <w:cols w:space="720"/>
          <w:titlePg/>
          <w:docGrid w:linePitch="326"/>
        </w:sectPr>
      </w:pPr>
    </w:p>
    <w:p w14:paraId="55368C8F" w14:textId="77777777" w:rsidR="00F45774" w:rsidRPr="00953054" w:rsidRDefault="00B923A5" w:rsidP="00196F69">
      <w:pPr>
        <w:pStyle w:val="Heading1"/>
        <w:numPr>
          <w:ilvl w:val="0"/>
          <w:numId w:val="18"/>
        </w:numPr>
        <w:tabs>
          <w:tab w:val="left" w:pos="450"/>
        </w:tabs>
        <w:spacing w:line="360" w:lineRule="auto"/>
        <w:ind w:left="450"/>
        <w:jc w:val="both"/>
        <w:rPr>
          <w:sz w:val="22"/>
          <w:szCs w:val="22"/>
        </w:rPr>
      </w:pPr>
      <w:bookmarkStart w:id="16" w:name="_Toc172713202"/>
      <w:r w:rsidRPr="00953054">
        <w:rPr>
          <w:sz w:val="22"/>
          <w:szCs w:val="22"/>
        </w:rPr>
        <w:lastRenderedPageBreak/>
        <w:t>Statement o</w:t>
      </w:r>
      <w:r w:rsidR="008E4334" w:rsidRPr="00953054">
        <w:rPr>
          <w:sz w:val="22"/>
          <w:szCs w:val="22"/>
        </w:rPr>
        <w:t xml:space="preserve">f Financial Performance </w:t>
      </w:r>
      <w:r w:rsidR="00175ECD" w:rsidRPr="00953054">
        <w:rPr>
          <w:sz w:val="22"/>
          <w:szCs w:val="22"/>
        </w:rPr>
        <w:t>for</w:t>
      </w:r>
      <w:r w:rsidRPr="00953054">
        <w:rPr>
          <w:sz w:val="22"/>
          <w:szCs w:val="22"/>
        </w:rPr>
        <w:t xml:space="preserve"> the </w:t>
      </w:r>
      <w:r w:rsidR="00CE25E6">
        <w:rPr>
          <w:sz w:val="22"/>
          <w:szCs w:val="22"/>
        </w:rPr>
        <w:t>Period</w:t>
      </w:r>
      <w:r w:rsidRPr="00953054">
        <w:rPr>
          <w:sz w:val="22"/>
          <w:szCs w:val="22"/>
        </w:rPr>
        <w:t xml:space="preserve"> </w:t>
      </w:r>
      <w:r w:rsidR="00CE25E6">
        <w:rPr>
          <w:sz w:val="22"/>
          <w:szCs w:val="22"/>
        </w:rPr>
        <w:t>E</w:t>
      </w:r>
      <w:r w:rsidR="008E4334" w:rsidRPr="00953054">
        <w:rPr>
          <w:sz w:val="22"/>
          <w:szCs w:val="22"/>
        </w:rPr>
        <w:t xml:space="preserve">nded </w:t>
      </w:r>
      <w:r w:rsidR="00CE25E6">
        <w:rPr>
          <w:sz w:val="22"/>
          <w:szCs w:val="22"/>
        </w:rPr>
        <w:t>Sep/Dec/Mar/Jun xx</w:t>
      </w:r>
      <w:r w:rsidR="008E4334" w:rsidRPr="00953054">
        <w:rPr>
          <w:sz w:val="22"/>
          <w:szCs w:val="22"/>
        </w:rPr>
        <w:t xml:space="preserve"> June 20</w:t>
      </w:r>
      <w:r w:rsidR="00F45774" w:rsidRPr="00953054">
        <w:rPr>
          <w:sz w:val="22"/>
          <w:szCs w:val="22"/>
        </w:rPr>
        <w:t>xx</w:t>
      </w:r>
      <w:bookmarkEnd w:id="16"/>
    </w:p>
    <w:p w14:paraId="24F87F46" w14:textId="77777777" w:rsidR="001F3FE2" w:rsidRDefault="001F3FE2" w:rsidP="00953054">
      <w:pPr>
        <w:spacing w:line="360" w:lineRule="auto"/>
        <w:jc w:val="both"/>
        <w:rPr>
          <w:i/>
          <w:iCs/>
          <w:color w:val="FF0000"/>
          <w:sz w:val="22"/>
          <w:szCs w:val="22"/>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949"/>
        <w:gridCol w:w="1083"/>
        <w:gridCol w:w="2606"/>
      </w:tblGrid>
      <w:tr w:rsidR="00FD4585" w:rsidRPr="00A255ED" w14:paraId="056D1E26" w14:textId="77777777" w:rsidTr="002153E1">
        <w:trPr>
          <w:trHeight w:val="454"/>
          <w:tblHeader/>
        </w:trPr>
        <w:tc>
          <w:tcPr>
            <w:tcW w:w="3086" w:type="pct"/>
            <w:shd w:val="clear" w:color="auto" w:fill="0070C0"/>
            <w:noWrap/>
            <w:vAlign w:val="center"/>
            <w:hideMark/>
          </w:tcPr>
          <w:p w14:paraId="0594BCB2" w14:textId="38A7B9CD" w:rsidR="00FD4585" w:rsidRPr="00A255ED" w:rsidRDefault="003D4B37" w:rsidP="000A0629">
            <w:pPr>
              <w:jc w:val="both"/>
              <w:rPr>
                <w:b/>
                <w:bCs/>
                <w:sz w:val="22"/>
                <w:szCs w:val="22"/>
                <w:lang w:val="en-US"/>
              </w:rPr>
            </w:pPr>
            <w:r w:rsidRPr="00A255ED">
              <w:rPr>
                <w:b/>
                <w:bCs/>
                <w:sz w:val="22"/>
                <w:szCs w:val="22"/>
                <w:lang w:val="en-US"/>
              </w:rPr>
              <w:t>Des</w:t>
            </w:r>
            <w:r w:rsidR="00A255ED" w:rsidRPr="00A255ED">
              <w:rPr>
                <w:b/>
                <w:bCs/>
                <w:sz w:val="22"/>
                <w:szCs w:val="22"/>
                <w:lang w:val="en-US"/>
              </w:rPr>
              <w:t>cription</w:t>
            </w:r>
          </w:p>
        </w:tc>
        <w:tc>
          <w:tcPr>
            <w:tcW w:w="562" w:type="pct"/>
            <w:shd w:val="clear" w:color="auto" w:fill="0070C0"/>
            <w:noWrap/>
            <w:vAlign w:val="center"/>
            <w:hideMark/>
          </w:tcPr>
          <w:p w14:paraId="361799A2" w14:textId="77777777" w:rsidR="00FD4585" w:rsidRPr="00A255ED" w:rsidRDefault="00FD4585" w:rsidP="000A0629">
            <w:pPr>
              <w:jc w:val="both"/>
              <w:rPr>
                <w:b/>
                <w:bCs/>
                <w:sz w:val="22"/>
                <w:szCs w:val="22"/>
                <w:lang w:val="en-US"/>
              </w:rPr>
            </w:pPr>
            <w:r w:rsidRPr="00A255ED">
              <w:rPr>
                <w:b/>
                <w:bCs/>
                <w:sz w:val="22"/>
                <w:szCs w:val="22"/>
                <w:lang w:val="en-US"/>
              </w:rPr>
              <w:t>Notes</w:t>
            </w:r>
          </w:p>
        </w:tc>
        <w:tc>
          <w:tcPr>
            <w:tcW w:w="1352" w:type="pct"/>
            <w:shd w:val="clear" w:color="auto" w:fill="0070C0"/>
            <w:noWrap/>
            <w:vAlign w:val="center"/>
            <w:hideMark/>
          </w:tcPr>
          <w:p w14:paraId="1722BD0B" w14:textId="77777777" w:rsidR="006827AD" w:rsidRPr="00A255ED" w:rsidRDefault="00FD4585" w:rsidP="00C17F5D">
            <w:pPr>
              <w:jc w:val="center"/>
              <w:rPr>
                <w:b/>
                <w:bCs/>
                <w:color w:val="000000"/>
                <w:sz w:val="22"/>
                <w:szCs w:val="22"/>
                <w:lang w:val="en-US"/>
              </w:rPr>
            </w:pPr>
            <w:r w:rsidRPr="00A255ED">
              <w:rPr>
                <w:b/>
                <w:bCs/>
                <w:color w:val="000000"/>
                <w:sz w:val="22"/>
                <w:szCs w:val="22"/>
                <w:lang w:val="en-US"/>
              </w:rPr>
              <w:t xml:space="preserve">Period ended </w:t>
            </w:r>
          </w:p>
          <w:p w14:paraId="426DB2B2" w14:textId="4866499C" w:rsidR="00FD4585" w:rsidRPr="00A255ED" w:rsidRDefault="00FD4585" w:rsidP="00C17F5D">
            <w:pPr>
              <w:jc w:val="center"/>
              <w:rPr>
                <w:b/>
                <w:bCs/>
                <w:i/>
                <w:iCs/>
                <w:sz w:val="22"/>
                <w:szCs w:val="22"/>
                <w:lang w:val="en-US"/>
              </w:rPr>
            </w:pPr>
            <w:r w:rsidRPr="00A255ED">
              <w:rPr>
                <w:b/>
                <w:bCs/>
                <w:color w:val="000000"/>
                <w:sz w:val="22"/>
                <w:szCs w:val="22"/>
                <w:lang w:val="en-US"/>
              </w:rPr>
              <w:t>Sep*/ Dec*/March*/June* 20xx</w:t>
            </w:r>
          </w:p>
        </w:tc>
      </w:tr>
      <w:tr w:rsidR="00FD4585" w:rsidRPr="00953054" w14:paraId="0DAEB19D" w14:textId="77777777" w:rsidTr="002153E1">
        <w:trPr>
          <w:trHeight w:val="454"/>
          <w:tblHeader/>
        </w:trPr>
        <w:tc>
          <w:tcPr>
            <w:tcW w:w="3086" w:type="pct"/>
            <w:shd w:val="clear" w:color="auto" w:fill="0070C0"/>
            <w:noWrap/>
            <w:vAlign w:val="center"/>
            <w:hideMark/>
          </w:tcPr>
          <w:p w14:paraId="462A5638" w14:textId="77777777" w:rsidR="00FD4585" w:rsidRPr="00953054" w:rsidRDefault="00FD4585" w:rsidP="000A0629">
            <w:pPr>
              <w:jc w:val="both"/>
              <w:rPr>
                <w:b/>
                <w:bCs/>
                <w:sz w:val="22"/>
                <w:szCs w:val="22"/>
                <w:lang w:val="en-US"/>
              </w:rPr>
            </w:pPr>
          </w:p>
        </w:tc>
        <w:tc>
          <w:tcPr>
            <w:tcW w:w="562" w:type="pct"/>
            <w:shd w:val="clear" w:color="auto" w:fill="0070C0"/>
            <w:noWrap/>
            <w:vAlign w:val="center"/>
            <w:hideMark/>
          </w:tcPr>
          <w:p w14:paraId="613A87F2" w14:textId="77777777" w:rsidR="00FD4585" w:rsidRPr="00953054" w:rsidRDefault="00FD4585" w:rsidP="000A0629">
            <w:pPr>
              <w:jc w:val="both"/>
              <w:rPr>
                <w:sz w:val="22"/>
                <w:szCs w:val="22"/>
                <w:lang w:val="en-US"/>
              </w:rPr>
            </w:pPr>
          </w:p>
        </w:tc>
        <w:tc>
          <w:tcPr>
            <w:tcW w:w="1352" w:type="pct"/>
            <w:shd w:val="clear" w:color="auto" w:fill="0070C0"/>
            <w:noWrap/>
            <w:vAlign w:val="center"/>
            <w:hideMark/>
          </w:tcPr>
          <w:p w14:paraId="1D7E3472" w14:textId="77777777" w:rsidR="00FD4585" w:rsidRPr="00953054" w:rsidRDefault="00FD4585" w:rsidP="00C17F5D">
            <w:pPr>
              <w:jc w:val="center"/>
              <w:rPr>
                <w:b/>
                <w:sz w:val="22"/>
                <w:szCs w:val="22"/>
                <w:lang w:val="en-US"/>
              </w:rPr>
            </w:pPr>
            <w:r w:rsidRPr="00953054">
              <w:rPr>
                <w:b/>
                <w:sz w:val="22"/>
                <w:szCs w:val="22"/>
                <w:lang w:val="en-US"/>
              </w:rPr>
              <w:t>Kshs</w:t>
            </w:r>
          </w:p>
        </w:tc>
      </w:tr>
      <w:tr w:rsidR="00FD4585" w:rsidRPr="00953054" w14:paraId="23944817" w14:textId="77777777" w:rsidTr="002153E1">
        <w:trPr>
          <w:trHeight w:val="454"/>
        </w:trPr>
        <w:tc>
          <w:tcPr>
            <w:tcW w:w="3086" w:type="pct"/>
            <w:shd w:val="clear" w:color="auto" w:fill="auto"/>
            <w:noWrap/>
            <w:vAlign w:val="center"/>
            <w:hideMark/>
          </w:tcPr>
          <w:p w14:paraId="01E0905B" w14:textId="77777777" w:rsidR="00FD4585" w:rsidRPr="00953054" w:rsidRDefault="00FD4585" w:rsidP="000A0629">
            <w:pPr>
              <w:jc w:val="both"/>
              <w:rPr>
                <w:b/>
                <w:bCs/>
                <w:sz w:val="22"/>
                <w:szCs w:val="22"/>
                <w:lang w:val="en-US"/>
              </w:rPr>
            </w:pPr>
            <w:r w:rsidRPr="00953054">
              <w:rPr>
                <w:b/>
                <w:bCs/>
                <w:sz w:val="22"/>
                <w:szCs w:val="22"/>
                <w:lang w:val="en-US"/>
              </w:rPr>
              <w:t>Revenue</w:t>
            </w:r>
            <w:r w:rsidRPr="00953054">
              <w:rPr>
                <w:sz w:val="22"/>
                <w:szCs w:val="22"/>
                <w:lang w:val="en-US"/>
              </w:rPr>
              <w:t xml:space="preserve"> </w:t>
            </w:r>
            <w:r w:rsidRPr="00953054">
              <w:rPr>
                <w:b/>
                <w:bCs/>
                <w:sz w:val="22"/>
                <w:szCs w:val="22"/>
                <w:lang w:val="en-US"/>
              </w:rPr>
              <w:t>from</w:t>
            </w:r>
            <w:r w:rsidRPr="00953054">
              <w:rPr>
                <w:sz w:val="22"/>
                <w:szCs w:val="22"/>
                <w:lang w:val="en-US"/>
              </w:rPr>
              <w:t xml:space="preserve"> </w:t>
            </w:r>
            <w:r w:rsidRPr="00953054">
              <w:rPr>
                <w:b/>
                <w:bCs/>
                <w:sz w:val="22"/>
                <w:szCs w:val="22"/>
                <w:lang w:val="en-US"/>
              </w:rPr>
              <w:t>non-exchange</w:t>
            </w:r>
            <w:r w:rsidRPr="00953054">
              <w:rPr>
                <w:sz w:val="22"/>
                <w:szCs w:val="22"/>
                <w:lang w:val="en-US"/>
              </w:rPr>
              <w:t xml:space="preserve"> </w:t>
            </w:r>
            <w:r w:rsidRPr="00953054">
              <w:rPr>
                <w:b/>
                <w:bCs/>
                <w:sz w:val="22"/>
                <w:szCs w:val="22"/>
                <w:lang w:val="en-US"/>
              </w:rPr>
              <w:t>transactions</w:t>
            </w:r>
          </w:p>
        </w:tc>
        <w:tc>
          <w:tcPr>
            <w:tcW w:w="562" w:type="pct"/>
            <w:shd w:val="clear" w:color="auto" w:fill="auto"/>
            <w:noWrap/>
            <w:vAlign w:val="center"/>
            <w:hideMark/>
          </w:tcPr>
          <w:p w14:paraId="1F0EAF01" w14:textId="77777777" w:rsidR="00FD4585" w:rsidRPr="00953054" w:rsidRDefault="00FD4585" w:rsidP="000A0629">
            <w:pPr>
              <w:jc w:val="both"/>
              <w:rPr>
                <w:sz w:val="22"/>
                <w:szCs w:val="22"/>
                <w:lang w:val="en-US"/>
              </w:rPr>
            </w:pPr>
          </w:p>
        </w:tc>
        <w:tc>
          <w:tcPr>
            <w:tcW w:w="1352" w:type="pct"/>
            <w:shd w:val="clear" w:color="auto" w:fill="auto"/>
            <w:noWrap/>
            <w:vAlign w:val="center"/>
            <w:hideMark/>
          </w:tcPr>
          <w:p w14:paraId="115C78D5" w14:textId="77777777" w:rsidR="00FD4585" w:rsidRPr="00953054" w:rsidRDefault="00FD4585" w:rsidP="00C17F5D">
            <w:pPr>
              <w:jc w:val="center"/>
              <w:rPr>
                <w:sz w:val="22"/>
                <w:szCs w:val="22"/>
                <w:lang w:val="en-US"/>
              </w:rPr>
            </w:pPr>
          </w:p>
        </w:tc>
      </w:tr>
      <w:tr w:rsidR="00FD4585" w:rsidRPr="00953054" w14:paraId="13C8B383" w14:textId="77777777" w:rsidTr="002153E1">
        <w:trPr>
          <w:trHeight w:val="454"/>
        </w:trPr>
        <w:tc>
          <w:tcPr>
            <w:tcW w:w="3086" w:type="pct"/>
            <w:shd w:val="clear" w:color="auto" w:fill="auto"/>
            <w:noWrap/>
            <w:vAlign w:val="center"/>
          </w:tcPr>
          <w:p w14:paraId="0A9E637D" w14:textId="77777777" w:rsidR="00FD4585" w:rsidRPr="00953054" w:rsidRDefault="00FD4585" w:rsidP="000A0629">
            <w:pPr>
              <w:jc w:val="both"/>
              <w:rPr>
                <w:sz w:val="22"/>
                <w:szCs w:val="22"/>
                <w:lang w:val="en-US"/>
              </w:rPr>
            </w:pPr>
            <w:r w:rsidRPr="00953054">
              <w:rPr>
                <w:sz w:val="22"/>
                <w:szCs w:val="22"/>
                <w:lang w:val="en-US"/>
              </w:rPr>
              <w:t>Transfers from CRF</w:t>
            </w:r>
          </w:p>
        </w:tc>
        <w:tc>
          <w:tcPr>
            <w:tcW w:w="562" w:type="pct"/>
            <w:shd w:val="clear" w:color="auto" w:fill="auto"/>
            <w:noWrap/>
            <w:vAlign w:val="center"/>
          </w:tcPr>
          <w:p w14:paraId="795B70AC" w14:textId="6229FB56" w:rsidR="00FD4585" w:rsidRPr="00953054" w:rsidRDefault="006827AD" w:rsidP="00891492">
            <w:pPr>
              <w:jc w:val="center"/>
              <w:rPr>
                <w:sz w:val="22"/>
                <w:szCs w:val="22"/>
                <w:lang w:val="en-US"/>
              </w:rPr>
            </w:pPr>
            <w:r>
              <w:rPr>
                <w:sz w:val="22"/>
                <w:szCs w:val="22"/>
                <w:lang w:val="en-US"/>
              </w:rPr>
              <w:t>5</w:t>
            </w:r>
          </w:p>
        </w:tc>
        <w:tc>
          <w:tcPr>
            <w:tcW w:w="1352" w:type="pct"/>
            <w:shd w:val="clear" w:color="auto" w:fill="auto"/>
            <w:noWrap/>
            <w:vAlign w:val="center"/>
          </w:tcPr>
          <w:p w14:paraId="43FE7484" w14:textId="77777777" w:rsidR="00FD4585" w:rsidRPr="00953054" w:rsidRDefault="00FD4585" w:rsidP="00C17F5D">
            <w:pPr>
              <w:jc w:val="center"/>
              <w:rPr>
                <w:sz w:val="22"/>
                <w:szCs w:val="22"/>
                <w:lang w:val="en-US"/>
              </w:rPr>
            </w:pPr>
            <w:r w:rsidRPr="00953054">
              <w:rPr>
                <w:sz w:val="22"/>
                <w:szCs w:val="22"/>
                <w:lang w:val="en-US"/>
              </w:rPr>
              <w:t>xxx</w:t>
            </w:r>
          </w:p>
        </w:tc>
      </w:tr>
      <w:tr w:rsidR="00FD4585" w:rsidRPr="00953054" w14:paraId="64653064" w14:textId="77777777" w:rsidTr="002153E1">
        <w:trPr>
          <w:trHeight w:val="454"/>
        </w:trPr>
        <w:tc>
          <w:tcPr>
            <w:tcW w:w="3086" w:type="pct"/>
            <w:shd w:val="clear" w:color="auto" w:fill="auto"/>
            <w:noWrap/>
            <w:vAlign w:val="center"/>
          </w:tcPr>
          <w:p w14:paraId="159B6DFA" w14:textId="77777777" w:rsidR="00FD4585" w:rsidRPr="00953054" w:rsidRDefault="00FD4585" w:rsidP="000A0629">
            <w:pPr>
              <w:jc w:val="both"/>
              <w:rPr>
                <w:sz w:val="22"/>
                <w:szCs w:val="22"/>
                <w:lang w:val="en-US"/>
              </w:rPr>
            </w:pPr>
            <w:r w:rsidRPr="00953054">
              <w:rPr>
                <w:sz w:val="22"/>
                <w:szCs w:val="22"/>
                <w:lang w:val="en-US"/>
              </w:rPr>
              <w:t>Miscellaneous Revenue</w:t>
            </w:r>
          </w:p>
        </w:tc>
        <w:tc>
          <w:tcPr>
            <w:tcW w:w="562" w:type="pct"/>
            <w:shd w:val="clear" w:color="auto" w:fill="auto"/>
            <w:noWrap/>
            <w:vAlign w:val="center"/>
          </w:tcPr>
          <w:p w14:paraId="06D6CAF1" w14:textId="18A05D8E" w:rsidR="00FD4585" w:rsidRPr="00953054" w:rsidRDefault="002B381B" w:rsidP="00891492">
            <w:pPr>
              <w:jc w:val="center"/>
              <w:rPr>
                <w:sz w:val="22"/>
                <w:szCs w:val="22"/>
                <w:lang w:val="en-US"/>
              </w:rPr>
            </w:pPr>
            <w:r>
              <w:rPr>
                <w:sz w:val="22"/>
                <w:szCs w:val="22"/>
                <w:lang w:val="en-US"/>
              </w:rPr>
              <w:t>6</w:t>
            </w:r>
          </w:p>
        </w:tc>
        <w:tc>
          <w:tcPr>
            <w:tcW w:w="1352" w:type="pct"/>
            <w:shd w:val="clear" w:color="auto" w:fill="auto"/>
            <w:noWrap/>
            <w:vAlign w:val="center"/>
          </w:tcPr>
          <w:p w14:paraId="79343F16" w14:textId="77777777" w:rsidR="00FD4585" w:rsidRPr="00953054" w:rsidRDefault="00FD4585" w:rsidP="00C17F5D">
            <w:pPr>
              <w:jc w:val="center"/>
              <w:rPr>
                <w:sz w:val="22"/>
                <w:szCs w:val="22"/>
                <w:lang w:val="en-US"/>
              </w:rPr>
            </w:pPr>
            <w:r w:rsidRPr="00953054">
              <w:rPr>
                <w:sz w:val="22"/>
                <w:szCs w:val="22"/>
                <w:lang w:val="en-US"/>
              </w:rPr>
              <w:t>xxx</w:t>
            </w:r>
          </w:p>
        </w:tc>
      </w:tr>
      <w:tr w:rsidR="00FD4585" w:rsidRPr="00953054" w14:paraId="0E758D97" w14:textId="77777777" w:rsidTr="002153E1">
        <w:trPr>
          <w:trHeight w:val="454"/>
        </w:trPr>
        <w:tc>
          <w:tcPr>
            <w:tcW w:w="3086" w:type="pct"/>
            <w:shd w:val="clear" w:color="auto" w:fill="auto"/>
            <w:noWrap/>
            <w:vAlign w:val="center"/>
            <w:hideMark/>
          </w:tcPr>
          <w:p w14:paraId="62FB4A29" w14:textId="77777777" w:rsidR="00FD4585" w:rsidRPr="00953054" w:rsidRDefault="00FD4585" w:rsidP="000A0629">
            <w:pPr>
              <w:jc w:val="both"/>
              <w:rPr>
                <w:sz w:val="22"/>
                <w:szCs w:val="22"/>
                <w:lang w:val="en-US"/>
              </w:rPr>
            </w:pPr>
            <w:r w:rsidRPr="00953054">
              <w:rPr>
                <w:b/>
                <w:bCs/>
                <w:sz w:val="22"/>
                <w:szCs w:val="22"/>
                <w:lang w:val="en-US"/>
              </w:rPr>
              <w:t>Revenue</w:t>
            </w:r>
            <w:r w:rsidRPr="00953054">
              <w:rPr>
                <w:sz w:val="22"/>
                <w:szCs w:val="22"/>
                <w:lang w:val="en-US"/>
              </w:rPr>
              <w:t xml:space="preserve"> </w:t>
            </w:r>
            <w:r w:rsidRPr="00953054">
              <w:rPr>
                <w:b/>
                <w:bCs/>
                <w:sz w:val="22"/>
                <w:szCs w:val="22"/>
                <w:lang w:val="en-US"/>
              </w:rPr>
              <w:t>from</w:t>
            </w:r>
            <w:r w:rsidRPr="00953054">
              <w:rPr>
                <w:sz w:val="22"/>
                <w:szCs w:val="22"/>
                <w:lang w:val="en-US"/>
              </w:rPr>
              <w:t xml:space="preserve"> </w:t>
            </w:r>
            <w:r w:rsidRPr="00953054">
              <w:rPr>
                <w:b/>
                <w:bCs/>
                <w:sz w:val="22"/>
                <w:szCs w:val="22"/>
                <w:lang w:val="en-US"/>
              </w:rPr>
              <w:t>exchange</w:t>
            </w:r>
            <w:r w:rsidRPr="00953054">
              <w:rPr>
                <w:sz w:val="22"/>
                <w:szCs w:val="22"/>
                <w:lang w:val="en-US"/>
              </w:rPr>
              <w:t xml:space="preserve"> </w:t>
            </w:r>
            <w:r w:rsidRPr="00953054">
              <w:rPr>
                <w:b/>
                <w:bCs/>
                <w:sz w:val="22"/>
                <w:szCs w:val="22"/>
                <w:lang w:val="en-US"/>
              </w:rPr>
              <w:t>transactions</w:t>
            </w:r>
          </w:p>
        </w:tc>
        <w:tc>
          <w:tcPr>
            <w:tcW w:w="562" w:type="pct"/>
            <w:shd w:val="clear" w:color="auto" w:fill="auto"/>
            <w:noWrap/>
            <w:vAlign w:val="center"/>
            <w:hideMark/>
          </w:tcPr>
          <w:p w14:paraId="5D58F32A" w14:textId="77777777" w:rsidR="00FD4585" w:rsidRPr="00953054" w:rsidRDefault="00FD4585" w:rsidP="00891492">
            <w:pPr>
              <w:jc w:val="center"/>
              <w:rPr>
                <w:sz w:val="22"/>
                <w:szCs w:val="22"/>
                <w:lang w:val="en-US"/>
              </w:rPr>
            </w:pPr>
          </w:p>
        </w:tc>
        <w:tc>
          <w:tcPr>
            <w:tcW w:w="1352" w:type="pct"/>
            <w:shd w:val="clear" w:color="auto" w:fill="auto"/>
            <w:noWrap/>
            <w:vAlign w:val="center"/>
            <w:hideMark/>
          </w:tcPr>
          <w:p w14:paraId="38757E28" w14:textId="77777777" w:rsidR="00FD4585" w:rsidRPr="00953054" w:rsidRDefault="00FD4585" w:rsidP="00C17F5D">
            <w:pPr>
              <w:jc w:val="center"/>
              <w:rPr>
                <w:sz w:val="22"/>
                <w:szCs w:val="22"/>
                <w:lang w:val="en-US"/>
              </w:rPr>
            </w:pPr>
          </w:p>
        </w:tc>
      </w:tr>
      <w:tr w:rsidR="00FD4585" w:rsidRPr="00953054" w14:paraId="57B6609A" w14:textId="77777777" w:rsidTr="002153E1">
        <w:trPr>
          <w:trHeight w:val="454"/>
        </w:trPr>
        <w:tc>
          <w:tcPr>
            <w:tcW w:w="3086" w:type="pct"/>
            <w:shd w:val="clear" w:color="auto" w:fill="auto"/>
            <w:noWrap/>
            <w:vAlign w:val="center"/>
            <w:hideMark/>
          </w:tcPr>
          <w:p w14:paraId="4EC59127" w14:textId="77777777" w:rsidR="00FD4585" w:rsidRPr="00953054" w:rsidRDefault="00FD4585" w:rsidP="000A0629">
            <w:pPr>
              <w:jc w:val="both"/>
              <w:rPr>
                <w:sz w:val="22"/>
                <w:szCs w:val="22"/>
                <w:lang w:val="en-US"/>
              </w:rPr>
            </w:pPr>
            <w:r w:rsidRPr="00953054">
              <w:rPr>
                <w:sz w:val="22"/>
                <w:szCs w:val="22"/>
                <w:lang w:val="en-US"/>
              </w:rPr>
              <w:t>Other income</w:t>
            </w:r>
          </w:p>
        </w:tc>
        <w:tc>
          <w:tcPr>
            <w:tcW w:w="562" w:type="pct"/>
            <w:shd w:val="clear" w:color="auto" w:fill="auto"/>
            <w:noWrap/>
            <w:vAlign w:val="center"/>
            <w:hideMark/>
          </w:tcPr>
          <w:p w14:paraId="0C5E60F5" w14:textId="21189605" w:rsidR="00FD4585" w:rsidRPr="00953054" w:rsidRDefault="002B381B" w:rsidP="00891492">
            <w:pPr>
              <w:jc w:val="center"/>
              <w:rPr>
                <w:sz w:val="22"/>
                <w:szCs w:val="22"/>
                <w:lang w:val="en-US"/>
              </w:rPr>
            </w:pPr>
            <w:r>
              <w:rPr>
                <w:sz w:val="22"/>
                <w:szCs w:val="22"/>
                <w:lang w:val="en-US"/>
              </w:rPr>
              <w:t>7</w:t>
            </w:r>
          </w:p>
        </w:tc>
        <w:tc>
          <w:tcPr>
            <w:tcW w:w="1352" w:type="pct"/>
            <w:shd w:val="clear" w:color="auto" w:fill="auto"/>
            <w:noWrap/>
            <w:vAlign w:val="center"/>
            <w:hideMark/>
          </w:tcPr>
          <w:p w14:paraId="1BBA5E0A" w14:textId="77777777" w:rsidR="00FD4585" w:rsidRPr="00953054" w:rsidRDefault="00FD4585" w:rsidP="00C17F5D">
            <w:pPr>
              <w:jc w:val="center"/>
              <w:rPr>
                <w:sz w:val="22"/>
                <w:szCs w:val="22"/>
                <w:lang w:val="en-US"/>
              </w:rPr>
            </w:pPr>
            <w:r w:rsidRPr="00953054">
              <w:rPr>
                <w:sz w:val="22"/>
                <w:szCs w:val="22"/>
                <w:lang w:val="en-US"/>
              </w:rPr>
              <w:t>xxx</w:t>
            </w:r>
          </w:p>
        </w:tc>
      </w:tr>
      <w:tr w:rsidR="00FD4585" w:rsidRPr="00953054" w14:paraId="02617376" w14:textId="77777777" w:rsidTr="002153E1">
        <w:trPr>
          <w:trHeight w:val="454"/>
        </w:trPr>
        <w:tc>
          <w:tcPr>
            <w:tcW w:w="3086" w:type="pct"/>
            <w:shd w:val="clear" w:color="auto" w:fill="auto"/>
            <w:noWrap/>
            <w:vAlign w:val="center"/>
            <w:hideMark/>
          </w:tcPr>
          <w:p w14:paraId="0AA4CBEA" w14:textId="77777777" w:rsidR="00FD4585" w:rsidRPr="00953054" w:rsidRDefault="00FD4585" w:rsidP="000A0629">
            <w:pPr>
              <w:jc w:val="both"/>
              <w:rPr>
                <w:sz w:val="22"/>
                <w:szCs w:val="22"/>
                <w:lang w:val="en-US"/>
              </w:rPr>
            </w:pPr>
            <w:r w:rsidRPr="00953054">
              <w:rPr>
                <w:b/>
                <w:bCs/>
                <w:sz w:val="22"/>
                <w:szCs w:val="22"/>
                <w:lang w:val="en-US"/>
              </w:rPr>
              <w:t>Total</w:t>
            </w:r>
            <w:r w:rsidRPr="00953054">
              <w:rPr>
                <w:sz w:val="22"/>
                <w:szCs w:val="22"/>
                <w:lang w:val="en-US"/>
              </w:rPr>
              <w:t xml:space="preserve"> </w:t>
            </w:r>
            <w:r w:rsidRPr="00953054">
              <w:rPr>
                <w:b/>
                <w:bCs/>
                <w:sz w:val="22"/>
                <w:szCs w:val="22"/>
                <w:lang w:val="en-US"/>
              </w:rPr>
              <w:t>revenue</w:t>
            </w:r>
          </w:p>
        </w:tc>
        <w:tc>
          <w:tcPr>
            <w:tcW w:w="562" w:type="pct"/>
            <w:shd w:val="clear" w:color="auto" w:fill="auto"/>
            <w:noWrap/>
            <w:vAlign w:val="center"/>
            <w:hideMark/>
          </w:tcPr>
          <w:p w14:paraId="6F2F8CEC" w14:textId="77777777" w:rsidR="00FD4585" w:rsidRPr="00953054" w:rsidRDefault="00FD4585" w:rsidP="00891492">
            <w:pPr>
              <w:jc w:val="center"/>
              <w:rPr>
                <w:sz w:val="22"/>
                <w:szCs w:val="22"/>
                <w:lang w:val="en-US"/>
              </w:rPr>
            </w:pPr>
          </w:p>
        </w:tc>
        <w:tc>
          <w:tcPr>
            <w:tcW w:w="1352" w:type="pct"/>
            <w:shd w:val="clear" w:color="auto" w:fill="auto"/>
            <w:noWrap/>
            <w:vAlign w:val="center"/>
            <w:hideMark/>
          </w:tcPr>
          <w:p w14:paraId="0E3E2D6D" w14:textId="77777777" w:rsidR="00FD4585" w:rsidRPr="00953054" w:rsidRDefault="00FD4585" w:rsidP="00C17F5D">
            <w:pPr>
              <w:jc w:val="center"/>
              <w:rPr>
                <w:b/>
                <w:bCs/>
                <w:sz w:val="22"/>
                <w:szCs w:val="22"/>
                <w:lang w:val="en-US"/>
              </w:rPr>
            </w:pPr>
            <w:r w:rsidRPr="00953054">
              <w:rPr>
                <w:b/>
                <w:bCs/>
                <w:sz w:val="22"/>
                <w:szCs w:val="22"/>
                <w:lang w:val="en-US"/>
              </w:rPr>
              <w:t>xxx</w:t>
            </w:r>
          </w:p>
        </w:tc>
      </w:tr>
      <w:tr w:rsidR="00FD4585" w:rsidRPr="00953054" w14:paraId="5960AB1D" w14:textId="77777777" w:rsidTr="002153E1">
        <w:trPr>
          <w:trHeight w:val="454"/>
        </w:trPr>
        <w:tc>
          <w:tcPr>
            <w:tcW w:w="3086" w:type="pct"/>
            <w:shd w:val="clear" w:color="auto" w:fill="auto"/>
            <w:noWrap/>
            <w:vAlign w:val="center"/>
          </w:tcPr>
          <w:p w14:paraId="6F972691" w14:textId="77777777" w:rsidR="00FD4585" w:rsidRPr="00953054" w:rsidRDefault="00FD4585" w:rsidP="000A0629">
            <w:pPr>
              <w:jc w:val="both"/>
              <w:rPr>
                <w:b/>
                <w:bCs/>
                <w:sz w:val="22"/>
                <w:szCs w:val="22"/>
                <w:lang w:val="en-US"/>
              </w:rPr>
            </w:pPr>
          </w:p>
        </w:tc>
        <w:tc>
          <w:tcPr>
            <w:tcW w:w="562" w:type="pct"/>
            <w:shd w:val="clear" w:color="auto" w:fill="auto"/>
            <w:noWrap/>
            <w:vAlign w:val="center"/>
          </w:tcPr>
          <w:p w14:paraId="14AF8B6E" w14:textId="77777777" w:rsidR="00FD4585" w:rsidRPr="00953054" w:rsidRDefault="00FD4585" w:rsidP="00891492">
            <w:pPr>
              <w:jc w:val="center"/>
              <w:rPr>
                <w:sz w:val="22"/>
                <w:szCs w:val="22"/>
                <w:lang w:val="en-US"/>
              </w:rPr>
            </w:pPr>
          </w:p>
        </w:tc>
        <w:tc>
          <w:tcPr>
            <w:tcW w:w="1352" w:type="pct"/>
            <w:shd w:val="clear" w:color="auto" w:fill="auto"/>
            <w:noWrap/>
            <w:vAlign w:val="center"/>
          </w:tcPr>
          <w:p w14:paraId="2D84C404" w14:textId="77777777" w:rsidR="00FD4585" w:rsidRPr="00953054" w:rsidRDefault="00FD4585" w:rsidP="00C17F5D">
            <w:pPr>
              <w:jc w:val="center"/>
              <w:rPr>
                <w:b/>
                <w:bCs/>
                <w:sz w:val="22"/>
                <w:szCs w:val="22"/>
                <w:lang w:val="en-US"/>
              </w:rPr>
            </w:pPr>
          </w:p>
        </w:tc>
      </w:tr>
      <w:tr w:rsidR="00FD4585" w:rsidRPr="00953054" w14:paraId="6476F7BF" w14:textId="77777777" w:rsidTr="002153E1">
        <w:trPr>
          <w:trHeight w:val="454"/>
        </w:trPr>
        <w:tc>
          <w:tcPr>
            <w:tcW w:w="3086" w:type="pct"/>
            <w:shd w:val="clear" w:color="auto" w:fill="auto"/>
            <w:noWrap/>
            <w:vAlign w:val="center"/>
            <w:hideMark/>
          </w:tcPr>
          <w:p w14:paraId="6C915352" w14:textId="77777777" w:rsidR="00FD4585" w:rsidRPr="00953054" w:rsidRDefault="00FD4585" w:rsidP="000A0629">
            <w:pPr>
              <w:jc w:val="both"/>
              <w:rPr>
                <w:b/>
                <w:bCs/>
                <w:sz w:val="22"/>
                <w:szCs w:val="22"/>
                <w:lang w:val="en-US"/>
              </w:rPr>
            </w:pPr>
            <w:r w:rsidRPr="00953054">
              <w:rPr>
                <w:b/>
                <w:bCs/>
                <w:sz w:val="22"/>
                <w:szCs w:val="22"/>
                <w:lang w:val="en-US"/>
              </w:rPr>
              <w:t>Expenses</w:t>
            </w:r>
          </w:p>
        </w:tc>
        <w:tc>
          <w:tcPr>
            <w:tcW w:w="562" w:type="pct"/>
            <w:shd w:val="clear" w:color="auto" w:fill="auto"/>
            <w:noWrap/>
            <w:vAlign w:val="center"/>
            <w:hideMark/>
          </w:tcPr>
          <w:p w14:paraId="1E365E30" w14:textId="77777777" w:rsidR="00FD4585" w:rsidRPr="00953054" w:rsidRDefault="00FD4585" w:rsidP="00891492">
            <w:pPr>
              <w:jc w:val="center"/>
              <w:rPr>
                <w:sz w:val="22"/>
                <w:szCs w:val="22"/>
                <w:lang w:val="en-US"/>
              </w:rPr>
            </w:pPr>
          </w:p>
        </w:tc>
        <w:tc>
          <w:tcPr>
            <w:tcW w:w="1352" w:type="pct"/>
            <w:shd w:val="clear" w:color="auto" w:fill="auto"/>
            <w:noWrap/>
            <w:vAlign w:val="center"/>
            <w:hideMark/>
          </w:tcPr>
          <w:p w14:paraId="26C81268" w14:textId="77777777" w:rsidR="00FD4585" w:rsidRPr="00953054" w:rsidRDefault="00FD4585" w:rsidP="00C17F5D">
            <w:pPr>
              <w:jc w:val="center"/>
              <w:rPr>
                <w:sz w:val="22"/>
                <w:szCs w:val="22"/>
                <w:lang w:val="en-US"/>
              </w:rPr>
            </w:pPr>
          </w:p>
        </w:tc>
      </w:tr>
      <w:tr w:rsidR="00FD4585" w:rsidRPr="00953054" w14:paraId="49900A48" w14:textId="77777777" w:rsidTr="002153E1">
        <w:trPr>
          <w:trHeight w:val="454"/>
        </w:trPr>
        <w:tc>
          <w:tcPr>
            <w:tcW w:w="3086" w:type="pct"/>
            <w:shd w:val="clear" w:color="auto" w:fill="auto"/>
            <w:noWrap/>
            <w:vAlign w:val="center"/>
            <w:hideMark/>
          </w:tcPr>
          <w:p w14:paraId="430B3DAB" w14:textId="77777777" w:rsidR="00FD4585" w:rsidRPr="00953054" w:rsidRDefault="00FD4585" w:rsidP="000A0629">
            <w:pPr>
              <w:jc w:val="both"/>
              <w:rPr>
                <w:sz w:val="22"/>
                <w:szCs w:val="22"/>
                <w:lang w:val="en-US"/>
              </w:rPr>
            </w:pPr>
            <w:r w:rsidRPr="00953054">
              <w:rPr>
                <w:sz w:val="22"/>
                <w:szCs w:val="22"/>
                <w:lang w:val="en-US"/>
              </w:rPr>
              <w:t>Employee costs</w:t>
            </w:r>
          </w:p>
        </w:tc>
        <w:tc>
          <w:tcPr>
            <w:tcW w:w="562" w:type="pct"/>
            <w:shd w:val="clear" w:color="auto" w:fill="auto"/>
            <w:noWrap/>
            <w:vAlign w:val="center"/>
            <w:hideMark/>
          </w:tcPr>
          <w:p w14:paraId="21499673" w14:textId="7BFE9192" w:rsidR="00FD4585" w:rsidRPr="00953054" w:rsidRDefault="002B381B" w:rsidP="00891492">
            <w:pPr>
              <w:jc w:val="center"/>
              <w:rPr>
                <w:sz w:val="22"/>
                <w:szCs w:val="22"/>
                <w:lang w:val="en-US"/>
              </w:rPr>
            </w:pPr>
            <w:r>
              <w:rPr>
                <w:sz w:val="22"/>
                <w:szCs w:val="22"/>
                <w:lang w:val="en-US"/>
              </w:rPr>
              <w:t>8</w:t>
            </w:r>
          </w:p>
        </w:tc>
        <w:tc>
          <w:tcPr>
            <w:tcW w:w="1352" w:type="pct"/>
            <w:shd w:val="clear" w:color="auto" w:fill="auto"/>
            <w:noWrap/>
            <w:vAlign w:val="center"/>
            <w:hideMark/>
          </w:tcPr>
          <w:p w14:paraId="1F1D7EA4" w14:textId="77777777" w:rsidR="00FD4585" w:rsidRPr="00953054" w:rsidRDefault="00FD4585" w:rsidP="00C17F5D">
            <w:pPr>
              <w:jc w:val="center"/>
              <w:rPr>
                <w:sz w:val="22"/>
                <w:szCs w:val="22"/>
                <w:lang w:val="en-US"/>
              </w:rPr>
            </w:pPr>
            <w:r w:rsidRPr="00953054">
              <w:rPr>
                <w:sz w:val="22"/>
                <w:szCs w:val="22"/>
                <w:lang w:val="en-US"/>
              </w:rPr>
              <w:t>xxx</w:t>
            </w:r>
          </w:p>
        </w:tc>
      </w:tr>
      <w:tr w:rsidR="00FD4585" w:rsidRPr="00953054" w14:paraId="27B0787A" w14:textId="77777777" w:rsidTr="002153E1">
        <w:trPr>
          <w:trHeight w:val="454"/>
        </w:trPr>
        <w:tc>
          <w:tcPr>
            <w:tcW w:w="3086" w:type="pct"/>
            <w:shd w:val="clear" w:color="auto" w:fill="auto"/>
            <w:noWrap/>
            <w:vAlign w:val="center"/>
            <w:hideMark/>
          </w:tcPr>
          <w:p w14:paraId="35E7488B" w14:textId="77777777" w:rsidR="00FD4585" w:rsidRPr="00953054" w:rsidRDefault="00FD4585" w:rsidP="000A0629">
            <w:pPr>
              <w:jc w:val="both"/>
              <w:rPr>
                <w:sz w:val="22"/>
                <w:szCs w:val="22"/>
                <w:lang w:val="en-US"/>
              </w:rPr>
            </w:pPr>
            <w:r w:rsidRPr="00953054">
              <w:rPr>
                <w:sz w:val="22"/>
                <w:szCs w:val="22"/>
                <w:lang w:val="en-US"/>
              </w:rPr>
              <w:t>Use of goods and services</w:t>
            </w:r>
          </w:p>
        </w:tc>
        <w:tc>
          <w:tcPr>
            <w:tcW w:w="562" w:type="pct"/>
            <w:shd w:val="clear" w:color="auto" w:fill="auto"/>
            <w:noWrap/>
            <w:vAlign w:val="center"/>
            <w:hideMark/>
          </w:tcPr>
          <w:p w14:paraId="04D6D4EA" w14:textId="6EC3A764" w:rsidR="00FD4585" w:rsidRPr="00953054" w:rsidRDefault="002B381B" w:rsidP="00891492">
            <w:pPr>
              <w:jc w:val="center"/>
              <w:rPr>
                <w:sz w:val="22"/>
                <w:szCs w:val="22"/>
                <w:lang w:val="en-US"/>
              </w:rPr>
            </w:pPr>
            <w:r>
              <w:rPr>
                <w:sz w:val="22"/>
                <w:szCs w:val="22"/>
                <w:lang w:val="en-US"/>
              </w:rPr>
              <w:t>9</w:t>
            </w:r>
          </w:p>
        </w:tc>
        <w:tc>
          <w:tcPr>
            <w:tcW w:w="1352" w:type="pct"/>
            <w:shd w:val="clear" w:color="auto" w:fill="auto"/>
            <w:noWrap/>
            <w:vAlign w:val="center"/>
            <w:hideMark/>
          </w:tcPr>
          <w:p w14:paraId="40B2D55F" w14:textId="77777777" w:rsidR="00FD4585" w:rsidRPr="00953054" w:rsidRDefault="00FD4585" w:rsidP="00C17F5D">
            <w:pPr>
              <w:jc w:val="center"/>
              <w:rPr>
                <w:sz w:val="22"/>
                <w:szCs w:val="22"/>
                <w:lang w:val="en-US"/>
              </w:rPr>
            </w:pPr>
            <w:r w:rsidRPr="00953054">
              <w:rPr>
                <w:sz w:val="22"/>
                <w:szCs w:val="22"/>
                <w:lang w:val="en-US"/>
              </w:rPr>
              <w:t>xxx</w:t>
            </w:r>
          </w:p>
        </w:tc>
      </w:tr>
      <w:tr w:rsidR="00FD4585" w:rsidRPr="00953054" w14:paraId="731793B5" w14:textId="77777777" w:rsidTr="002153E1">
        <w:trPr>
          <w:trHeight w:val="454"/>
        </w:trPr>
        <w:tc>
          <w:tcPr>
            <w:tcW w:w="3086" w:type="pct"/>
            <w:shd w:val="clear" w:color="auto" w:fill="auto"/>
            <w:noWrap/>
            <w:vAlign w:val="center"/>
          </w:tcPr>
          <w:p w14:paraId="380AA76E" w14:textId="77777777" w:rsidR="00FD4585" w:rsidRPr="00953054" w:rsidRDefault="00FD4585" w:rsidP="000A0629">
            <w:pPr>
              <w:jc w:val="both"/>
              <w:rPr>
                <w:sz w:val="22"/>
                <w:szCs w:val="22"/>
                <w:lang w:val="en-US"/>
              </w:rPr>
            </w:pPr>
            <w:r w:rsidRPr="00953054">
              <w:rPr>
                <w:sz w:val="22"/>
                <w:szCs w:val="22"/>
                <w:lang w:val="en-US"/>
              </w:rPr>
              <w:t>Transfers to other Government Entities</w:t>
            </w:r>
          </w:p>
        </w:tc>
        <w:tc>
          <w:tcPr>
            <w:tcW w:w="562" w:type="pct"/>
            <w:shd w:val="clear" w:color="auto" w:fill="auto"/>
            <w:noWrap/>
            <w:vAlign w:val="center"/>
          </w:tcPr>
          <w:p w14:paraId="0BC5E8E7" w14:textId="1D244F06" w:rsidR="00FD4585" w:rsidRPr="00953054" w:rsidRDefault="00FD4585" w:rsidP="00891492">
            <w:pPr>
              <w:jc w:val="center"/>
              <w:rPr>
                <w:sz w:val="22"/>
                <w:szCs w:val="22"/>
                <w:lang w:val="en-US"/>
              </w:rPr>
            </w:pPr>
            <w:r w:rsidRPr="00953054">
              <w:rPr>
                <w:sz w:val="22"/>
                <w:szCs w:val="22"/>
                <w:lang w:val="en-US"/>
              </w:rPr>
              <w:t>1</w:t>
            </w:r>
            <w:r w:rsidR="002B381B">
              <w:rPr>
                <w:sz w:val="22"/>
                <w:szCs w:val="22"/>
                <w:lang w:val="en-US"/>
              </w:rPr>
              <w:t>0</w:t>
            </w:r>
          </w:p>
        </w:tc>
        <w:tc>
          <w:tcPr>
            <w:tcW w:w="1352" w:type="pct"/>
            <w:shd w:val="clear" w:color="auto" w:fill="auto"/>
            <w:noWrap/>
            <w:vAlign w:val="center"/>
          </w:tcPr>
          <w:p w14:paraId="42849366" w14:textId="77777777" w:rsidR="00FD4585" w:rsidRPr="00953054" w:rsidRDefault="00FD4585" w:rsidP="00C17F5D">
            <w:pPr>
              <w:jc w:val="center"/>
              <w:rPr>
                <w:sz w:val="22"/>
                <w:szCs w:val="22"/>
                <w:lang w:val="en-US"/>
              </w:rPr>
            </w:pPr>
            <w:r w:rsidRPr="00953054">
              <w:rPr>
                <w:sz w:val="22"/>
                <w:szCs w:val="22"/>
                <w:lang w:val="en-US"/>
              </w:rPr>
              <w:t>xxx</w:t>
            </w:r>
          </w:p>
        </w:tc>
      </w:tr>
      <w:tr w:rsidR="00FD4585" w:rsidRPr="00953054" w14:paraId="08BBA4E3" w14:textId="77777777" w:rsidTr="002153E1">
        <w:trPr>
          <w:trHeight w:val="454"/>
        </w:trPr>
        <w:tc>
          <w:tcPr>
            <w:tcW w:w="3086" w:type="pct"/>
            <w:shd w:val="clear" w:color="auto" w:fill="auto"/>
            <w:noWrap/>
            <w:vAlign w:val="center"/>
            <w:hideMark/>
          </w:tcPr>
          <w:p w14:paraId="6A8A76EB" w14:textId="77777777" w:rsidR="00FD4585" w:rsidRPr="00953054" w:rsidRDefault="00FD4585" w:rsidP="000A0629">
            <w:pPr>
              <w:jc w:val="both"/>
              <w:rPr>
                <w:sz w:val="22"/>
                <w:szCs w:val="22"/>
                <w:lang w:val="en-US"/>
              </w:rPr>
            </w:pPr>
            <w:r w:rsidRPr="00953054">
              <w:rPr>
                <w:sz w:val="22"/>
                <w:szCs w:val="22"/>
                <w:lang w:val="en-US"/>
              </w:rPr>
              <w:t>Depreciation and amortization expense</w:t>
            </w:r>
          </w:p>
        </w:tc>
        <w:tc>
          <w:tcPr>
            <w:tcW w:w="562" w:type="pct"/>
            <w:shd w:val="clear" w:color="auto" w:fill="auto"/>
            <w:noWrap/>
            <w:vAlign w:val="center"/>
            <w:hideMark/>
          </w:tcPr>
          <w:p w14:paraId="5D01126D" w14:textId="14FAB6B2" w:rsidR="00FD4585" w:rsidRPr="00953054" w:rsidRDefault="00FD4585" w:rsidP="00891492">
            <w:pPr>
              <w:jc w:val="center"/>
              <w:rPr>
                <w:sz w:val="22"/>
                <w:szCs w:val="22"/>
                <w:lang w:val="en-US"/>
              </w:rPr>
            </w:pPr>
            <w:r w:rsidRPr="00953054">
              <w:rPr>
                <w:sz w:val="22"/>
                <w:szCs w:val="22"/>
                <w:lang w:val="en-US"/>
              </w:rPr>
              <w:t>1</w:t>
            </w:r>
            <w:r w:rsidR="002B381B">
              <w:rPr>
                <w:sz w:val="22"/>
                <w:szCs w:val="22"/>
                <w:lang w:val="en-US"/>
              </w:rPr>
              <w:t>1</w:t>
            </w:r>
          </w:p>
        </w:tc>
        <w:tc>
          <w:tcPr>
            <w:tcW w:w="1352" w:type="pct"/>
            <w:shd w:val="clear" w:color="auto" w:fill="auto"/>
            <w:noWrap/>
            <w:vAlign w:val="center"/>
            <w:hideMark/>
          </w:tcPr>
          <w:p w14:paraId="0D2CBF82" w14:textId="77777777" w:rsidR="00FD4585" w:rsidRPr="00953054" w:rsidRDefault="00FD4585" w:rsidP="00C17F5D">
            <w:pPr>
              <w:jc w:val="center"/>
              <w:rPr>
                <w:sz w:val="22"/>
                <w:szCs w:val="22"/>
                <w:lang w:val="en-US"/>
              </w:rPr>
            </w:pPr>
            <w:r w:rsidRPr="00953054">
              <w:rPr>
                <w:sz w:val="22"/>
                <w:szCs w:val="22"/>
                <w:lang w:val="en-US"/>
              </w:rPr>
              <w:t>xxx</w:t>
            </w:r>
          </w:p>
        </w:tc>
      </w:tr>
      <w:tr w:rsidR="00FD4585" w:rsidRPr="00953054" w14:paraId="4A6D0D1D" w14:textId="77777777" w:rsidTr="002153E1">
        <w:trPr>
          <w:trHeight w:val="454"/>
        </w:trPr>
        <w:tc>
          <w:tcPr>
            <w:tcW w:w="3086" w:type="pct"/>
            <w:shd w:val="clear" w:color="auto" w:fill="auto"/>
            <w:noWrap/>
            <w:vAlign w:val="center"/>
          </w:tcPr>
          <w:p w14:paraId="21B156F5" w14:textId="77777777" w:rsidR="00FD4585" w:rsidRPr="00953054" w:rsidRDefault="00FD4585" w:rsidP="000A0629">
            <w:pPr>
              <w:jc w:val="both"/>
              <w:rPr>
                <w:sz w:val="22"/>
                <w:szCs w:val="22"/>
                <w:lang w:val="en-US"/>
              </w:rPr>
            </w:pPr>
            <w:r w:rsidRPr="00953054">
              <w:rPr>
                <w:sz w:val="22"/>
                <w:szCs w:val="22"/>
                <w:lang w:val="en-US"/>
              </w:rPr>
              <w:t>Other Grants and Subsidies</w:t>
            </w:r>
          </w:p>
        </w:tc>
        <w:tc>
          <w:tcPr>
            <w:tcW w:w="562" w:type="pct"/>
            <w:shd w:val="clear" w:color="auto" w:fill="auto"/>
            <w:noWrap/>
            <w:vAlign w:val="center"/>
          </w:tcPr>
          <w:p w14:paraId="2B61BB37" w14:textId="2F9FB12B" w:rsidR="00FD4585" w:rsidRPr="00953054" w:rsidRDefault="00FD4585" w:rsidP="00891492">
            <w:pPr>
              <w:jc w:val="center"/>
              <w:rPr>
                <w:sz w:val="22"/>
                <w:szCs w:val="22"/>
                <w:lang w:val="en-US"/>
              </w:rPr>
            </w:pPr>
            <w:r w:rsidRPr="00953054">
              <w:rPr>
                <w:sz w:val="22"/>
                <w:szCs w:val="22"/>
                <w:lang w:val="en-US"/>
              </w:rPr>
              <w:t>1</w:t>
            </w:r>
            <w:r w:rsidR="002B381B">
              <w:rPr>
                <w:sz w:val="22"/>
                <w:szCs w:val="22"/>
                <w:lang w:val="en-US"/>
              </w:rPr>
              <w:t>2</w:t>
            </w:r>
          </w:p>
        </w:tc>
        <w:tc>
          <w:tcPr>
            <w:tcW w:w="1352" w:type="pct"/>
            <w:shd w:val="clear" w:color="auto" w:fill="auto"/>
            <w:noWrap/>
            <w:vAlign w:val="center"/>
          </w:tcPr>
          <w:p w14:paraId="5F57E806" w14:textId="77777777" w:rsidR="00FD4585" w:rsidRPr="00953054" w:rsidRDefault="00FD4585" w:rsidP="00C17F5D">
            <w:pPr>
              <w:jc w:val="center"/>
              <w:rPr>
                <w:sz w:val="22"/>
                <w:szCs w:val="22"/>
                <w:lang w:val="en-US"/>
              </w:rPr>
            </w:pPr>
            <w:r w:rsidRPr="00953054">
              <w:rPr>
                <w:sz w:val="22"/>
                <w:szCs w:val="22"/>
                <w:lang w:val="en-US"/>
              </w:rPr>
              <w:t>xxx</w:t>
            </w:r>
          </w:p>
        </w:tc>
      </w:tr>
      <w:tr w:rsidR="00FD4585" w:rsidRPr="00953054" w14:paraId="7F6B12DE" w14:textId="77777777" w:rsidTr="002153E1">
        <w:trPr>
          <w:trHeight w:val="454"/>
        </w:trPr>
        <w:tc>
          <w:tcPr>
            <w:tcW w:w="3086" w:type="pct"/>
            <w:shd w:val="clear" w:color="auto" w:fill="auto"/>
            <w:noWrap/>
            <w:vAlign w:val="center"/>
            <w:hideMark/>
          </w:tcPr>
          <w:p w14:paraId="549CF0B1" w14:textId="77777777" w:rsidR="00FD4585" w:rsidRPr="00953054" w:rsidRDefault="00FD4585" w:rsidP="000A0629">
            <w:pPr>
              <w:jc w:val="both"/>
              <w:rPr>
                <w:sz w:val="22"/>
                <w:szCs w:val="22"/>
                <w:lang w:val="en-US"/>
              </w:rPr>
            </w:pPr>
            <w:r w:rsidRPr="00953054">
              <w:rPr>
                <w:sz w:val="22"/>
                <w:szCs w:val="22"/>
                <w:lang w:val="en-US"/>
              </w:rPr>
              <w:t>Finance costs</w:t>
            </w:r>
          </w:p>
        </w:tc>
        <w:tc>
          <w:tcPr>
            <w:tcW w:w="562" w:type="pct"/>
            <w:shd w:val="clear" w:color="auto" w:fill="auto"/>
            <w:noWrap/>
            <w:vAlign w:val="center"/>
            <w:hideMark/>
          </w:tcPr>
          <w:p w14:paraId="23CAAA5E" w14:textId="08289003" w:rsidR="00FD4585" w:rsidRPr="00953054" w:rsidRDefault="00FD4585" w:rsidP="00891492">
            <w:pPr>
              <w:jc w:val="center"/>
              <w:rPr>
                <w:sz w:val="22"/>
                <w:szCs w:val="22"/>
                <w:lang w:val="en-US"/>
              </w:rPr>
            </w:pPr>
            <w:r w:rsidRPr="00953054">
              <w:rPr>
                <w:sz w:val="22"/>
                <w:szCs w:val="22"/>
                <w:lang w:val="en-US"/>
              </w:rPr>
              <w:t>1</w:t>
            </w:r>
            <w:r w:rsidR="002B381B">
              <w:rPr>
                <w:sz w:val="22"/>
                <w:szCs w:val="22"/>
                <w:lang w:val="en-US"/>
              </w:rPr>
              <w:t>3</w:t>
            </w:r>
          </w:p>
        </w:tc>
        <w:tc>
          <w:tcPr>
            <w:tcW w:w="1352" w:type="pct"/>
            <w:shd w:val="clear" w:color="auto" w:fill="auto"/>
            <w:noWrap/>
            <w:vAlign w:val="center"/>
            <w:hideMark/>
          </w:tcPr>
          <w:p w14:paraId="30F6997D" w14:textId="77777777" w:rsidR="00FD4585" w:rsidRPr="00953054" w:rsidRDefault="00FD4585" w:rsidP="00C17F5D">
            <w:pPr>
              <w:jc w:val="center"/>
              <w:rPr>
                <w:sz w:val="22"/>
                <w:szCs w:val="22"/>
                <w:lang w:val="en-US"/>
              </w:rPr>
            </w:pPr>
            <w:r w:rsidRPr="00953054">
              <w:rPr>
                <w:sz w:val="22"/>
                <w:szCs w:val="22"/>
                <w:lang w:val="en-US"/>
              </w:rPr>
              <w:t>xxx</w:t>
            </w:r>
          </w:p>
        </w:tc>
      </w:tr>
      <w:tr w:rsidR="00FD4585" w:rsidRPr="00953054" w14:paraId="7557E599" w14:textId="77777777" w:rsidTr="002153E1">
        <w:trPr>
          <w:trHeight w:val="454"/>
        </w:trPr>
        <w:tc>
          <w:tcPr>
            <w:tcW w:w="3086" w:type="pct"/>
            <w:shd w:val="clear" w:color="auto" w:fill="auto"/>
            <w:noWrap/>
            <w:vAlign w:val="center"/>
          </w:tcPr>
          <w:p w14:paraId="49BFD345" w14:textId="77777777" w:rsidR="00FD4585" w:rsidRPr="00953054" w:rsidRDefault="00FD4585" w:rsidP="000A0629">
            <w:pPr>
              <w:jc w:val="both"/>
              <w:rPr>
                <w:color w:val="000000" w:themeColor="text1"/>
                <w:sz w:val="22"/>
                <w:szCs w:val="22"/>
                <w:lang w:val="en-US"/>
              </w:rPr>
            </w:pPr>
            <w:r w:rsidRPr="00953054">
              <w:rPr>
                <w:color w:val="000000" w:themeColor="text1"/>
                <w:sz w:val="22"/>
                <w:szCs w:val="22"/>
                <w:lang w:val="en-US"/>
              </w:rPr>
              <w:t>Social Benefits</w:t>
            </w:r>
          </w:p>
        </w:tc>
        <w:tc>
          <w:tcPr>
            <w:tcW w:w="562" w:type="pct"/>
            <w:shd w:val="clear" w:color="auto" w:fill="auto"/>
            <w:noWrap/>
            <w:vAlign w:val="center"/>
          </w:tcPr>
          <w:p w14:paraId="5F18EB63" w14:textId="2A1B885A" w:rsidR="00FD4585" w:rsidRPr="00953054" w:rsidRDefault="00FD4585" w:rsidP="00891492">
            <w:pPr>
              <w:jc w:val="center"/>
              <w:rPr>
                <w:color w:val="000000" w:themeColor="text1"/>
                <w:sz w:val="22"/>
                <w:szCs w:val="22"/>
                <w:lang w:val="en-US"/>
              </w:rPr>
            </w:pPr>
            <w:r w:rsidRPr="00953054">
              <w:rPr>
                <w:color w:val="000000" w:themeColor="text1"/>
                <w:sz w:val="22"/>
                <w:szCs w:val="22"/>
                <w:lang w:val="en-US"/>
              </w:rPr>
              <w:t>1</w:t>
            </w:r>
            <w:r w:rsidR="002B381B">
              <w:rPr>
                <w:color w:val="000000" w:themeColor="text1"/>
                <w:sz w:val="22"/>
                <w:szCs w:val="22"/>
                <w:lang w:val="en-US"/>
              </w:rPr>
              <w:t>4</w:t>
            </w:r>
          </w:p>
        </w:tc>
        <w:tc>
          <w:tcPr>
            <w:tcW w:w="1352" w:type="pct"/>
            <w:shd w:val="clear" w:color="auto" w:fill="auto"/>
            <w:noWrap/>
            <w:vAlign w:val="center"/>
          </w:tcPr>
          <w:p w14:paraId="5A0B0F54" w14:textId="77777777" w:rsidR="00FD4585" w:rsidRPr="00953054" w:rsidRDefault="00FD4585" w:rsidP="00C17F5D">
            <w:pPr>
              <w:jc w:val="center"/>
              <w:rPr>
                <w:color w:val="000000" w:themeColor="text1"/>
                <w:sz w:val="22"/>
                <w:szCs w:val="22"/>
                <w:lang w:val="en-US"/>
              </w:rPr>
            </w:pPr>
            <w:r w:rsidRPr="00953054">
              <w:rPr>
                <w:color w:val="000000" w:themeColor="text1"/>
                <w:sz w:val="22"/>
                <w:szCs w:val="22"/>
                <w:lang w:val="en-US"/>
              </w:rPr>
              <w:t>xxx</w:t>
            </w:r>
          </w:p>
        </w:tc>
      </w:tr>
      <w:tr w:rsidR="00FD4585" w:rsidRPr="00953054" w14:paraId="3147C610" w14:textId="77777777" w:rsidTr="002153E1">
        <w:trPr>
          <w:trHeight w:val="454"/>
        </w:trPr>
        <w:tc>
          <w:tcPr>
            <w:tcW w:w="3086" w:type="pct"/>
            <w:shd w:val="clear" w:color="auto" w:fill="auto"/>
            <w:noWrap/>
            <w:vAlign w:val="center"/>
            <w:hideMark/>
          </w:tcPr>
          <w:p w14:paraId="481027DA" w14:textId="77777777" w:rsidR="00FD4585" w:rsidRPr="00953054" w:rsidRDefault="00FD4585" w:rsidP="000A0629">
            <w:pPr>
              <w:jc w:val="both"/>
              <w:rPr>
                <w:sz w:val="22"/>
                <w:szCs w:val="22"/>
                <w:lang w:val="en-US"/>
              </w:rPr>
            </w:pPr>
            <w:r w:rsidRPr="00953054">
              <w:rPr>
                <w:b/>
                <w:bCs/>
                <w:sz w:val="22"/>
                <w:szCs w:val="22"/>
                <w:lang w:val="en-US"/>
              </w:rPr>
              <w:t>Total</w:t>
            </w:r>
            <w:r w:rsidRPr="00953054">
              <w:rPr>
                <w:sz w:val="22"/>
                <w:szCs w:val="22"/>
                <w:lang w:val="en-US"/>
              </w:rPr>
              <w:t xml:space="preserve"> </w:t>
            </w:r>
            <w:r w:rsidRPr="00953054">
              <w:rPr>
                <w:b/>
                <w:bCs/>
                <w:sz w:val="22"/>
                <w:szCs w:val="22"/>
                <w:lang w:val="en-US"/>
              </w:rPr>
              <w:t>expenses</w:t>
            </w:r>
          </w:p>
        </w:tc>
        <w:tc>
          <w:tcPr>
            <w:tcW w:w="562" w:type="pct"/>
            <w:shd w:val="clear" w:color="auto" w:fill="auto"/>
            <w:noWrap/>
            <w:vAlign w:val="center"/>
            <w:hideMark/>
          </w:tcPr>
          <w:p w14:paraId="2ED5A70B" w14:textId="77777777" w:rsidR="00FD4585" w:rsidRPr="00953054" w:rsidRDefault="00FD4585" w:rsidP="00891492">
            <w:pPr>
              <w:jc w:val="center"/>
              <w:rPr>
                <w:sz w:val="22"/>
                <w:szCs w:val="22"/>
                <w:lang w:val="en-US"/>
              </w:rPr>
            </w:pPr>
          </w:p>
        </w:tc>
        <w:tc>
          <w:tcPr>
            <w:tcW w:w="1352" w:type="pct"/>
            <w:shd w:val="clear" w:color="auto" w:fill="auto"/>
            <w:noWrap/>
            <w:vAlign w:val="center"/>
            <w:hideMark/>
          </w:tcPr>
          <w:p w14:paraId="55762A76" w14:textId="77777777" w:rsidR="00FD4585" w:rsidRPr="00953054" w:rsidRDefault="00FD4585" w:rsidP="00C17F5D">
            <w:pPr>
              <w:jc w:val="center"/>
              <w:rPr>
                <w:b/>
                <w:bCs/>
                <w:sz w:val="22"/>
                <w:szCs w:val="22"/>
                <w:lang w:val="en-US"/>
              </w:rPr>
            </w:pPr>
            <w:r w:rsidRPr="00953054">
              <w:rPr>
                <w:b/>
                <w:bCs/>
                <w:sz w:val="22"/>
                <w:szCs w:val="22"/>
                <w:lang w:val="en-US"/>
              </w:rPr>
              <w:t>xxx</w:t>
            </w:r>
          </w:p>
        </w:tc>
      </w:tr>
      <w:tr w:rsidR="00FD4585" w:rsidRPr="00953054" w14:paraId="4CAB7697" w14:textId="77777777" w:rsidTr="002153E1">
        <w:trPr>
          <w:trHeight w:val="454"/>
        </w:trPr>
        <w:tc>
          <w:tcPr>
            <w:tcW w:w="3086" w:type="pct"/>
            <w:shd w:val="clear" w:color="auto" w:fill="auto"/>
            <w:noWrap/>
            <w:vAlign w:val="center"/>
            <w:hideMark/>
          </w:tcPr>
          <w:p w14:paraId="29861B72" w14:textId="77777777" w:rsidR="00FD4585" w:rsidRPr="00953054" w:rsidRDefault="00FD4585" w:rsidP="000A0629">
            <w:pPr>
              <w:jc w:val="both"/>
              <w:rPr>
                <w:sz w:val="22"/>
                <w:szCs w:val="22"/>
                <w:lang w:val="en-US"/>
              </w:rPr>
            </w:pPr>
            <w:r w:rsidRPr="00953054">
              <w:rPr>
                <w:sz w:val="22"/>
                <w:szCs w:val="22"/>
                <w:lang w:val="en-US"/>
              </w:rPr>
              <w:t>Gain/(loss) on sale of assets</w:t>
            </w:r>
          </w:p>
        </w:tc>
        <w:tc>
          <w:tcPr>
            <w:tcW w:w="562" w:type="pct"/>
            <w:shd w:val="clear" w:color="auto" w:fill="auto"/>
            <w:noWrap/>
            <w:vAlign w:val="center"/>
            <w:hideMark/>
          </w:tcPr>
          <w:p w14:paraId="18D7B0C5" w14:textId="36F82564" w:rsidR="00FD4585" w:rsidRPr="00953054" w:rsidRDefault="00FD4585" w:rsidP="00891492">
            <w:pPr>
              <w:jc w:val="center"/>
              <w:rPr>
                <w:sz w:val="22"/>
                <w:szCs w:val="22"/>
                <w:lang w:val="en-US"/>
              </w:rPr>
            </w:pPr>
            <w:r w:rsidRPr="00953054">
              <w:rPr>
                <w:sz w:val="22"/>
                <w:szCs w:val="22"/>
                <w:lang w:val="en-US"/>
              </w:rPr>
              <w:t>1</w:t>
            </w:r>
            <w:r w:rsidR="002B381B">
              <w:rPr>
                <w:sz w:val="22"/>
                <w:szCs w:val="22"/>
                <w:lang w:val="en-US"/>
              </w:rPr>
              <w:t>5</w:t>
            </w:r>
          </w:p>
        </w:tc>
        <w:tc>
          <w:tcPr>
            <w:tcW w:w="1352" w:type="pct"/>
            <w:shd w:val="clear" w:color="auto" w:fill="auto"/>
            <w:noWrap/>
            <w:vAlign w:val="center"/>
            <w:hideMark/>
          </w:tcPr>
          <w:p w14:paraId="25A52C91" w14:textId="77777777" w:rsidR="00FD4585" w:rsidRPr="00953054" w:rsidRDefault="00FD4585" w:rsidP="00C17F5D">
            <w:pPr>
              <w:jc w:val="center"/>
              <w:rPr>
                <w:sz w:val="22"/>
                <w:szCs w:val="22"/>
                <w:lang w:val="en-US"/>
              </w:rPr>
            </w:pPr>
            <w:r w:rsidRPr="00953054">
              <w:rPr>
                <w:sz w:val="22"/>
                <w:szCs w:val="22"/>
                <w:lang w:val="en-US"/>
              </w:rPr>
              <w:t>xxx/(xxx)</w:t>
            </w:r>
          </w:p>
        </w:tc>
      </w:tr>
      <w:tr w:rsidR="00FD4585" w:rsidRPr="00953054" w14:paraId="39D34194" w14:textId="77777777" w:rsidTr="002153E1">
        <w:trPr>
          <w:trHeight w:val="454"/>
        </w:trPr>
        <w:tc>
          <w:tcPr>
            <w:tcW w:w="3086" w:type="pct"/>
            <w:shd w:val="clear" w:color="auto" w:fill="auto"/>
            <w:noWrap/>
            <w:vAlign w:val="bottom"/>
            <w:hideMark/>
          </w:tcPr>
          <w:p w14:paraId="0D8B5A59" w14:textId="3A9C75E8" w:rsidR="00FD4585" w:rsidRPr="00BC4121" w:rsidRDefault="00FD4585" w:rsidP="00BC4121">
            <w:pPr>
              <w:spacing w:line="360" w:lineRule="auto"/>
              <w:ind w:right="-20"/>
              <w:rPr>
                <w:rFonts w:eastAsia="Arial"/>
                <w:spacing w:val="3"/>
                <w:sz w:val="22"/>
                <w:szCs w:val="22"/>
              </w:rPr>
            </w:pPr>
            <w:r w:rsidRPr="00953054">
              <w:rPr>
                <w:rFonts w:eastAsia="Arial"/>
                <w:spacing w:val="3"/>
                <w:sz w:val="22"/>
                <w:szCs w:val="22"/>
              </w:rPr>
              <w:t>Gain/Loss on Foreign Exchange</w:t>
            </w:r>
          </w:p>
        </w:tc>
        <w:tc>
          <w:tcPr>
            <w:tcW w:w="562" w:type="pct"/>
            <w:shd w:val="clear" w:color="auto" w:fill="auto"/>
            <w:noWrap/>
            <w:vAlign w:val="center"/>
            <w:hideMark/>
          </w:tcPr>
          <w:p w14:paraId="3615C806" w14:textId="0CB292F4" w:rsidR="00FD4585" w:rsidRPr="00953054" w:rsidRDefault="00FD4585" w:rsidP="00891492">
            <w:pPr>
              <w:jc w:val="center"/>
              <w:rPr>
                <w:sz w:val="22"/>
                <w:szCs w:val="22"/>
                <w:lang w:val="en-US"/>
              </w:rPr>
            </w:pPr>
            <w:r w:rsidRPr="00953054">
              <w:rPr>
                <w:sz w:val="22"/>
                <w:szCs w:val="22"/>
                <w:lang w:val="en-US"/>
              </w:rPr>
              <w:t>1</w:t>
            </w:r>
            <w:r w:rsidR="002B381B">
              <w:rPr>
                <w:sz w:val="22"/>
                <w:szCs w:val="22"/>
                <w:lang w:val="en-US"/>
              </w:rPr>
              <w:t>6</w:t>
            </w:r>
          </w:p>
        </w:tc>
        <w:tc>
          <w:tcPr>
            <w:tcW w:w="1352" w:type="pct"/>
            <w:shd w:val="clear" w:color="auto" w:fill="auto"/>
            <w:noWrap/>
            <w:vAlign w:val="center"/>
            <w:hideMark/>
          </w:tcPr>
          <w:p w14:paraId="7CA750CA" w14:textId="77777777" w:rsidR="00FD4585" w:rsidRPr="00953054" w:rsidRDefault="00FD4585" w:rsidP="00950E0C">
            <w:pPr>
              <w:jc w:val="center"/>
              <w:rPr>
                <w:sz w:val="22"/>
                <w:szCs w:val="22"/>
                <w:lang w:val="en-US"/>
              </w:rPr>
            </w:pPr>
            <w:r w:rsidRPr="00953054">
              <w:rPr>
                <w:sz w:val="22"/>
                <w:szCs w:val="22"/>
                <w:lang w:val="en-US"/>
              </w:rPr>
              <w:t>xxx/(xxx)</w:t>
            </w:r>
          </w:p>
        </w:tc>
      </w:tr>
      <w:tr w:rsidR="00FD4585" w:rsidRPr="00953054" w14:paraId="0151A862" w14:textId="77777777" w:rsidTr="002153E1">
        <w:trPr>
          <w:trHeight w:val="454"/>
        </w:trPr>
        <w:tc>
          <w:tcPr>
            <w:tcW w:w="3086" w:type="pct"/>
            <w:shd w:val="clear" w:color="auto" w:fill="auto"/>
            <w:noWrap/>
            <w:vAlign w:val="center"/>
            <w:hideMark/>
          </w:tcPr>
          <w:p w14:paraId="7887AFB1" w14:textId="77777777" w:rsidR="00FD4585" w:rsidRPr="00953054" w:rsidRDefault="00FD4585" w:rsidP="000A0629">
            <w:pPr>
              <w:jc w:val="both"/>
              <w:rPr>
                <w:sz w:val="22"/>
                <w:szCs w:val="22"/>
                <w:lang w:val="en-US"/>
              </w:rPr>
            </w:pPr>
            <w:r w:rsidRPr="00953054">
              <w:rPr>
                <w:sz w:val="22"/>
                <w:szCs w:val="22"/>
                <w:lang w:val="en-US"/>
              </w:rPr>
              <w:t>Gain/Loss on fair value of investments</w:t>
            </w:r>
          </w:p>
        </w:tc>
        <w:tc>
          <w:tcPr>
            <w:tcW w:w="562" w:type="pct"/>
            <w:shd w:val="clear" w:color="auto" w:fill="auto"/>
            <w:noWrap/>
            <w:vAlign w:val="center"/>
            <w:hideMark/>
          </w:tcPr>
          <w:p w14:paraId="086C0CD8" w14:textId="0738F025" w:rsidR="00FD4585" w:rsidRPr="00953054" w:rsidRDefault="00FD4585" w:rsidP="00891492">
            <w:pPr>
              <w:jc w:val="center"/>
              <w:rPr>
                <w:sz w:val="22"/>
                <w:szCs w:val="22"/>
                <w:lang w:val="en-US"/>
              </w:rPr>
            </w:pPr>
            <w:r w:rsidRPr="00953054">
              <w:rPr>
                <w:sz w:val="22"/>
                <w:szCs w:val="22"/>
                <w:lang w:val="en-US"/>
              </w:rPr>
              <w:t>1</w:t>
            </w:r>
            <w:r w:rsidR="002B381B">
              <w:rPr>
                <w:sz w:val="22"/>
                <w:szCs w:val="22"/>
                <w:lang w:val="en-US"/>
              </w:rPr>
              <w:t>7</w:t>
            </w:r>
          </w:p>
        </w:tc>
        <w:tc>
          <w:tcPr>
            <w:tcW w:w="1352" w:type="pct"/>
            <w:shd w:val="clear" w:color="auto" w:fill="auto"/>
            <w:noWrap/>
            <w:vAlign w:val="center"/>
            <w:hideMark/>
          </w:tcPr>
          <w:p w14:paraId="3435718B" w14:textId="77777777" w:rsidR="00FD4585" w:rsidRPr="00953054" w:rsidRDefault="00FD4585" w:rsidP="00C17F5D">
            <w:pPr>
              <w:jc w:val="center"/>
              <w:rPr>
                <w:sz w:val="22"/>
                <w:szCs w:val="22"/>
                <w:lang w:val="en-US"/>
              </w:rPr>
            </w:pPr>
            <w:r w:rsidRPr="00953054">
              <w:rPr>
                <w:sz w:val="22"/>
                <w:szCs w:val="22"/>
                <w:lang w:val="en-US"/>
              </w:rPr>
              <w:t>xxx</w:t>
            </w:r>
          </w:p>
        </w:tc>
      </w:tr>
      <w:tr w:rsidR="00FD4585" w:rsidRPr="00953054" w14:paraId="30F23DB4" w14:textId="77777777" w:rsidTr="002153E1">
        <w:trPr>
          <w:trHeight w:val="454"/>
        </w:trPr>
        <w:tc>
          <w:tcPr>
            <w:tcW w:w="3086" w:type="pct"/>
            <w:shd w:val="clear" w:color="auto" w:fill="auto"/>
            <w:noWrap/>
            <w:vAlign w:val="center"/>
            <w:hideMark/>
          </w:tcPr>
          <w:p w14:paraId="34B564A2" w14:textId="77777777" w:rsidR="00FD4585" w:rsidRPr="00953054" w:rsidRDefault="00FD4585" w:rsidP="000A0629">
            <w:pPr>
              <w:jc w:val="both"/>
              <w:rPr>
                <w:sz w:val="22"/>
                <w:szCs w:val="22"/>
                <w:lang w:val="en-US"/>
              </w:rPr>
            </w:pPr>
            <w:r w:rsidRPr="00953054">
              <w:rPr>
                <w:sz w:val="22"/>
                <w:szCs w:val="22"/>
                <w:lang w:val="en-US"/>
              </w:rPr>
              <w:t>Impairment loss</w:t>
            </w:r>
          </w:p>
        </w:tc>
        <w:tc>
          <w:tcPr>
            <w:tcW w:w="562" w:type="pct"/>
            <w:shd w:val="clear" w:color="auto" w:fill="auto"/>
            <w:noWrap/>
            <w:vAlign w:val="center"/>
            <w:hideMark/>
          </w:tcPr>
          <w:p w14:paraId="2DE27B10" w14:textId="6A8D032E" w:rsidR="00FD4585" w:rsidRPr="00953054" w:rsidRDefault="00FD4585" w:rsidP="00891492">
            <w:pPr>
              <w:jc w:val="center"/>
              <w:rPr>
                <w:sz w:val="22"/>
                <w:szCs w:val="22"/>
                <w:lang w:val="en-US"/>
              </w:rPr>
            </w:pPr>
            <w:r w:rsidRPr="00953054">
              <w:rPr>
                <w:sz w:val="22"/>
                <w:szCs w:val="22"/>
                <w:lang w:val="en-US"/>
              </w:rPr>
              <w:t>1</w:t>
            </w:r>
            <w:r w:rsidR="002B381B">
              <w:rPr>
                <w:sz w:val="22"/>
                <w:szCs w:val="22"/>
                <w:lang w:val="en-US"/>
              </w:rPr>
              <w:t>8</w:t>
            </w:r>
          </w:p>
        </w:tc>
        <w:tc>
          <w:tcPr>
            <w:tcW w:w="1352" w:type="pct"/>
            <w:shd w:val="clear" w:color="auto" w:fill="auto"/>
            <w:noWrap/>
            <w:vAlign w:val="center"/>
            <w:hideMark/>
          </w:tcPr>
          <w:p w14:paraId="6497DC7B" w14:textId="77777777" w:rsidR="00FD4585" w:rsidRPr="00953054" w:rsidRDefault="00FD4585" w:rsidP="00C17F5D">
            <w:pPr>
              <w:jc w:val="center"/>
              <w:rPr>
                <w:sz w:val="22"/>
                <w:szCs w:val="22"/>
                <w:lang w:val="en-US"/>
              </w:rPr>
            </w:pPr>
            <w:r w:rsidRPr="00953054">
              <w:rPr>
                <w:sz w:val="22"/>
                <w:szCs w:val="22"/>
                <w:lang w:val="en-US"/>
              </w:rPr>
              <w:t>(xxx)</w:t>
            </w:r>
          </w:p>
        </w:tc>
      </w:tr>
      <w:tr w:rsidR="00FD4585" w:rsidRPr="00953054" w14:paraId="574400B2" w14:textId="77777777" w:rsidTr="002153E1">
        <w:trPr>
          <w:trHeight w:val="454"/>
        </w:trPr>
        <w:tc>
          <w:tcPr>
            <w:tcW w:w="3086" w:type="pct"/>
            <w:shd w:val="clear" w:color="auto" w:fill="auto"/>
            <w:noWrap/>
            <w:vAlign w:val="center"/>
          </w:tcPr>
          <w:p w14:paraId="5835EA78" w14:textId="77777777" w:rsidR="00FD4585" w:rsidRPr="00953054" w:rsidRDefault="00FD4585" w:rsidP="000A0629">
            <w:pPr>
              <w:jc w:val="both"/>
              <w:rPr>
                <w:b/>
                <w:bCs/>
                <w:sz w:val="22"/>
                <w:szCs w:val="22"/>
                <w:lang w:val="en-US"/>
              </w:rPr>
            </w:pPr>
            <w:r w:rsidRPr="00953054">
              <w:rPr>
                <w:b/>
                <w:bCs/>
                <w:sz w:val="22"/>
                <w:szCs w:val="22"/>
                <w:lang w:val="en-US"/>
              </w:rPr>
              <w:t>Surplus/Deficit for the year</w:t>
            </w:r>
          </w:p>
        </w:tc>
        <w:tc>
          <w:tcPr>
            <w:tcW w:w="562" w:type="pct"/>
            <w:shd w:val="clear" w:color="auto" w:fill="auto"/>
            <w:noWrap/>
            <w:vAlign w:val="center"/>
          </w:tcPr>
          <w:p w14:paraId="2770F3C2" w14:textId="77777777" w:rsidR="00FD4585" w:rsidRPr="00953054" w:rsidRDefault="00FD4585" w:rsidP="00891492">
            <w:pPr>
              <w:jc w:val="center"/>
              <w:rPr>
                <w:sz w:val="22"/>
                <w:szCs w:val="22"/>
                <w:lang w:val="en-US"/>
              </w:rPr>
            </w:pPr>
          </w:p>
        </w:tc>
        <w:tc>
          <w:tcPr>
            <w:tcW w:w="1352" w:type="pct"/>
            <w:shd w:val="clear" w:color="auto" w:fill="auto"/>
            <w:noWrap/>
            <w:vAlign w:val="center"/>
          </w:tcPr>
          <w:p w14:paraId="33441E1D" w14:textId="77777777" w:rsidR="00FD4585" w:rsidRPr="00953054" w:rsidRDefault="00FD4585" w:rsidP="00C17F5D">
            <w:pPr>
              <w:jc w:val="center"/>
              <w:rPr>
                <w:b/>
                <w:bCs/>
                <w:sz w:val="22"/>
                <w:szCs w:val="22"/>
                <w:lang w:val="en-US"/>
              </w:rPr>
            </w:pPr>
            <w:r w:rsidRPr="00953054">
              <w:rPr>
                <w:b/>
                <w:bCs/>
                <w:sz w:val="22"/>
                <w:szCs w:val="22"/>
                <w:lang w:val="en-US"/>
              </w:rPr>
              <w:t>xxx</w:t>
            </w:r>
          </w:p>
        </w:tc>
      </w:tr>
      <w:tr w:rsidR="00FD4585" w:rsidRPr="00953054" w14:paraId="5230FC78" w14:textId="77777777" w:rsidTr="002153E1">
        <w:trPr>
          <w:trHeight w:val="454"/>
        </w:trPr>
        <w:tc>
          <w:tcPr>
            <w:tcW w:w="3086" w:type="pct"/>
            <w:shd w:val="clear" w:color="auto" w:fill="auto"/>
            <w:noWrap/>
            <w:vAlign w:val="center"/>
          </w:tcPr>
          <w:p w14:paraId="66DB9569" w14:textId="77777777" w:rsidR="00FD4585" w:rsidRPr="00953054" w:rsidRDefault="00FD4585" w:rsidP="000A0629">
            <w:pPr>
              <w:jc w:val="both"/>
              <w:rPr>
                <w:sz w:val="22"/>
                <w:szCs w:val="22"/>
                <w:lang w:val="en-US"/>
              </w:rPr>
            </w:pPr>
            <w:r w:rsidRPr="00953054">
              <w:rPr>
                <w:sz w:val="22"/>
                <w:szCs w:val="22"/>
                <w:lang w:val="en-US"/>
              </w:rPr>
              <w:t>Taxation</w:t>
            </w:r>
          </w:p>
        </w:tc>
        <w:tc>
          <w:tcPr>
            <w:tcW w:w="562" w:type="pct"/>
            <w:shd w:val="clear" w:color="auto" w:fill="auto"/>
            <w:noWrap/>
            <w:vAlign w:val="center"/>
          </w:tcPr>
          <w:p w14:paraId="10FFDACD" w14:textId="5CF5DB8E" w:rsidR="00FD4585" w:rsidRPr="00953054" w:rsidRDefault="002B381B" w:rsidP="00891492">
            <w:pPr>
              <w:jc w:val="center"/>
              <w:rPr>
                <w:sz w:val="22"/>
                <w:szCs w:val="22"/>
                <w:lang w:val="en-US"/>
              </w:rPr>
            </w:pPr>
            <w:r>
              <w:rPr>
                <w:sz w:val="22"/>
                <w:szCs w:val="22"/>
                <w:lang w:val="en-US"/>
              </w:rPr>
              <w:t>19</w:t>
            </w:r>
          </w:p>
        </w:tc>
        <w:tc>
          <w:tcPr>
            <w:tcW w:w="1352" w:type="pct"/>
            <w:shd w:val="clear" w:color="auto" w:fill="auto"/>
            <w:noWrap/>
            <w:vAlign w:val="center"/>
          </w:tcPr>
          <w:p w14:paraId="4279B567" w14:textId="77777777" w:rsidR="00FD4585" w:rsidRPr="00953054" w:rsidRDefault="00FD4585" w:rsidP="00C17F5D">
            <w:pPr>
              <w:jc w:val="center"/>
              <w:rPr>
                <w:sz w:val="22"/>
                <w:szCs w:val="22"/>
                <w:lang w:val="en-US"/>
              </w:rPr>
            </w:pPr>
            <w:r w:rsidRPr="00953054">
              <w:rPr>
                <w:sz w:val="22"/>
                <w:szCs w:val="22"/>
                <w:lang w:val="en-US"/>
              </w:rPr>
              <w:t>xxx</w:t>
            </w:r>
          </w:p>
        </w:tc>
      </w:tr>
      <w:tr w:rsidR="00FD4585" w:rsidRPr="00953054" w14:paraId="4B2370AF" w14:textId="77777777" w:rsidTr="002153E1">
        <w:trPr>
          <w:trHeight w:val="454"/>
        </w:trPr>
        <w:tc>
          <w:tcPr>
            <w:tcW w:w="3086" w:type="pct"/>
            <w:shd w:val="clear" w:color="auto" w:fill="auto"/>
            <w:noWrap/>
            <w:vAlign w:val="center"/>
          </w:tcPr>
          <w:p w14:paraId="3C526F72" w14:textId="6B7C7922" w:rsidR="00FD4585" w:rsidRPr="00953054" w:rsidRDefault="00FD4585" w:rsidP="000A0629">
            <w:pPr>
              <w:jc w:val="both"/>
              <w:rPr>
                <w:b/>
                <w:bCs/>
                <w:sz w:val="22"/>
                <w:szCs w:val="22"/>
                <w:lang w:val="en-US"/>
              </w:rPr>
            </w:pPr>
            <w:r w:rsidRPr="00953054">
              <w:rPr>
                <w:b/>
                <w:bCs/>
                <w:sz w:val="22"/>
                <w:szCs w:val="22"/>
                <w:lang w:val="en-US"/>
              </w:rPr>
              <w:t xml:space="preserve">Net </w:t>
            </w:r>
            <w:r w:rsidR="005B09A3" w:rsidRPr="00953054">
              <w:rPr>
                <w:b/>
                <w:bCs/>
                <w:sz w:val="22"/>
                <w:szCs w:val="22"/>
                <w:lang w:val="en-US"/>
              </w:rPr>
              <w:t>Surplus</w:t>
            </w:r>
            <w:r w:rsidRPr="00953054">
              <w:rPr>
                <w:b/>
                <w:bCs/>
                <w:sz w:val="22"/>
                <w:szCs w:val="22"/>
                <w:lang w:val="en-US"/>
              </w:rPr>
              <w:t>/Deficit</w:t>
            </w:r>
          </w:p>
        </w:tc>
        <w:tc>
          <w:tcPr>
            <w:tcW w:w="562" w:type="pct"/>
            <w:shd w:val="clear" w:color="auto" w:fill="auto"/>
            <w:noWrap/>
            <w:vAlign w:val="center"/>
          </w:tcPr>
          <w:p w14:paraId="418A38D0" w14:textId="77777777" w:rsidR="00FD4585" w:rsidRPr="00953054" w:rsidRDefault="00FD4585" w:rsidP="000A0629">
            <w:pPr>
              <w:jc w:val="right"/>
              <w:rPr>
                <w:sz w:val="22"/>
                <w:szCs w:val="22"/>
                <w:lang w:val="en-US"/>
              </w:rPr>
            </w:pPr>
          </w:p>
        </w:tc>
        <w:tc>
          <w:tcPr>
            <w:tcW w:w="1352" w:type="pct"/>
            <w:shd w:val="clear" w:color="auto" w:fill="auto"/>
            <w:noWrap/>
            <w:vAlign w:val="center"/>
          </w:tcPr>
          <w:p w14:paraId="6EB25994" w14:textId="77777777" w:rsidR="00FD4585" w:rsidRPr="00953054" w:rsidRDefault="00FD4585" w:rsidP="00C17F5D">
            <w:pPr>
              <w:jc w:val="center"/>
              <w:rPr>
                <w:b/>
                <w:bCs/>
                <w:sz w:val="22"/>
                <w:szCs w:val="22"/>
                <w:lang w:val="en-US"/>
              </w:rPr>
            </w:pPr>
            <w:r w:rsidRPr="00953054">
              <w:rPr>
                <w:b/>
                <w:bCs/>
                <w:sz w:val="22"/>
                <w:szCs w:val="22"/>
                <w:lang w:val="en-US"/>
              </w:rPr>
              <w:t>xxx</w:t>
            </w:r>
          </w:p>
        </w:tc>
      </w:tr>
    </w:tbl>
    <w:p w14:paraId="00A54F61" w14:textId="32468506" w:rsidR="005B09A3" w:rsidRDefault="005B09A3" w:rsidP="00953054">
      <w:pPr>
        <w:spacing w:line="360" w:lineRule="auto"/>
        <w:jc w:val="both"/>
        <w:rPr>
          <w:i/>
          <w:iCs/>
          <w:color w:val="FF0000"/>
          <w:sz w:val="22"/>
          <w:szCs w:val="22"/>
        </w:rPr>
      </w:pPr>
    </w:p>
    <w:p w14:paraId="566A027B" w14:textId="77777777" w:rsidR="005B09A3" w:rsidRDefault="005B09A3">
      <w:pPr>
        <w:autoSpaceDE/>
        <w:autoSpaceDN/>
        <w:rPr>
          <w:i/>
          <w:iCs/>
          <w:color w:val="FF0000"/>
          <w:sz w:val="22"/>
          <w:szCs w:val="22"/>
        </w:rPr>
      </w:pPr>
      <w:r>
        <w:rPr>
          <w:i/>
          <w:iCs/>
          <w:color w:val="FF0000"/>
          <w:sz w:val="22"/>
          <w:szCs w:val="22"/>
        </w:rPr>
        <w:br w:type="page"/>
      </w:r>
    </w:p>
    <w:p w14:paraId="6C376D14" w14:textId="7A23C53E" w:rsidR="00CE25E6" w:rsidRDefault="00CE25E6" w:rsidP="00CE25E6">
      <w:pPr>
        <w:spacing w:line="276" w:lineRule="auto"/>
        <w:jc w:val="both"/>
      </w:pPr>
      <w:r w:rsidRPr="00650C14">
        <w:rPr>
          <w:lang w:val="en-US"/>
        </w:rPr>
        <w:lastRenderedPageBreak/>
        <w:t>The Financial Statements set out on pages xxx to xxx were signed by:</w:t>
      </w:r>
    </w:p>
    <w:p w14:paraId="25609180" w14:textId="77777777" w:rsidR="00CE25E6" w:rsidRDefault="00CE25E6" w:rsidP="00CE25E6"/>
    <w:p w14:paraId="04BAB172" w14:textId="77777777" w:rsidR="00373B6D" w:rsidRPr="00953054" w:rsidRDefault="00373B6D" w:rsidP="00953054">
      <w:pPr>
        <w:spacing w:line="360" w:lineRule="auto"/>
        <w:jc w:val="both"/>
        <w:rPr>
          <w:sz w:val="22"/>
          <w:szCs w:val="22"/>
          <w:lang w:val="en-US"/>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528"/>
        <w:gridCol w:w="4120"/>
      </w:tblGrid>
      <w:tr w:rsidR="005B09A3" w:rsidRPr="00953054" w14:paraId="416C9C8A" w14:textId="77777777" w:rsidTr="00F945A7">
        <w:tc>
          <w:tcPr>
            <w:tcW w:w="2865" w:type="pct"/>
          </w:tcPr>
          <w:p w14:paraId="09362302" w14:textId="77777777" w:rsidR="005B09A3" w:rsidRPr="00953054" w:rsidRDefault="005B09A3" w:rsidP="00953054">
            <w:pPr>
              <w:spacing w:line="360" w:lineRule="auto"/>
              <w:jc w:val="both"/>
              <w:rPr>
                <w:b/>
                <w:bCs/>
                <w:iCs/>
                <w:sz w:val="22"/>
                <w:szCs w:val="22"/>
              </w:rPr>
            </w:pPr>
            <w:r w:rsidRPr="00953054">
              <w:rPr>
                <w:b/>
                <w:bCs/>
                <w:iCs/>
                <w:sz w:val="22"/>
                <w:szCs w:val="22"/>
              </w:rPr>
              <w:t>………………………………</w:t>
            </w:r>
          </w:p>
        </w:tc>
        <w:tc>
          <w:tcPr>
            <w:tcW w:w="2135" w:type="pct"/>
          </w:tcPr>
          <w:p w14:paraId="2AB373C2" w14:textId="77777777" w:rsidR="005B09A3" w:rsidRPr="00953054" w:rsidRDefault="005B09A3" w:rsidP="00953054">
            <w:pPr>
              <w:spacing w:line="276" w:lineRule="auto"/>
              <w:jc w:val="both"/>
              <w:rPr>
                <w:b/>
                <w:bCs/>
                <w:iCs/>
                <w:sz w:val="22"/>
                <w:szCs w:val="22"/>
              </w:rPr>
            </w:pPr>
            <w:r w:rsidRPr="00953054">
              <w:rPr>
                <w:b/>
                <w:bCs/>
                <w:iCs/>
                <w:sz w:val="22"/>
                <w:szCs w:val="22"/>
              </w:rPr>
              <w:t>………………………………</w:t>
            </w:r>
          </w:p>
        </w:tc>
      </w:tr>
      <w:tr w:rsidR="005B09A3" w:rsidRPr="00953054" w14:paraId="11DB6A87" w14:textId="77777777" w:rsidTr="00F945A7">
        <w:tc>
          <w:tcPr>
            <w:tcW w:w="2865" w:type="pct"/>
          </w:tcPr>
          <w:p w14:paraId="7EBE2369" w14:textId="77777777" w:rsidR="005B09A3" w:rsidRPr="00953054" w:rsidRDefault="005B09A3" w:rsidP="00953054">
            <w:pPr>
              <w:spacing w:line="360" w:lineRule="auto"/>
              <w:jc w:val="both"/>
              <w:rPr>
                <w:b/>
                <w:bCs/>
                <w:iCs/>
                <w:sz w:val="22"/>
                <w:szCs w:val="22"/>
              </w:rPr>
            </w:pPr>
            <w:r w:rsidRPr="00953054">
              <w:rPr>
                <w:b/>
                <w:bCs/>
                <w:iCs/>
                <w:sz w:val="22"/>
                <w:szCs w:val="22"/>
              </w:rPr>
              <w:t>Name</w:t>
            </w:r>
            <w:r>
              <w:rPr>
                <w:b/>
                <w:bCs/>
                <w:iCs/>
                <w:sz w:val="22"/>
                <w:szCs w:val="22"/>
              </w:rPr>
              <w:t>:</w:t>
            </w:r>
          </w:p>
        </w:tc>
        <w:tc>
          <w:tcPr>
            <w:tcW w:w="2135" w:type="pct"/>
          </w:tcPr>
          <w:p w14:paraId="3687C69E" w14:textId="77777777" w:rsidR="005B09A3" w:rsidRPr="00953054" w:rsidRDefault="005B09A3" w:rsidP="00953054">
            <w:pPr>
              <w:spacing w:line="276" w:lineRule="auto"/>
              <w:jc w:val="both"/>
              <w:rPr>
                <w:b/>
                <w:bCs/>
                <w:iCs/>
                <w:sz w:val="22"/>
                <w:szCs w:val="22"/>
              </w:rPr>
            </w:pPr>
            <w:r w:rsidRPr="00953054">
              <w:rPr>
                <w:b/>
                <w:bCs/>
                <w:iCs/>
                <w:sz w:val="22"/>
                <w:szCs w:val="22"/>
              </w:rPr>
              <w:t>Name</w:t>
            </w:r>
            <w:r>
              <w:rPr>
                <w:b/>
                <w:bCs/>
                <w:iCs/>
                <w:sz w:val="22"/>
                <w:szCs w:val="22"/>
              </w:rPr>
              <w:t>:</w:t>
            </w:r>
          </w:p>
        </w:tc>
      </w:tr>
      <w:tr w:rsidR="005B09A3" w:rsidRPr="00953054" w14:paraId="4AF242CF" w14:textId="77777777" w:rsidTr="00F945A7">
        <w:tc>
          <w:tcPr>
            <w:tcW w:w="2865" w:type="pct"/>
          </w:tcPr>
          <w:p w14:paraId="29926954" w14:textId="77777777" w:rsidR="005B09A3" w:rsidRPr="00953054" w:rsidRDefault="005B09A3" w:rsidP="00953054">
            <w:pPr>
              <w:spacing w:line="360" w:lineRule="auto"/>
              <w:jc w:val="both"/>
              <w:rPr>
                <w:b/>
                <w:bCs/>
                <w:iCs/>
                <w:sz w:val="22"/>
                <w:szCs w:val="22"/>
              </w:rPr>
            </w:pPr>
            <w:r w:rsidRPr="00953054">
              <w:rPr>
                <w:b/>
                <w:bCs/>
                <w:iCs/>
                <w:sz w:val="22"/>
                <w:szCs w:val="22"/>
              </w:rPr>
              <w:t>Chief Officer</w:t>
            </w:r>
            <w:r>
              <w:rPr>
                <w:b/>
                <w:bCs/>
                <w:iCs/>
                <w:sz w:val="22"/>
                <w:szCs w:val="22"/>
              </w:rPr>
              <w:t>,</w:t>
            </w:r>
            <w:r w:rsidRPr="00953054">
              <w:rPr>
                <w:b/>
                <w:bCs/>
                <w:iCs/>
                <w:sz w:val="22"/>
                <w:szCs w:val="22"/>
              </w:rPr>
              <w:t xml:space="preserve"> Finance/ Clerk of The County Assembly</w:t>
            </w:r>
          </w:p>
        </w:tc>
        <w:tc>
          <w:tcPr>
            <w:tcW w:w="2135" w:type="pct"/>
          </w:tcPr>
          <w:p w14:paraId="48B460CC" w14:textId="77777777" w:rsidR="005B09A3" w:rsidRPr="00953054" w:rsidRDefault="005B09A3" w:rsidP="00953054">
            <w:pPr>
              <w:spacing w:line="276" w:lineRule="auto"/>
              <w:jc w:val="both"/>
              <w:rPr>
                <w:b/>
                <w:bCs/>
                <w:iCs/>
                <w:sz w:val="22"/>
                <w:szCs w:val="22"/>
              </w:rPr>
            </w:pPr>
            <w:r w:rsidRPr="00953054">
              <w:rPr>
                <w:b/>
                <w:bCs/>
                <w:iCs/>
                <w:sz w:val="22"/>
                <w:szCs w:val="22"/>
              </w:rPr>
              <w:t>Director Accounting Services /CFO</w:t>
            </w:r>
          </w:p>
        </w:tc>
      </w:tr>
      <w:tr w:rsidR="005B09A3" w:rsidRPr="00953054" w14:paraId="63EC7237" w14:textId="77777777" w:rsidTr="00F945A7">
        <w:tc>
          <w:tcPr>
            <w:tcW w:w="2865" w:type="pct"/>
          </w:tcPr>
          <w:p w14:paraId="4AF9CABA" w14:textId="77777777" w:rsidR="005B09A3" w:rsidRPr="00953054" w:rsidRDefault="005B09A3" w:rsidP="00953054">
            <w:pPr>
              <w:spacing w:line="360" w:lineRule="auto"/>
              <w:jc w:val="both"/>
              <w:rPr>
                <w:b/>
                <w:bCs/>
                <w:iCs/>
                <w:sz w:val="22"/>
                <w:szCs w:val="22"/>
              </w:rPr>
            </w:pPr>
          </w:p>
        </w:tc>
        <w:tc>
          <w:tcPr>
            <w:tcW w:w="2135" w:type="pct"/>
          </w:tcPr>
          <w:p w14:paraId="0329569D" w14:textId="77777777" w:rsidR="005B09A3" w:rsidRPr="00953054" w:rsidRDefault="005B09A3" w:rsidP="00953054">
            <w:pPr>
              <w:spacing w:line="276" w:lineRule="auto"/>
              <w:jc w:val="both"/>
              <w:rPr>
                <w:b/>
                <w:bCs/>
                <w:iCs/>
                <w:sz w:val="22"/>
                <w:szCs w:val="22"/>
              </w:rPr>
            </w:pPr>
            <w:r w:rsidRPr="00953054">
              <w:rPr>
                <w:b/>
                <w:bCs/>
                <w:iCs/>
                <w:sz w:val="22"/>
                <w:szCs w:val="22"/>
              </w:rPr>
              <w:t>ICPAK M/No………….</w:t>
            </w:r>
          </w:p>
        </w:tc>
      </w:tr>
    </w:tbl>
    <w:p w14:paraId="00E69622" w14:textId="77777777" w:rsidR="00942D3A" w:rsidRPr="00953054" w:rsidRDefault="00942D3A" w:rsidP="00CE25E6">
      <w:pPr>
        <w:tabs>
          <w:tab w:val="left" w:pos="2843"/>
        </w:tabs>
        <w:jc w:val="both"/>
        <w:rPr>
          <w:sz w:val="22"/>
          <w:szCs w:val="22"/>
        </w:rPr>
      </w:pPr>
      <w:r w:rsidRPr="00953054">
        <w:rPr>
          <w:sz w:val="22"/>
          <w:szCs w:val="22"/>
        </w:rPr>
        <w:tab/>
      </w:r>
    </w:p>
    <w:p w14:paraId="291A3AEB" w14:textId="77777777" w:rsidR="00CE25E6" w:rsidRPr="0003083F" w:rsidRDefault="00CE25E6" w:rsidP="00CE25E6">
      <w:pPr>
        <w:tabs>
          <w:tab w:val="left" w:pos="452"/>
        </w:tabs>
        <w:rPr>
          <w:i/>
          <w:iCs/>
          <w:color w:val="FF0000"/>
          <w:sz w:val="16"/>
          <w:szCs w:val="16"/>
          <w:lang w:val="en-US"/>
        </w:rPr>
      </w:pPr>
      <w:r w:rsidRPr="0003083F">
        <w:rPr>
          <w:i/>
          <w:iCs/>
          <w:color w:val="FF0000"/>
          <w:sz w:val="16"/>
          <w:szCs w:val="16"/>
          <w:lang w:val="en-US"/>
        </w:rPr>
        <w:t>Sep*     -This relates to transactions undertaken from 1</w:t>
      </w:r>
      <w:r w:rsidRPr="0003083F">
        <w:rPr>
          <w:i/>
          <w:iCs/>
          <w:color w:val="FF0000"/>
          <w:sz w:val="16"/>
          <w:szCs w:val="16"/>
          <w:vertAlign w:val="superscript"/>
          <w:lang w:val="en-US"/>
        </w:rPr>
        <w:t>st</w:t>
      </w:r>
      <w:r w:rsidRPr="0003083F">
        <w:rPr>
          <w:i/>
          <w:iCs/>
          <w:color w:val="FF0000"/>
          <w:sz w:val="16"/>
          <w:szCs w:val="16"/>
          <w:lang w:val="en-US"/>
        </w:rPr>
        <w:t xml:space="preserve"> July to 30</w:t>
      </w:r>
      <w:r w:rsidRPr="0003083F">
        <w:rPr>
          <w:i/>
          <w:iCs/>
          <w:color w:val="FF0000"/>
          <w:sz w:val="16"/>
          <w:szCs w:val="16"/>
          <w:vertAlign w:val="superscript"/>
          <w:lang w:val="en-US"/>
        </w:rPr>
        <w:t>th</w:t>
      </w:r>
      <w:r w:rsidRPr="0003083F">
        <w:rPr>
          <w:i/>
          <w:iCs/>
          <w:color w:val="FF0000"/>
          <w:sz w:val="16"/>
          <w:szCs w:val="16"/>
          <w:lang w:val="en-US"/>
        </w:rPr>
        <w:t xml:space="preserve"> September.</w:t>
      </w:r>
    </w:p>
    <w:p w14:paraId="6E53156C" w14:textId="77777777" w:rsidR="00CE25E6" w:rsidRPr="0003083F" w:rsidRDefault="00CE25E6" w:rsidP="00CE25E6">
      <w:pPr>
        <w:tabs>
          <w:tab w:val="left" w:pos="452"/>
        </w:tabs>
        <w:rPr>
          <w:i/>
          <w:iCs/>
          <w:color w:val="FF0000"/>
          <w:sz w:val="16"/>
          <w:szCs w:val="16"/>
          <w:lang w:val="en-US"/>
        </w:rPr>
      </w:pPr>
      <w:r w:rsidRPr="0003083F">
        <w:rPr>
          <w:i/>
          <w:iCs/>
          <w:color w:val="FF0000"/>
          <w:sz w:val="16"/>
          <w:szCs w:val="16"/>
          <w:lang w:val="en-US"/>
        </w:rPr>
        <w:t>Dec*     - This relates to transactions undertaken from 1</w:t>
      </w:r>
      <w:r w:rsidRPr="0003083F">
        <w:rPr>
          <w:i/>
          <w:iCs/>
          <w:color w:val="FF0000"/>
          <w:sz w:val="16"/>
          <w:szCs w:val="16"/>
          <w:vertAlign w:val="superscript"/>
          <w:lang w:val="en-US"/>
        </w:rPr>
        <w:t>st</w:t>
      </w:r>
      <w:r w:rsidRPr="0003083F">
        <w:rPr>
          <w:i/>
          <w:iCs/>
          <w:color w:val="FF0000"/>
          <w:sz w:val="16"/>
          <w:szCs w:val="16"/>
          <w:lang w:val="en-US"/>
        </w:rPr>
        <w:t xml:space="preserve"> July to 31</w:t>
      </w:r>
      <w:r w:rsidRPr="0003083F">
        <w:rPr>
          <w:i/>
          <w:iCs/>
          <w:color w:val="FF0000"/>
          <w:sz w:val="16"/>
          <w:szCs w:val="16"/>
          <w:vertAlign w:val="superscript"/>
          <w:lang w:val="en-US"/>
        </w:rPr>
        <w:t>st</w:t>
      </w:r>
      <w:r w:rsidRPr="0003083F">
        <w:rPr>
          <w:i/>
          <w:iCs/>
          <w:color w:val="FF0000"/>
          <w:sz w:val="16"/>
          <w:szCs w:val="16"/>
          <w:lang w:val="en-US"/>
        </w:rPr>
        <w:t xml:space="preserve"> December.</w:t>
      </w:r>
    </w:p>
    <w:p w14:paraId="0469C397" w14:textId="77777777" w:rsidR="00CE25E6" w:rsidRPr="0003083F" w:rsidRDefault="00CE25E6" w:rsidP="00CE25E6">
      <w:pPr>
        <w:tabs>
          <w:tab w:val="left" w:pos="452"/>
        </w:tabs>
        <w:jc w:val="both"/>
        <w:rPr>
          <w:i/>
          <w:iCs/>
          <w:color w:val="FF0000"/>
          <w:sz w:val="16"/>
          <w:szCs w:val="16"/>
          <w:lang w:val="en-US"/>
        </w:rPr>
      </w:pPr>
      <w:r w:rsidRPr="0003083F">
        <w:rPr>
          <w:i/>
          <w:iCs/>
          <w:color w:val="FF0000"/>
          <w:sz w:val="16"/>
          <w:szCs w:val="16"/>
          <w:lang w:val="en-US"/>
        </w:rPr>
        <w:t>March*- This relates to transactions undertaken from 1</w:t>
      </w:r>
      <w:r w:rsidRPr="0003083F">
        <w:rPr>
          <w:i/>
          <w:iCs/>
          <w:color w:val="FF0000"/>
          <w:sz w:val="16"/>
          <w:szCs w:val="16"/>
          <w:vertAlign w:val="superscript"/>
          <w:lang w:val="en-US"/>
        </w:rPr>
        <w:t>st</w:t>
      </w:r>
      <w:r w:rsidRPr="0003083F">
        <w:rPr>
          <w:i/>
          <w:iCs/>
          <w:color w:val="FF0000"/>
          <w:sz w:val="16"/>
          <w:szCs w:val="16"/>
          <w:lang w:val="en-US"/>
        </w:rPr>
        <w:t xml:space="preserve"> July to 31</w:t>
      </w:r>
      <w:r w:rsidRPr="0003083F">
        <w:rPr>
          <w:i/>
          <w:iCs/>
          <w:color w:val="FF0000"/>
          <w:sz w:val="16"/>
          <w:szCs w:val="16"/>
          <w:vertAlign w:val="superscript"/>
          <w:lang w:val="en-US"/>
        </w:rPr>
        <w:t>st</w:t>
      </w:r>
      <w:r w:rsidRPr="0003083F">
        <w:rPr>
          <w:i/>
          <w:iCs/>
          <w:color w:val="FF0000"/>
          <w:sz w:val="16"/>
          <w:szCs w:val="16"/>
          <w:lang w:val="en-US"/>
        </w:rPr>
        <w:t xml:space="preserve"> March.</w:t>
      </w:r>
    </w:p>
    <w:p w14:paraId="68813093" w14:textId="77777777" w:rsidR="00CE25E6" w:rsidRDefault="00CE25E6" w:rsidP="00CE25E6">
      <w:pPr>
        <w:tabs>
          <w:tab w:val="left" w:pos="452"/>
        </w:tabs>
        <w:rPr>
          <w:i/>
          <w:iCs/>
          <w:color w:val="FF0000"/>
          <w:sz w:val="16"/>
          <w:szCs w:val="16"/>
          <w:lang w:val="en-US"/>
        </w:rPr>
      </w:pPr>
      <w:r w:rsidRPr="0003083F">
        <w:rPr>
          <w:i/>
          <w:iCs/>
          <w:color w:val="FF0000"/>
          <w:sz w:val="16"/>
          <w:szCs w:val="16"/>
          <w:lang w:val="en-US"/>
        </w:rPr>
        <w:t>June*   - This relates to transactions undertaken from 1</w:t>
      </w:r>
      <w:r w:rsidRPr="0003083F">
        <w:rPr>
          <w:i/>
          <w:iCs/>
          <w:color w:val="FF0000"/>
          <w:sz w:val="16"/>
          <w:szCs w:val="16"/>
          <w:vertAlign w:val="superscript"/>
          <w:lang w:val="en-US"/>
        </w:rPr>
        <w:t>st</w:t>
      </w:r>
      <w:r w:rsidRPr="0003083F">
        <w:rPr>
          <w:i/>
          <w:iCs/>
          <w:color w:val="FF0000"/>
          <w:sz w:val="16"/>
          <w:szCs w:val="16"/>
          <w:lang w:val="en-US"/>
        </w:rPr>
        <w:t xml:space="preserve"> July to 30</w:t>
      </w:r>
      <w:r w:rsidRPr="0003083F">
        <w:rPr>
          <w:i/>
          <w:iCs/>
          <w:color w:val="FF0000"/>
          <w:sz w:val="16"/>
          <w:szCs w:val="16"/>
          <w:vertAlign w:val="superscript"/>
          <w:lang w:val="en-US"/>
        </w:rPr>
        <w:t>th</w:t>
      </w:r>
      <w:r w:rsidRPr="0003083F">
        <w:rPr>
          <w:i/>
          <w:iCs/>
          <w:color w:val="FF0000"/>
          <w:sz w:val="16"/>
          <w:szCs w:val="16"/>
          <w:lang w:val="en-US"/>
        </w:rPr>
        <w:t xml:space="preserve"> June</w:t>
      </w:r>
    </w:p>
    <w:p w14:paraId="3F316480" w14:textId="77777777" w:rsidR="00CE25E6" w:rsidRPr="00453498" w:rsidRDefault="00CE25E6" w:rsidP="00CE25E6">
      <w:pPr>
        <w:tabs>
          <w:tab w:val="left" w:pos="452"/>
        </w:tabs>
        <w:rPr>
          <w:i/>
          <w:iCs/>
          <w:color w:val="FF0000"/>
          <w:sz w:val="16"/>
          <w:szCs w:val="16"/>
          <w:lang w:val="en-US"/>
        </w:rPr>
      </w:pPr>
      <w:r>
        <w:rPr>
          <w:i/>
          <w:iCs/>
          <w:color w:val="FF0000"/>
          <w:sz w:val="16"/>
          <w:szCs w:val="16"/>
          <w:lang w:val="en-US"/>
        </w:rPr>
        <w:t>*Comparative period relates to prior year same period of the report.</w:t>
      </w:r>
    </w:p>
    <w:p w14:paraId="7E481F7C" w14:textId="77777777" w:rsidR="001500D2" w:rsidRDefault="001500D2" w:rsidP="00953054">
      <w:pPr>
        <w:jc w:val="both"/>
        <w:rPr>
          <w:sz w:val="22"/>
          <w:szCs w:val="22"/>
        </w:rPr>
      </w:pPr>
    </w:p>
    <w:p w14:paraId="2A2E5813" w14:textId="77777777" w:rsidR="001500D2" w:rsidRDefault="001500D2" w:rsidP="00953054">
      <w:pPr>
        <w:jc w:val="both"/>
        <w:rPr>
          <w:sz w:val="22"/>
          <w:szCs w:val="22"/>
        </w:rPr>
      </w:pPr>
    </w:p>
    <w:p w14:paraId="56290092" w14:textId="2EBEB806" w:rsidR="001500D2" w:rsidRDefault="002D451C" w:rsidP="00953054">
      <w:pPr>
        <w:jc w:val="both"/>
        <w:rPr>
          <w:bCs/>
          <w:i/>
          <w:iCs/>
          <w:color w:val="FF0000"/>
          <w:sz w:val="16"/>
          <w:szCs w:val="16"/>
        </w:rPr>
      </w:pPr>
      <w:r w:rsidRPr="00C407A2">
        <w:rPr>
          <w:bCs/>
          <w:i/>
          <w:iCs/>
          <w:color w:val="FF0000"/>
          <w:sz w:val="16"/>
          <w:szCs w:val="16"/>
        </w:rPr>
        <w:t>(</w:t>
      </w:r>
      <w:r w:rsidR="00DF05F0" w:rsidRPr="00C407A2">
        <w:rPr>
          <w:bCs/>
          <w:i/>
          <w:iCs/>
          <w:color w:val="FF0000"/>
          <w:sz w:val="16"/>
          <w:szCs w:val="16"/>
        </w:rPr>
        <w:t>Paragraph</w:t>
      </w:r>
      <w:r w:rsidRPr="00C407A2">
        <w:rPr>
          <w:bCs/>
          <w:i/>
          <w:iCs/>
          <w:color w:val="FF0000"/>
          <w:sz w:val="16"/>
          <w:szCs w:val="16"/>
        </w:rPr>
        <w:t xml:space="preserve"> 79 of IPSAS</w:t>
      </w:r>
      <w:r>
        <w:rPr>
          <w:bCs/>
          <w:i/>
          <w:iCs/>
          <w:color w:val="FF0000"/>
          <w:sz w:val="16"/>
          <w:szCs w:val="16"/>
        </w:rPr>
        <w:t xml:space="preserve"> </w:t>
      </w:r>
      <w:r w:rsidRPr="00C407A2">
        <w:rPr>
          <w:bCs/>
          <w:i/>
          <w:iCs/>
          <w:color w:val="FF0000"/>
          <w:sz w:val="16"/>
          <w:szCs w:val="16"/>
        </w:rPr>
        <w:t>3</w:t>
      </w:r>
      <w:r>
        <w:rPr>
          <w:bCs/>
          <w:i/>
          <w:iCs/>
          <w:color w:val="FF0000"/>
          <w:sz w:val="16"/>
          <w:szCs w:val="16"/>
        </w:rPr>
        <w:t>3</w:t>
      </w:r>
      <w:r w:rsidRPr="00C407A2">
        <w:rPr>
          <w:bCs/>
          <w:i/>
          <w:iCs/>
          <w:color w:val="FF0000"/>
          <w:sz w:val="16"/>
          <w:szCs w:val="16"/>
        </w:rPr>
        <w:t xml:space="preserve"> allows for the election by an entity to present one statement of financial performance, one statement of cash flow, one statement of net assets and the statement of financial </w:t>
      </w:r>
      <w:r w:rsidR="000F68FB" w:rsidRPr="00C407A2">
        <w:rPr>
          <w:bCs/>
          <w:i/>
          <w:iCs/>
          <w:color w:val="FF0000"/>
          <w:sz w:val="16"/>
          <w:szCs w:val="16"/>
        </w:rPr>
        <w:t>position and</w:t>
      </w:r>
      <w:r w:rsidRPr="00C407A2">
        <w:rPr>
          <w:bCs/>
          <w:i/>
          <w:iCs/>
          <w:color w:val="FF0000"/>
          <w:sz w:val="16"/>
          <w:szCs w:val="16"/>
        </w:rPr>
        <w:t xml:space="preserve"> an opening statement of financial </w:t>
      </w:r>
      <w:r w:rsidR="000F68FB" w:rsidRPr="00C407A2">
        <w:rPr>
          <w:bCs/>
          <w:i/>
          <w:iCs/>
          <w:color w:val="FF0000"/>
          <w:sz w:val="16"/>
          <w:szCs w:val="16"/>
        </w:rPr>
        <w:t>position</w:t>
      </w:r>
      <w:r w:rsidRPr="00C407A2">
        <w:rPr>
          <w:bCs/>
          <w:i/>
          <w:iCs/>
          <w:color w:val="FF0000"/>
          <w:sz w:val="16"/>
          <w:szCs w:val="16"/>
        </w:rPr>
        <w:t xml:space="preserve"> as</w:t>
      </w:r>
      <w:r w:rsidR="000F68FB">
        <w:rPr>
          <w:bCs/>
          <w:i/>
          <w:iCs/>
          <w:color w:val="FF0000"/>
          <w:sz w:val="16"/>
          <w:szCs w:val="16"/>
        </w:rPr>
        <w:t xml:space="preserve"> </w:t>
      </w:r>
      <w:r w:rsidRPr="00C407A2">
        <w:rPr>
          <w:bCs/>
          <w:i/>
          <w:iCs/>
          <w:color w:val="FF0000"/>
          <w:sz w:val="16"/>
          <w:szCs w:val="16"/>
        </w:rPr>
        <w:t>at the time of adoption of the accrual basis of accounting. In preparing th</w:t>
      </w:r>
      <w:r w:rsidR="001411EA">
        <w:rPr>
          <w:bCs/>
          <w:i/>
          <w:iCs/>
          <w:color w:val="FF0000"/>
          <w:sz w:val="16"/>
          <w:szCs w:val="16"/>
        </w:rPr>
        <w:t>is</w:t>
      </w:r>
      <w:r w:rsidRPr="00C407A2">
        <w:rPr>
          <w:bCs/>
          <w:i/>
          <w:iCs/>
          <w:color w:val="FF0000"/>
          <w:sz w:val="16"/>
          <w:szCs w:val="16"/>
        </w:rPr>
        <w:t xml:space="preserve"> financial reporting template, this election has been made</w:t>
      </w:r>
      <w:r w:rsidR="001411EA">
        <w:rPr>
          <w:bCs/>
          <w:i/>
          <w:iCs/>
          <w:color w:val="FF0000"/>
          <w:sz w:val="16"/>
          <w:szCs w:val="16"/>
        </w:rPr>
        <w:t>,</w:t>
      </w:r>
      <w:r w:rsidRPr="00C407A2">
        <w:rPr>
          <w:bCs/>
          <w:i/>
          <w:iCs/>
          <w:color w:val="FF0000"/>
          <w:sz w:val="16"/>
          <w:szCs w:val="16"/>
        </w:rPr>
        <w:t xml:space="preserve"> and therefore</w:t>
      </w:r>
      <w:r w:rsidR="001411EA">
        <w:rPr>
          <w:bCs/>
          <w:i/>
          <w:iCs/>
          <w:color w:val="FF0000"/>
          <w:sz w:val="16"/>
          <w:szCs w:val="16"/>
        </w:rPr>
        <w:t>,</w:t>
      </w:r>
      <w:r w:rsidRPr="00C407A2">
        <w:rPr>
          <w:bCs/>
          <w:i/>
          <w:iCs/>
          <w:color w:val="FF0000"/>
          <w:sz w:val="16"/>
          <w:szCs w:val="16"/>
        </w:rPr>
        <w:t xml:space="preserve"> there are no comparatives in the first year of transition.)</w:t>
      </w:r>
    </w:p>
    <w:p w14:paraId="2B91B563" w14:textId="77777777" w:rsidR="00274825" w:rsidRDefault="00274825" w:rsidP="00953054">
      <w:pPr>
        <w:jc w:val="both"/>
        <w:rPr>
          <w:bCs/>
          <w:i/>
          <w:iCs/>
          <w:color w:val="FF0000"/>
          <w:sz w:val="16"/>
          <w:szCs w:val="16"/>
        </w:rPr>
      </w:pPr>
    </w:p>
    <w:p w14:paraId="632B2CC9" w14:textId="77777777" w:rsidR="00274825" w:rsidRDefault="00274825" w:rsidP="00953054">
      <w:pPr>
        <w:jc w:val="both"/>
        <w:rPr>
          <w:bCs/>
          <w:i/>
          <w:iCs/>
          <w:color w:val="FF0000"/>
          <w:sz w:val="16"/>
          <w:szCs w:val="16"/>
        </w:rPr>
      </w:pPr>
    </w:p>
    <w:p w14:paraId="64E947F5" w14:textId="75570323" w:rsidR="00274825" w:rsidRPr="00953054" w:rsidRDefault="00274825" w:rsidP="00953054">
      <w:pPr>
        <w:jc w:val="both"/>
        <w:rPr>
          <w:sz w:val="22"/>
          <w:szCs w:val="22"/>
        </w:rPr>
        <w:sectPr w:rsidR="00274825" w:rsidRPr="00953054" w:rsidSect="006E6202">
          <w:headerReference w:type="even" r:id="rId29"/>
          <w:headerReference w:type="default" r:id="rId30"/>
          <w:headerReference w:type="first" r:id="rId31"/>
          <w:footerReference w:type="first" r:id="rId32"/>
          <w:pgSz w:w="12240" w:h="15840" w:code="1"/>
          <w:pgMar w:top="864" w:right="1152" w:bottom="720" w:left="1440" w:header="289" w:footer="142" w:gutter="0"/>
          <w:pgNumType w:start="1"/>
          <w:cols w:space="720"/>
          <w:titlePg/>
        </w:sectPr>
      </w:pPr>
      <w:r>
        <w:rPr>
          <w:bCs/>
          <w:i/>
          <w:iCs/>
          <w:color w:val="FF0000"/>
          <w:sz w:val="16"/>
          <w:szCs w:val="16"/>
        </w:rPr>
        <w:br/>
      </w:r>
      <w:r>
        <w:rPr>
          <w:bCs/>
          <w:i/>
          <w:iCs/>
          <w:color w:val="FF0000"/>
          <w:sz w:val="16"/>
          <w:szCs w:val="16"/>
        </w:rPr>
        <w:br/>
      </w:r>
      <w:r>
        <w:rPr>
          <w:bCs/>
          <w:i/>
          <w:iCs/>
          <w:color w:val="FF0000"/>
          <w:sz w:val="16"/>
          <w:szCs w:val="16"/>
        </w:rPr>
        <w:br/>
      </w:r>
    </w:p>
    <w:p w14:paraId="647A6A74" w14:textId="77777777" w:rsidR="00501B79" w:rsidRPr="00953054" w:rsidRDefault="00D1099C" w:rsidP="00196F69">
      <w:pPr>
        <w:pStyle w:val="Heading1"/>
        <w:numPr>
          <w:ilvl w:val="0"/>
          <w:numId w:val="18"/>
        </w:numPr>
        <w:tabs>
          <w:tab w:val="left" w:pos="450"/>
        </w:tabs>
        <w:spacing w:line="360" w:lineRule="auto"/>
        <w:ind w:left="450"/>
        <w:jc w:val="both"/>
        <w:rPr>
          <w:sz w:val="22"/>
          <w:szCs w:val="22"/>
        </w:rPr>
      </w:pPr>
      <w:bookmarkStart w:id="17" w:name="_Toc172713203"/>
      <w:r w:rsidRPr="00953054">
        <w:rPr>
          <w:sz w:val="22"/>
          <w:szCs w:val="22"/>
        </w:rPr>
        <w:lastRenderedPageBreak/>
        <w:t xml:space="preserve">Statement </w:t>
      </w:r>
      <w:r w:rsidR="00371653" w:rsidRPr="00953054">
        <w:rPr>
          <w:sz w:val="22"/>
          <w:szCs w:val="22"/>
        </w:rPr>
        <w:t>of</w:t>
      </w:r>
      <w:r w:rsidR="00B923A5" w:rsidRPr="00953054">
        <w:rPr>
          <w:sz w:val="22"/>
          <w:szCs w:val="22"/>
        </w:rPr>
        <w:t xml:space="preserve"> Financial Position as </w:t>
      </w:r>
      <w:proofErr w:type="gramStart"/>
      <w:r w:rsidR="00B923A5" w:rsidRPr="00953054">
        <w:rPr>
          <w:sz w:val="22"/>
          <w:szCs w:val="22"/>
        </w:rPr>
        <w:t>a</w:t>
      </w:r>
      <w:r w:rsidRPr="00953054">
        <w:rPr>
          <w:sz w:val="22"/>
          <w:szCs w:val="22"/>
        </w:rPr>
        <w:t>t</w:t>
      </w:r>
      <w:proofErr w:type="gramEnd"/>
      <w:r w:rsidRPr="00953054">
        <w:rPr>
          <w:sz w:val="22"/>
          <w:szCs w:val="22"/>
        </w:rPr>
        <w:t xml:space="preserve"> </w:t>
      </w:r>
      <w:r w:rsidR="008D2A09">
        <w:rPr>
          <w:sz w:val="22"/>
          <w:szCs w:val="22"/>
        </w:rPr>
        <w:t xml:space="preserve">Sep/Dec/Mar/Mar/June xx </w:t>
      </w:r>
      <w:r w:rsidRPr="00953054">
        <w:rPr>
          <w:sz w:val="22"/>
          <w:szCs w:val="22"/>
        </w:rPr>
        <w:t>20</w:t>
      </w:r>
      <w:r w:rsidR="00F45774" w:rsidRPr="00953054">
        <w:rPr>
          <w:sz w:val="22"/>
          <w:szCs w:val="22"/>
        </w:rPr>
        <w:t>xx</w:t>
      </w:r>
      <w:bookmarkEnd w:id="17"/>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387"/>
        <w:gridCol w:w="995"/>
        <w:gridCol w:w="2128"/>
        <w:gridCol w:w="2128"/>
      </w:tblGrid>
      <w:tr w:rsidR="009D005B" w:rsidRPr="001878F7" w14:paraId="7B7DF4C8" w14:textId="77777777" w:rsidTr="00185F98">
        <w:trPr>
          <w:trHeight w:val="340"/>
          <w:tblHeader/>
        </w:trPr>
        <w:tc>
          <w:tcPr>
            <w:tcW w:w="2276" w:type="pct"/>
            <w:shd w:val="clear" w:color="auto" w:fill="0070C0"/>
            <w:noWrap/>
            <w:vAlign w:val="center"/>
            <w:hideMark/>
          </w:tcPr>
          <w:p w14:paraId="4589408C" w14:textId="02A0BFB9" w:rsidR="001878F7" w:rsidRPr="001878F7" w:rsidRDefault="003D4B37" w:rsidP="001878F7">
            <w:pPr>
              <w:autoSpaceDE/>
              <w:autoSpaceDN/>
              <w:spacing w:line="276" w:lineRule="auto"/>
              <w:jc w:val="both"/>
              <w:rPr>
                <w:b/>
                <w:bCs/>
                <w:sz w:val="22"/>
                <w:szCs w:val="22"/>
                <w:lang w:val="en-US"/>
              </w:rPr>
            </w:pPr>
            <w:bookmarkStart w:id="18" w:name="_Hlk169679423"/>
            <w:r>
              <w:rPr>
                <w:b/>
                <w:bCs/>
                <w:sz w:val="22"/>
                <w:szCs w:val="22"/>
                <w:lang w:val="en-US"/>
              </w:rPr>
              <w:t>Description</w:t>
            </w:r>
          </w:p>
        </w:tc>
        <w:tc>
          <w:tcPr>
            <w:tcW w:w="516" w:type="pct"/>
            <w:shd w:val="clear" w:color="auto" w:fill="0070C0"/>
            <w:noWrap/>
            <w:vAlign w:val="center"/>
            <w:hideMark/>
          </w:tcPr>
          <w:p w14:paraId="3D7E154C" w14:textId="77777777" w:rsidR="001878F7" w:rsidRPr="001878F7" w:rsidRDefault="001878F7" w:rsidP="009D005B">
            <w:pPr>
              <w:autoSpaceDE/>
              <w:autoSpaceDN/>
              <w:spacing w:line="276" w:lineRule="auto"/>
              <w:jc w:val="center"/>
              <w:rPr>
                <w:b/>
                <w:sz w:val="22"/>
                <w:szCs w:val="22"/>
                <w:lang w:val="en-US"/>
              </w:rPr>
            </w:pPr>
            <w:r w:rsidRPr="001878F7">
              <w:rPr>
                <w:b/>
                <w:sz w:val="22"/>
                <w:szCs w:val="22"/>
                <w:lang w:val="en-US"/>
              </w:rPr>
              <w:t>Notes</w:t>
            </w:r>
          </w:p>
        </w:tc>
        <w:tc>
          <w:tcPr>
            <w:tcW w:w="1104" w:type="pct"/>
            <w:shd w:val="clear" w:color="auto" w:fill="0070C0"/>
            <w:noWrap/>
            <w:vAlign w:val="center"/>
            <w:hideMark/>
          </w:tcPr>
          <w:p w14:paraId="2903E7AB" w14:textId="7737C9E0" w:rsidR="001878F7" w:rsidRPr="001878F7" w:rsidRDefault="003E0D06" w:rsidP="009D005B">
            <w:pPr>
              <w:autoSpaceDE/>
              <w:autoSpaceDN/>
              <w:spacing w:line="276" w:lineRule="auto"/>
              <w:jc w:val="center"/>
              <w:rPr>
                <w:b/>
                <w:sz w:val="22"/>
                <w:szCs w:val="22"/>
                <w:lang w:val="en-US"/>
              </w:rPr>
            </w:pPr>
            <w:r w:rsidRPr="003E0D06">
              <w:rPr>
                <w:b/>
                <w:i/>
                <w:iCs/>
                <w:sz w:val="22"/>
                <w:szCs w:val="22"/>
                <w:lang w:val="en-US"/>
              </w:rPr>
              <w:t>Period ended Sep*/ Dec*/March*/June* 20xx</w:t>
            </w:r>
          </w:p>
        </w:tc>
        <w:tc>
          <w:tcPr>
            <w:tcW w:w="1104" w:type="pct"/>
            <w:shd w:val="clear" w:color="auto" w:fill="0070C0"/>
            <w:noWrap/>
            <w:vAlign w:val="center"/>
            <w:hideMark/>
          </w:tcPr>
          <w:p w14:paraId="15DB438C" w14:textId="77777777" w:rsidR="001878F7" w:rsidRPr="001878F7" w:rsidRDefault="001878F7" w:rsidP="009D005B">
            <w:pPr>
              <w:autoSpaceDE/>
              <w:autoSpaceDN/>
              <w:spacing w:line="276" w:lineRule="auto"/>
              <w:jc w:val="center"/>
              <w:rPr>
                <w:b/>
                <w:i/>
                <w:iCs/>
                <w:sz w:val="22"/>
                <w:szCs w:val="22"/>
                <w:lang w:val="en-US"/>
              </w:rPr>
            </w:pPr>
            <w:r w:rsidRPr="001878F7">
              <w:rPr>
                <w:b/>
                <w:i/>
                <w:iCs/>
                <w:sz w:val="22"/>
                <w:szCs w:val="22"/>
                <w:lang w:val="en-US"/>
              </w:rPr>
              <w:t>Opening Statement</w:t>
            </w:r>
          </w:p>
          <w:p w14:paraId="17BAFCB9" w14:textId="77777777" w:rsidR="001878F7" w:rsidRPr="001878F7" w:rsidRDefault="001878F7" w:rsidP="009D005B">
            <w:pPr>
              <w:autoSpaceDE/>
              <w:autoSpaceDN/>
              <w:spacing w:line="276" w:lineRule="auto"/>
              <w:jc w:val="center"/>
              <w:rPr>
                <w:b/>
                <w:sz w:val="22"/>
                <w:szCs w:val="22"/>
                <w:lang w:val="en-US"/>
              </w:rPr>
            </w:pPr>
            <w:r w:rsidRPr="001878F7">
              <w:rPr>
                <w:b/>
                <w:i/>
                <w:iCs/>
                <w:sz w:val="22"/>
                <w:szCs w:val="22"/>
                <w:lang w:val="en-US"/>
              </w:rPr>
              <w:t>1</w:t>
            </w:r>
            <w:r w:rsidRPr="001878F7">
              <w:rPr>
                <w:b/>
                <w:i/>
                <w:iCs/>
                <w:sz w:val="22"/>
                <w:szCs w:val="22"/>
                <w:vertAlign w:val="superscript"/>
                <w:lang w:val="en-US"/>
              </w:rPr>
              <w:t>st</w:t>
            </w:r>
            <w:r w:rsidRPr="001878F7">
              <w:rPr>
                <w:b/>
                <w:i/>
                <w:iCs/>
                <w:sz w:val="22"/>
                <w:szCs w:val="22"/>
                <w:lang w:val="en-US"/>
              </w:rPr>
              <w:t xml:space="preserve"> July 20XX</w:t>
            </w:r>
          </w:p>
        </w:tc>
      </w:tr>
      <w:tr w:rsidR="009D005B" w:rsidRPr="001878F7" w14:paraId="7B60BC49" w14:textId="77777777" w:rsidTr="00185F98">
        <w:trPr>
          <w:trHeight w:val="340"/>
          <w:tblHeader/>
        </w:trPr>
        <w:tc>
          <w:tcPr>
            <w:tcW w:w="2276" w:type="pct"/>
            <w:shd w:val="clear" w:color="auto" w:fill="0070C0"/>
            <w:noWrap/>
            <w:vAlign w:val="center"/>
            <w:hideMark/>
          </w:tcPr>
          <w:p w14:paraId="2A24A9F9" w14:textId="77777777" w:rsidR="001878F7" w:rsidRPr="001878F7" w:rsidRDefault="001878F7" w:rsidP="001878F7">
            <w:pPr>
              <w:autoSpaceDE/>
              <w:autoSpaceDN/>
              <w:spacing w:line="276" w:lineRule="auto"/>
              <w:jc w:val="both"/>
              <w:rPr>
                <w:b/>
                <w:bCs/>
                <w:sz w:val="22"/>
                <w:szCs w:val="22"/>
                <w:lang w:val="en-US"/>
              </w:rPr>
            </w:pPr>
          </w:p>
        </w:tc>
        <w:tc>
          <w:tcPr>
            <w:tcW w:w="516" w:type="pct"/>
            <w:shd w:val="clear" w:color="auto" w:fill="0070C0"/>
            <w:noWrap/>
            <w:vAlign w:val="center"/>
            <w:hideMark/>
          </w:tcPr>
          <w:p w14:paraId="5B997F1C" w14:textId="77777777" w:rsidR="001878F7" w:rsidRPr="001878F7" w:rsidRDefault="001878F7" w:rsidP="009D005B">
            <w:pPr>
              <w:autoSpaceDE/>
              <w:autoSpaceDN/>
              <w:spacing w:line="276" w:lineRule="auto"/>
              <w:jc w:val="center"/>
              <w:rPr>
                <w:sz w:val="22"/>
                <w:szCs w:val="22"/>
                <w:lang w:val="en-US"/>
              </w:rPr>
            </w:pPr>
          </w:p>
        </w:tc>
        <w:tc>
          <w:tcPr>
            <w:tcW w:w="1104" w:type="pct"/>
            <w:shd w:val="clear" w:color="auto" w:fill="0070C0"/>
            <w:noWrap/>
            <w:vAlign w:val="center"/>
            <w:hideMark/>
          </w:tcPr>
          <w:p w14:paraId="2AAE4438" w14:textId="77777777" w:rsidR="001878F7" w:rsidRPr="001878F7" w:rsidRDefault="001878F7" w:rsidP="009D005B">
            <w:pPr>
              <w:autoSpaceDE/>
              <w:autoSpaceDN/>
              <w:spacing w:line="276" w:lineRule="auto"/>
              <w:jc w:val="center"/>
              <w:rPr>
                <w:b/>
                <w:sz w:val="22"/>
                <w:szCs w:val="22"/>
                <w:lang w:val="en-US"/>
              </w:rPr>
            </w:pPr>
            <w:r w:rsidRPr="001878F7">
              <w:rPr>
                <w:b/>
                <w:sz w:val="22"/>
                <w:szCs w:val="22"/>
                <w:lang w:val="en-US"/>
              </w:rPr>
              <w:t>Kshs</w:t>
            </w:r>
          </w:p>
        </w:tc>
        <w:tc>
          <w:tcPr>
            <w:tcW w:w="1104" w:type="pct"/>
            <w:shd w:val="clear" w:color="auto" w:fill="0070C0"/>
            <w:noWrap/>
            <w:vAlign w:val="center"/>
            <w:hideMark/>
          </w:tcPr>
          <w:p w14:paraId="7A7BD329" w14:textId="77777777" w:rsidR="001878F7" w:rsidRPr="001878F7" w:rsidRDefault="001878F7" w:rsidP="009D005B">
            <w:pPr>
              <w:autoSpaceDE/>
              <w:autoSpaceDN/>
              <w:spacing w:line="276" w:lineRule="auto"/>
              <w:jc w:val="center"/>
              <w:rPr>
                <w:b/>
                <w:sz w:val="22"/>
                <w:szCs w:val="22"/>
                <w:lang w:val="en-US"/>
              </w:rPr>
            </w:pPr>
            <w:r w:rsidRPr="001878F7">
              <w:rPr>
                <w:b/>
                <w:sz w:val="22"/>
                <w:szCs w:val="22"/>
                <w:lang w:val="en-US"/>
              </w:rPr>
              <w:t>Kshs</w:t>
            </w:r>
          </w:p>
        </w:tc>
      </w:tr>
      <w:tr w:rsidR="009D005B" w:rsidRPr="001878F7" w14:paraId="14DC6F19" w14:textId="77777777" w:rsidTr="00185F98">
        <w:trPr>
          <w:trHeight w:val="340"/>
        </w:trPr>
        <w:tc>
          <w:tcPr>
            <w:tcW w:w="2276" w:type="pct"/>
            <w:shd w:val="clear" w:color="auto" w:fill="auto"/>
            <w:noWrap/>
            <w:vAlign w:val="center"/>
            <w:hideMark/>
          </w:tcPr>
          <w:p w14:paraId="4924280B" w14:textId="77777777" w:rsidR="001878F7" w:rsidRPr="001878F7" w:rsidRDefault="001878F7" w:rsidP="001878F7">
            <w:pPr>
              <w:autoSpaceDE/>
              <w:autoSpaceDN/>
              <w:spacing w:line="276" w:lineRule="auto"/>
              <w:jc w:val="both"/>
              <w:rPr>
                <w:b/>
                <w:bCs/>
                <w:sz w:val="22"/>
                <w:szCs w:val="22"/>
                <w:lang w:val="en-US"/>
              </w:rPr>
            </w:pPr>
            <w:r w:rsidRPr="001878F7">
              <w:rPr>
                <w:b/>
                <w:bCs/>
                <w:sz w:val="22"/>
                <w:szCs w:val="22"/>
                <w:lang w:val="en-US"/>
              </w:rPr>
              <w:t>Assets</w:t>
            </w:r>
          </w:p>
        </w:tc>
        <w:tc>
          <w:tcPr>
            <w:tcW w:w="516" w:type="pct"/>
            <w:shd w:val="clear" w:color="auto" w:fill="auto"/>
            <w:noWrap/>
            <w:vAlign w:val="center"/>
            <w:hideMark/>
          </w:tcPr>
          <w:p w14:paraId="0B20FAA7" w14:textId="77777777" w:rsidR="001878F7" w:rsidRPr="001878F7" w:rsidRDefault="001878F7" w:rsidP="009D005B">
            <w:pPr>
              <w:autoSpaceDE/>
              <w:autoSpaceDN/>
              <w:spacing w:line="276" w:lineRule="auto"/>
              <w:jc w:val="center"/>
              <w:rPr>
                <w:sz w:val="22"/>
                <w:szCs w:val="22"/>
                <w:lang w:val="en-US"/>
              </w:rPr>
            </w:pPr>
          </w:p>
        </w:tc>
        <w:tc>
          <w:tcPr>
            <w:tcW w:w="1104" w:type="pct"/>
            <w:shd w:val="clear" w:color="auto" w:fill="auto"/>
            <w:noWrap/>
            <w:vAlign w:val="center"/>
            <w:hideMark/>
          </w:tcPr>
          <w:p w14:paraId="0B3C852E" w14:textId="77777777" w:rsidR="001878F7" w:rsidRPr="001878F7" w:rsidRDefault="001878F7" w:rsidP="009D005B">
            <w:pPr>
              <w:autoSpaceDE/>
              <w:autoSpaceDN/>
              <w:spacing w:line="276" w:lineRule="auto"/>
              <w:jc w:val="center"/>
              <w:rPr>
                <w:sz w:val="22"/>
                <w:szCs w:val="22"/>
                <w:lang w:val="en-US"/>
              </w:rPr>
            </w:pPr>
          </w:p>
        </w:tc>
        <w:tc>
          <w:tcPr>
            <w:tcW w:w="1104" w:type="pct"/>
            <w:shd w:val="clear" w:color="auto" w:fill="auto"/>
            <w:noWrap/>
            <w:vAlign w:val="center"/>
            <w:hideMark/>
          </w:tcPr>
          <w:p w14:paraId="2BCDE524" w14:textId="77777777" w:rsidR="001878F7" w:rsidRPr="001878F7" w:rsidRDefault="001878F7" w:rsidP="009D005B">
            <w:pPr>
              <w:autoSpaceDE/>
              <w:autoSpaceDN/>
              <w:spacing w:line="276" w:lineRule="auto"/>
              <w:jc w:val="center"/>
              <w:rPr>
                <w:sz w:val="22"/>
                <w:szCs w:val="22"/>
                <w:lang w:val="en-US"/>
              </w:rPr>
            </w:pPr>
          </w:p>
        </w:tc>
      </w:tr>
      <w:tr w:rsidR="009D005B" w:rsidRPr="001878F7" w14:paraId="2FF54598" w14:textId="77777777" w:rsidTr="00185F98">
        <w:trPr>
          <w:trHeight w:val="340"/>
        </w:trPr>
        <w:tc>
          <w:tcPr>
            <w:tcW w:w="2276" w:type="pct"/>
            <w:shd w:val="clear" w:color="auto" w:fill="auto"/>
            <w:noWrap/>
            <w:vAlign w:val="center"/>
            <w:hideMark/>
          </w:tcPr>
          <w:p w14:paraId="679EBD77" w14:textId="77777777" w:rsidR="001878F7" w:rsidRPr="001878F7" w:rsidRDefault="001878F7" w:rsidP="001878F7">
            <w:pPr>
              <w:autoSpaceDE/>
              <w:autoSpaceDN/>
              <w:spacing w:line="276" w:lineRule="auto"/>
              <w:jc w:val="both"/>
              <w:rPr>
                <w:sz w:val="22"/>
                <w:szCs w:val="22"/>
                <w:lang w:val="en-US"/>
              </w:rPr>
            </w:pPr>
            <w:r w:rsidRPr="001878F7">
              <w:rPr>
                <w:b/>
                <w:bCs/>
                <w:sz w:val="22"/>
                <w:szCs w:val="22"/>
                <w:lang w:val="en-US"/>
              </w:rPr>
              <w:t>Current</w:t>
            </w:r>
            <w:r w:rsidRPr="001878F7">
              <w:rPr>
                <w:sz w:val="22"/>
                <w:szCs w:val="22"/>
                <w:lang w:val="en-US"/>
              </w:rPr>
              <w:t xml:space="preserve"> </w:t>
            </w:r>
            <w:r w:rsidRPr="001878F7">
              <w:rPr>
                <w:b/>
                <w:bCs/>
                <w:sz w:val="22"/>
                <w:szCs w:val="22"/>
                <w:lang w:val="en-US"/>
              </w:rPr>
              <w:t>Assets</w:t>
            </w:r>
          </w:p>
        </w:tc>
        <w:tc>
          <w:tcPr>
            <w:tcW w:w="516" w:type="pct"/>
            <w:shd w:val="clear" w:color="auto" w:fill="auto"/>
            <w:noWrap/>
            <w:vAlign w:val="center"/>
            <w:hideMark/>
          </w:tcPr>
          <w:p w14:paraId="4FD75E96" w14:textId="77777777" w:rsidR="001878F7" w:rsidRPr="001878F7" w:rsidRDefault="001878F7" w:rsidP="009D005B">
            <w:pPr>
              <w:autoSpaceDE/>
              <w:autoSpaceDN/>
              <w:spacing w:line="276" w:lineRule="auto"/>
              <w:jc w:val="center"/>
              <w:rPr>
                <w:sz w:val="22"/>
                <w:szCs w:val="22"/>
                <w:lang w:val="en-US"/>
              </w:rPr>
            </w:pPr>
          </w:p>
        </w:tc>
        <w:tc>
          <w:tcPr>
            <w:tcW w:w="1104" w:type="pct"/>
            <w:shd w:val="clear" w:color="auto" w:fill="auto"/>
            <w:noWrap/>
            <w:vAlign w:val="center"/>
            <w:hideMark/>
          </w:tcPr>
          <w:p w14:paraId="145490F6" w14:textId="77777777" w:rsidR="001878F7" w:rsidRPr="001878F7" w:rsidRDefault="001878F7" w:rsidP="009D005B">
            <w:pPr>
              <w:autoSpaceDE/>
              <w:autoSpaceDN/>
              <w:spacing w:line="276" w:lineRule="auto"/>
              <w:jc w:val="center"/>
              <w:rPr>
                <w:sz w:val="22"/>
                <w:szCs w:val="22"/>
                <w:lang w:val="en-US"/>
              </w:rPr>
            </w:pPr>
          </w:p>
        </w:tc>
        <w:tc>
          <w:tcPr>
            <w:tcW w:w="1104" w:type="pct"/>
            <w:shd w:val="clear" w:color="auto" w:fill="auto"/>
            <w:noWrap/>
            <w:vAlign w:val="center"/>
            <w:hideMark/>
          </w:tcPr>
          <w:p w14:paraId="0B49F97F" w14:textId="77777777" w:rsidR="001878F7" w:rsidRPr="001878F7" w:rsidRDefault="001878F7" w:rsidP="009D005B">
            <w:pPr>
              <w:autoSpaceDE/>
              <w:autoSpaceDN/>
              <w:spacing w:line="276" w:lineRule="auto"/>
              <w:jc w:val="center"/>
              <w:rPr>
                <w:sz w:val="22"/>
                <w:szCs w:val="22"/>
                <w:lang w:val="en-US"/>
              </w:rPr>
            </w:pPr>
          </w:p>
        </w:tc>
      </w:tr>
      <w:tr w:rsidR="009D005B" w:rsidRPr="001878F7" w14:paraId="58E5B9EA" w14:textId="77777777" w:rsidTr="00185F98">
        <w:trPr>
          <w:trHeight w:val="340"/>
        </w:trPr>
        <w:tc>
          <w:tcPr>
            <w:tcW w:w="2276" w:type="pct"/>
            <w:shd w:val="clear" w:color="auto" w:fill="auto"/>
            <w:noWrap/>
            <w:vAlign w:val="center"/>
            <w:hideMark/>
          </w:tcPr>
          <w:p w14:paraId="6F7BA47E" w14:textId="77777777" w:rsidR="001878F7" w:rsidRPr="001878F7" w:rsidRDefault="001878F7" w:rsidP="001878F7">
            <w:pPr>
              <w:autoSpaceDE/>
              <w:autoSpaceDN/>
              <w:spacing w:line="276" w:lineRule="auto"/>
              <w:jc w:val="both"/>
              <w:rPr>
                <w:sz w:val="22"/>
                <w:szCs w:val="22"/>
                <w:lang w:val="en-US"/>
              </w:rPr>
            </w:pPr>
            <w:r w:rsidRPr="001878F7">
              <w:rPr>
                <w:sz w:val="22"/>
                <w:szCs w:val="22"/>
                <w:lang w:val="en-US"/>
              </w:rPr>
              <w:t>Cash and Cash equivalents</w:t>
            </w:r>
          </w:p>
        </w:tc>
        <w:tc>
          <w:tcPr>
            <w:tcW w:w="516" w:type="pct"/>
            <w:shd w:val="clear" w:color="auto" w:fill="auto"/>
            <w:noWrap/>
            <w:vAlign w:val="center"/>
            <w:hideMark/>
          </w:tcPr>
          <w:p w14:paraId="75627287" w14:textId="67B08AF1" w:rsidR="001878F7" w:rsidRPr="001878F7" w:rsidRDefault="001878F7" w:rsidP="009D005B">
            <w:pPr>
              <w:autoSpaceDE/>
              <w:autoSpaceDN/>
              <w:spacing w:line="276" w:lineRule="auto"/>
              <w:jc w:val="center"/>
              <w:rPr>
                <w:sz w:val="22"/>
                <w:szCs w:val="22"/>
                <w:lang w:val="en-US"/>
              </w:rPr>
            </w:pPr>
            <w:r w:rsidRPr="001878F7">
              <w:rPr>
                <w:sz w:val="22"/>
                <w:szCs w:val="22"/>
                <w:lang w:val="en-US"/>
              </w:rPr>
              <w:t>2</w:t>
            </w:r>
            <w:r w:rsidR="007A1EB2">
              <w:rPr>
                <w:sz w:val="22"/>
                <w:szCs w:val="22"/>
                <w:lang w:val="en-US"/>
              </w:rPr>
              <w:t>0</w:t>
            </w:r>
          </w:p>
        </w:tc>
        <w:tc>
          <w:tcPr>
            <w:tcW w:w="1104" w:type="pct"/>
            <w:shd w:val="clear" w:color="auto" w:fill="auto"/>
            <w:noWrap/>
            <w:vAlign w:val="center"/>
            <w:hideMark/>
          </w:tcPr>
          <w:p w14:paraId="5CD08F84" w14:textId="77777777" w:rsidR="001878F7" w:rsidRPr="001878F7" w:rsidRDefault="001878F7" w:rsidP="009D005B">
            <w:pPr>
              <w:autoSpaceDE/>
              <w:autoSpaceDN/>
              <w:spacing w:line="276" w:lineRule="auto"/>
              <w:jc w:val="center"/>
              <w:rPr>
                <w:sz w:val="22"/>
                <w:szCs w:val="22"/>
                <w:lang w:val="en-US"/>
              </w:rPr>
            </w:pPr>
            <w:r w:rsidRPr="001878F7">
              <w:rPr>
                <w:sz w:val="22"/>
                <w:szCs w:val="22"/>
                <w:lang w:val="en-US"/>
              </w:rPr>
              <w:t>xxx</w:t>
            </w:r>
          </w:p>
        </w:tc>
        <w:tc>
          <w:tcPr>
            <w:tcW w:w="1104" w:type="pct"/>
            <w:shd w:val="clear" w:color="auto" w:fill="auto"/>
            <w:noWrap/>
            <w:vAlign w:val="center"/>
            <w:hideMark/>
          </w:tcPr>
          <w:p w14:paraId="481E9923" w14:textId="77777777" w:rsidR="001878F7" w:rsidRPr="001878F7" w:rsidRDefault="001878F7" w:rsidP="009D005B">
            <w:pPr>
              <w:autoSpaceDE/>
              <w:autoSpaceDN/>
              <w:spacing w:line="276" w:lineRule="auto"/>
              <w:jc w:val="center"/>
              <w:rPr>
                <w:sz w:val="22"/>
                <w:szCs w:val="22"/>
                <w:lang w:val="en-US"/>
              </w:rPr>
            </w:pPr>
            <w:r w:rsidRPr="001878F7">
              <w:rPr>
                <w:sz w:val="22"/>
                <w:szCs w:val="22"/>
                <w:lang w:val="en-US"/>
              </w:rPr>
              <w:t>xxx</w:t>
            </w:r>
          </w:p>
        </w:tc>
      </w:tr>
      <w:tr w:rsidR="009D005B" w:rsidRPr="001878F7" w14:paraId="06069431" w14:textId="77777777" w:rsidTr="00185F98">
        <w:trPr>
          <w:trHeight w:val="340"/>
        </w:trPr>
        <w:tc>
          <w:tcPr>
            <w:tcW w:w="2276" w:type="pct"/>
            <w:shd w:val="clear" w:color="auto" w:fill="auto"/>
            <w:noWrap/>
            <w:vAlign w:val="center"/>
            <w:hideMark/>
          </w:tcPr>
          <w:p w14:paraId="001A3CEC" w14:textId="77777777" w:rsidR="001878F7" w:rsidRPr="001878F7" w:rsidRDefault="001878F7" w:rsidP="001878F7">
            <w:pPr>
              <w:autoSpaceDE/>
              <w:autoSpaceDN/>
              <w:spacing w:line="276" w:lineRule="auto"/>
              <w:jc w:val="both"/>
              <w:rPr>
                <w:sz w:val="22"/>
                <w:szCs w:val="22"/>
                <w:lang w:val="en-US"/>
              </w:rPr>
            </w:pPr>
            <w:r w:rsidRPr="001878F7">
              <w:rPr>
                <w:sz w:val="22"/>
                <w:szCs w:val="22"/>
                <w:lang w:val="en-US"/>
              </w:rPr>
              <w:t>Receivables from Exchange Transactions</w:t>
            </w:r>
          </w:p>
        </w:tc>
        <w:tc>
          <w:tcPr>
            <w:tcW w:w="516" w:type="pct"/>
            <w:shd w:val="clear" w:color="auto" w:fill="auto"/>
            <w:noWrap/>
            <w:vAlign w:val="center"/>
            <w:hideMark/>
          </w:tcPr>
          <w:p w14:paraId="099FE754" w14:textId="55EA5639" w:rsidR="001878F7" w:rsidRPr="001878F7" w:rsidRDefault="001878F7" w:rsidP="009D005B">
            <w:pPr>
              <w:autoSpaceDE/>
              <w:autoSpaceDN/>
              <w:spacing w:line="276" w:lineRule="auto"/>
              <w:jc w:val="center"/>
              <w:rPr>
                <w:sz w:val="22"/>
                <w:szCs w:val="22"/>
                <w:lang w:val="en-US"/>
              </w:rPr>
            </w:pPr>
            <w:r w:rsidRPr="001878F7">
              <w:rPr>
                <w:sz w:val="22"/>
                <w:szCs w:val="22"/>
                <w:lang w:val="en-US"/>
              </w:rPr>
              <w:t>2</w:t>
            </w:r>
            <w:r w:rsidR="007F2D1A">
              <w:rPr>
                <w:sz w:val="22"/>
                <w:szCs w:val="22"/>
                <w:lang w:val="en-US"/>
              </w:rPr>
              <w:t>1</w:t>
            </w:r>
            <w:r w:rsidRPr="001878F7">
              <w:rPr>
                <w:sz w:val="22"/>
                <w:szCs w:val="22"/>
                <w:lang w:val="en-US"/>
              </w:rPr>
              <w:t>(a)</w:t>
            </w:r>
          </w:p>
        </w:tc>
        <w:tc>
          <w:tcPr>
            <w:tcW w:w="1104" w:type="pct"/>
            <w:shd w:val="clear" w:color="auto" w:fill="auto"/>
            <w:noWrap/>
            <w:vAlign w:val="center"/>
            <w:hideMark/>
          </w:tcPr>
          <w:p w14:paraId="567A40D5" w14:textId="77777777" w:rsidR="001878F7" w:rsidRPr="001878F7" w:rsidRDefault="001878F7" w:rsidP="009D005B">
            <w:pPr>
              <w:autoSpaceDE/>
              <w:autoSpaceDN/>
              <w:spacing w:line="276" w:lineRule="auto"/>
              <w:jc w:val="center"/>
              <w:rPr>
                <w:sz w:val="22"/>
                <w:szCs w:val="22"/>
                <w:lang w:val="en-US"/>
              </w:rPr>
            </w:pPr>
            <w:r w:rsidRPr="001878F7">
              <w:rPr>
                <w:sz w:val="22"/>
                <w:szCs w:val="22"/>
                <w:lang w:val="en-US"/>
              </w:rPr>
              <w:t>xxx</w:t>
            </w:r>
          </w:p>
        </w:tc>
        <w:tc>
          <w:tcPr>
            <w:tcW w:w="1104" w:type="pct"/>
            <w:shd w:val="clear" w:color="auto" w:fill="auto"/>
            <w:noWrap/>
            <w:vAlign w:val="center"/>
            <w:hideMark/>
          </w:tcPr>
          <w:p w14:paraId="2B15FFE4" w14:textId="77777777" w:rsidR="001878F7" w:rsidRPr="001878F7" w:rsidRDefault="001878F7" w:rsidP="009D005B">
            <w:pPr>
              <w:autoSpaceDE/>
              <w:autoSpaceDN/>
              <w:spacing w:line="276" w:lineRule="auto"/>
              <w:jc w:val="center"/>
              <w:rPr>
                <w:sz w:val="22"/>
                <w:szCs w:val="22"/>
                <w:lang w:val="en-US"/>
              </w:rPr>
            </w:pPr>
            <w:r w:rsidRPr="001878F7">
              <w:rPr>
                <w:sz w:val="22"/>
                <w:szCs w:val="22"/>
                <w:lang w:val="en-US"/>
              </w:rPr>
              <w:t>xxx</w:t>
            </w:r>
          </w:p>
        </w:tc>
      </w:tr>
      <w:tr w:rsidR="009D005B" w:rsidRPr="001878F7" w14:paraId="2E04CEA4" w14:textId="77777777" w:rsidTr="00185F98">
        <w:trPr>
          <w:trHeight w:val="340"/>
        </w:trPr>
        <w:tc>
          <w:tcPr>
            <w:tcW w:w="2276" w:type="pct"/>
            <w:shd w:val="clear" w:color="auto" w:fill="auto"/>
            <w:noWrap/>
            <w:vAlign w:val="center"/>
            <w:hideMark/>
          </w:tcPr>
          <w:p w14:paraId="456FBE6B" w14:textId="77777777" w:rsidR="001878F7" w:rsidRPr="001878F7" w:rsidRDefault="001878F7" w:rsidP="001878F7">
            <w:pPr>
              <w:autoSpaceDE/>
              <w:autoSpaceDN/>
              <w:spacing w:line="276" w:lineRule="auto"/>
              <w:rPr>
                <w:sz w:val="22"/>
                <w:szCs w:val="22"/>
                <w:lang w:val="en-US"/>
              </w:rPr>
            </w:pPr>
            <w:r w:rsidRPr="001878F7">
              <w:rPr>
                <w:sz w:val="22"/>
                <w:szCs w:val="22"/>
                <w:lang w:val="en-US"/>
              </w:rPr>
              <w:t>Receivables from Non-Exchange Transactions</w:t>
            </w:r>
          </w:p>
        </w:tc>
        <w:tc>
          <w:tcPr>
            <w:tcW w:w="516" w:type="pct"/>
            <w:shd w:val="clear" w:color="auto" w:fill="auto"/>
            <w:noWrap/>
            <w:vAlign w:val="center"/>
            <w:hideMark/>
          </w:tcPr>
          <w:p w14:paraId="6AE8E590" w14:textId="52D3FAE9" w:rsidR="001878F7" w:rsidRPr="001878F7" w:rsidRDefault="001878F7" w:rsidP="009D005B">
            <w:pPr>
              <w:autoSpaceDE/>
              <w:autoSpaceDN/>
              <w:spacing w:line="276" w:lineRule="auto"/>
              <w:jc w:val="center"/>
              <w:rPr>
                <w:sz w:val="22"/>
                <w:szCs w:val="22"/>
                <w:lang w:val="en-US"/>
              </w:rPr>
            </w:pPr>
            <w:r w:rsidRPr="001878F7">
              <w:rPr>
                <w:sz w:val="22"/>
                <w:szCs w:val="22"/>
                <w:lang w:val="en-US"/>
              </w:rPr>
              <w:t>2</w:t>
            </w:r>
            <w:r w:rsidR="00694F3E">
              <w:rPr>
                <w:sz w:val="22"/>
                <w:szCs w:val="22"/>
                <w:lang w:val="en-US"/>
              </w:rPr>
              <w:t>2</w:t>
            </w:r>
          </w:p>
        </w:tc>
        <w:tc>
          <w:tcPr>
            <w:tcW w:w="1104" w:type="pct"/>
            <w:shd w:val="clear" w:color="auto" w:fill="auto"/>
            <w:noWrap/>
            <w:vAlign w:val="center"/>
            <w:hideMark/>
          </w:tcPr>
          <w:p w14:paraId="03BBA53A" w14:textId="77777777" w:rsidR="001878F7" w:rsidRPr="001878F7" w:rsidRDefault="001878F7" w:rsidP="009D005B">
            <w:pPr>
              <w:autoSpaceDE/>
              <w:autoSpaceDN/>
              <w:spacing w:line="276" w:lineRule="auto"/>
              <w:jc w:val="center"/>
              <w:rPr>
                <w:sz w:val="22"/>
                <w:szCs w:val="22"/>
                <w:lang w:val="en-US"/>
              </w:rPr>
            </w:pPr>
            <w:r w:rsidRPr="001878F7">
              <w:rPr>
                <w:sz w:val="22"/>
                <w:szCs w:val="22"/>
                <w:lang w:val="en-US"/>
              </w:rPr>
              <w:t>xxx</w:t>
            </w:r>
          </w:p>
        </w:tc>
        <w:tc>
          <w:tcPr>
            <w:tcW w:w="1104" w:type="pct"/>
            <w:shd w:val="clear" w:color="auto" w:fill="auto"/>
            <w:noWrap/>
            <w:vAlign w:val="center"/>
            <w:hideMark/>
          </w:tcPr>
          <w:p w14:paraId="50BE425D" w14:textId="77777777" w:rsidR="001878F7" w:rsidRPr="001878F7" w:rsidRDefault="001878F7" w:rsidP="009D005B">
            <w:pPr>
              <w:autoSpaceDE/>
              <w:autoSpaceDN/>
              <w:spacing w:line="276" w:lineRule="auto"/>
              <w:jc w:val="center"/>
              <w:rPr>
                <w:sz w:val="22"/>
                <w:szCs w:val="22"/>
                <w:lang w:val="en-US"/>
              </w:rPr>
            </w:pPr>
            <w:r w:rsidRPr="001878F7">
              <w:rPr>
                <w:sz w:val="22"/>
                <w:szCs w:val="22"/>
                <w:lang w:val="en-US"/>
              </w:rPr>
              <w:t>xxx</w:t>
            </w:r>
          </w:p>
        </w:tc>
      </w:tr>
      <w:tr w:rsidR="009D005B" w:rsidRPr="001878F7" w14:paraId="20E6FB61" w14:textId="77777777" w:rsidTr="00185F98">
        <w:trPr>
          <w:trHeight w:val="340"/>
        </w:trPr>
        <w:tc>
          <w:tcPr>
            <w:tcW w:w="2276" w:type="pct"/>
            <w:shd w:val="clear" w:color="auto" w:fill="auto"/>
            <w:noWrap/>
            <w:vAlign w:val="center"/>
            <w:hideMark/>
          </w:tcPr>
          <w:p w14:paraId="09782FCA" w14:textId="77777777" w:rsidR="001878F7" w:rsidRPr="001878F7" w:rsidRDefault="001878F7" w:rsidP="001878F7">
            <w:pPr>
              <w:autoSpaceDE/>
              <w:autoSpaceDN/>
              <w:spacing w:line="276" w:lineRule="auto"/>
              <w:jc w:val="both"/>
              <w:rPr>
                <w:sz w:val="22"/>
                <w:szCs w:val="22"/>
                <w:lang w:val="en-US"/>
              </w:rPr>
            </w:pPr>
            <w:r w:rsidRPr="001878F7">
              <w:rPr>
                <w:sz w:val="22"/>
                <w:szCs w:val="22"/>
                <w:lang w:val="en-US"/>
              </w:rPr>
              <w:t>Inventories</w:t>
            </w:r>
          </w:p>
        </w:tc>
        <w:tc>
          <w:tcPr>
            <w:tcW w:w="516" w:type="pct"/>
            <w:shd w:val="clear" w:color="auto" w:fill="auto"/>
            <w:noWrap/>
            <w:vAlign w:val="center"/>
            <w:hideMark/>
          </w:tcPr>
          <w:p w14:paraId="62CE136D" w14:textId="22E8C9D2" w:rsidR="001878F7" w:rsidRPr="001878F7" w:rsidRDefault="001878F7" w:rsidP="009D005B">
            <w:pPr>
              <w:autoSpaceDE/>
              <w:autoSpaceDN/>
              <w:spacing w:line="276" w:lineRule="auto"/>
              <w:jc w:val="center"/>
              <w:rPr>
                <w:sz w:val="22"/>
                <w:szCs w:val="22"/>
                <w:lang w:val="en-US"/>
              </w:rPr>
            </w:pPr>
            <w:r w:rsidRPr="001878F7">
              <w:rPr>
                <w:sz w:val="22"/>
                <w:szCs w:val="22"/>
                <w:lang w:val="en-US"/>
              </w:rPr>
              <w:t>2</w:t>
            </w:r>
            <w:r w:rsidR="00694F3E">
              <w:rPr>
                <w:sz w:val="22"/>
                <w:szCs w:val="22"/>
                <w:lang w:val="en-US"/>
              </w:rPr>
              <w:t>3</w:t>
            </w:r>
          </w:p>
        </w:tc>
        <w:tc>
          <w:tcPr>
            <w:tcW w:w="1104" w:type="pct"/>
            <w:shd w:val="clear" w:color="auto" w:fill="auto"/>
            <w:noWrap/>
            <w:vAlign w:val="center"/>
            <w:hideMark/>
          </w:tcPr>
          <w:p w14:paraId="16CC1B89" w14:textId="77777777" w:rsidR="001878F7" w:rsidRPr="001878F7" w:rsidRDefault="001878F7" w:rsidP="009D005B">
            <w:pPr>
              <w:autoSpaceDE/>
              <w:autoSpaceDN/>
              <w:spacing w:line="276" w:lineRule="auto"/>
              <w:jc w:val="center"/>
              <w:rPr>
                <w:sz w:val="22"/>
                <w:szCs w:val="22"/>
                <w:lang w:val="en-US"/>
              </w:rPr>
            </w:pPr>
            <w:r w:rsidRPr="001878F7">
              <w:rPr>
                <w:sz w:val="22"/>
                <w:szCs w:val="22"/>
                <w:lang w:val="en-US"/>
              </w:rPr>
              <w:t>xxx</w:t>
            </w:r>
          </w:p>
        </w:tc>
        <w:tc>
          <w:tcPr>
            <w:tcW w:w="1104" w:type="pct"/>
            <w:shd w:val="clear" w:color="auto" w:fill="auto"/>
            <w:noWrap/>
            <w:vAlign w:val="center"/>
            <w:hideMark/>
          </w:tcPr>
          <w:p w14:paraId="2F490F91" w14:textId="77777777" w:rsidR="001878F7" w:rsidRPr="001878F7" w:rsidRDefault="001878F7" w:rsidP="009D005B">
            <w:pPr>
              <w:autoSpaceDE/>
              <w:autoSpaceDN/>
              <w:spacing w:line="276" w:lineRule="auto"/>
              <w:jc w:val="center"/>
              <w:rPr>
                <w:sz w:val="22"/>
                <w:szCs w:val="22"/>
                <w:lang w:val="en-US"/>
              </w:rPr>
            </w:pPr>
            <w:r w:rsidRPr="001878F7">
              <w:rPr>
                <w:sz w:val="22"/>
                <w:szCs w:val="22"/>
                <w:lang w:val="en-US"/>
              </w:rPr>
              <w:t>xxx</w:t>
            </w:r>
          </w:p>
        </w:tc>
      </w:tr>
      <w:tr w:rsidR="009D005B" w:rsidRPr="001878F7" w14:paraId="4BC4835D" w14:textId="77777777" w:rsidTr="00185F98">
        <w:trPr>
          <w:trHeight w:val="340"/>
        </w:trPr>
        <w:tc>
          <w:tcPr>
            <w:tcW w:w="2276" w:type="pct"/>
            <w:shd w:val="clear" w:color="auto" w:fill="auto"/>
            <w:noWrap/>
            <w:vAlign w:val="center"/>
            <w:hideMark/>
          </w:tcPr>
          <w:p w14:paraId="58467993" w14:textId="77777777" w:rsidR="001878F7" w:rsidRPr="001878F7" w:rsidRDefault="001878F7" w:rsidP="001878F7">
            <w:pPr>
              <w:autoSpaceDE/>
              <w:autoSpaceDN/>
              <w:spacing w:line="276" w:lineRule="auto"/>
              <w:jc w:val="both"/>
              <w:rPr>
                <w:sz w:val="22"/>
                <w:szCs w:val="22"/>
                <w:lang w:val="en-US"/>
              </w:rPr>
            </w:pPr>
            <w:r w:rsidRPr="001878F7">
              <w:rPr>
                <w:sz w:val="22"/>
                <w:szCs w:val="22"/>
                <w:lang w:val="en-US"/>
              </w:rPr>
              <w:t>Current portion of investments</w:t>
            </w:r>
          </w:p>
        </w:tc>
        <w:tc>
          <w:tcPr>
            <w:tcW w:w="516" w:type="pct"/>
            <w:shd w:val="clear" w:color="auto" w:fill="auto"/>
            <w:noWrap/>
            <w:vAlign w:val="center"/>
            <w:hideMark/>
          </w:tcPr>
          <w:p w14:paraId="22B2E53B" w14:textId="48773632" w:rsidR="001878F7" w:rsidRPr="000A0629" w:rsidRDefault="001878F7" w:rsidP="009D005B">
            <w:pPr>
              <w:autoSpaceDE/>
              <w:autoSpaceDN/>
              <w:spacing w:line="276" w:lineRule="auto"/>
              <w:jc w:val="center"/>
              <w:rPr>
                <w:sz w:val="22"/>
                <w:szCs w:val="22"/>
                <w:lang w:val="en-US"/>
              </w:rPr>
            </w:pPr>
            <w:r w:rsidRPr="000A0629">
              <w:rPr>
                <w:sz w:val="22"/>
                <w:szCs w:val="22"/>
                <w:lang w:val="en-US"/>
              </w:rPr>
              <w:t>2</w:t>
            </w:r>
            <w:r w:rsidR="00694F3E">
              <w:rPr>
                <w:sz w:val="22"/>
                <w:szCs w:val="22"/>
                <w:lang w:val="en-US"/>
              </w:rPr>
              <w:t>4</w:t>
            </w:r>
          </w:p>
        </w:tc>
        <w:tc>
          <w:tcPr>
            <w:tcW w:w="1104" w:type="pct"/>
            <w:shd w:val="clear" w:color="auto" w:fill="auto"/>
            <w:noWrap/>
            <w:vAlign w:val="center"/>
            <w:hideMark/>
          </w:tcPr>
          <w:p w14:paraId="4410C055" w14:textId="77777777" w:rsidR="001878F7" w:rsidRPr="000A0629" w:rsidRDefault="001878F7" w:rsidP="009D005B">
            <w:pPr>
              <w:autoSpaceDE/>
              <w:autoSpaceDN/>
              <w:spacing w:line="276" w:lineRule="auto"/>
              <w:jc w:val="center"/>
              <w:rPr>
                <w:sz w:val="22"/>
                <w:szCs w:val="22"/>
                <w:lang w:val="en-US"/>
              </w:rPr>
            </w:pPr>
            <w:r w:rsidRPr="000A0629">
              <w:rPr>
                <w:sz w:val="22"/>
                <w:szCs w:val="22"/>
                <w:lang w:val="en-US"/>
              </w:rPr>
              <w:t>xxx</w:t>
            </w:r>
          </w:p>
        </w:tc>
        <w:tc>
          <w:tcPr>
            <w:tcW w:w="1104" w:type="pct"/>
            <w:shd w:val="clear" w:color="auto" w:fill="auto"/>
            <w:noWrap/>
            <w:vAlign w:val="center"/>
            <w:hideMark/>
          </w:tcPr>
          <w:p w14:paraId="51AF43AF" w14:textId="77777777" w:rsidR="001878F7" w:rsidRPr="001878F7" w:rsidRDefault="001878F7" w:rsidP="009D005B">
            <w:pPr>
              <w:autoSpaceDE/>
              <w:autoSpaceDN/>
              <w:spacing w:line="276" w:lineRule="auto"/>
              <w:jc w:val="center"/>
              <w:rPr>
                <w:sz w:val="22"/>
                <w:szCs w:val="22"/>
                <w:lang w:val="en-US"/>
              </w:rPr>
            </w:pPr>
            <w:r w:rsidRPr="001878F7">
              <w:rPr>
                <w:sz w:val="22"/>
                <w:szCs w:val="22"/>
                <w:lang w:val="en-US"/>
              </w:rPr>
              <w:t>xxx</w:t>
            </w:r>
          </w:p>
        </w:tc>
      </w:tr>
      <w:tr w:rsidR="009D005B" w:rsidRPr="001878F7" w14:paraId="2B6958FC" w14:textId="77777777" w:rsidTr="00185F98">
        <w:trPr>
          <w:trHeight w:val="340"/>
        </w:trPr>
        <w:tc>
          <w:tcPr>
            <w:tcW w:w="2276" w:type="pct"/>
            <w:shd w:val="clear" w:color="auto" w:fill="auto"/>
            <w:noWrap/>
            <w:vAlign w:val="center"/>
            <w:hideMark/>
          </w:tcPr>
          <w:p w14:paraId="4CF06B1D" w14:textId="77777777" w:rsidR="001878F7" w:rsidRPr="001878F7" w:rsidRDefault="001878F7" w:rsidP="001878F7">
            <w:pPr>
              <w:autoSpaceDE/>
              <w:autoSpaceDN/>
              <w:spacing w:line="276" w:lineRule="auto"/>
              <w:jc w:val="both"/>
              <w:rPr>
                <w:b/>
                <w:bCs/>
                <w:sz w:val="22"/>
                <w:szCs w:val="22"/>
                <w:lang w:val="en-US"/>
              </w:rPr>
            </w:pPr>
            <w:r w:rsidRPr="001878F7">
              <w:rPr>
                <w:b/>
                <w:bCs/>
                <w:sz w:val="22"/>
                <w:szCs w:val="22"/>
                <w:lang w:val="en-US"/>
              </w:rPr>
              <w:t>Total Current Assets</w:t>
            </w:r>
          </w:p>
        </w:tc>
        <w:tc>
          <w:tcPr>
            <w:tcW w:w="516" w:type="pct"/>
            <w:shd w:val="clear" w:color="auto" w:fill="auto"/>
            <w:noWrap/>
            <w:vAlign w:val="center"/>
            <w:hideMark/>
          </w:tcPr>
          <w:p w14:paraId="3E4A19B1" w14:textId="77777777" w:rsidR="001878F7" w:rsidRPr="001878F7" w:rsidRDefault="001878F7" w:rsidP="009D005B">
            <w:pPr>
              <w:autoSpaceDE/>
              <w:autoSpaceDN/>
              <w:spacing w:line="276" w:lineRule="auto"/>
              <w:jc w:val="center"/>
              <w:rPr>
                <w:sz w:val="22"/>
                <w:szCs w:val="22"/>
                <w:lang w:val="en-US"/>
              </w:rPr>
            </w:pPr>
          </w:p>
        </w:tc>
        <w:tc>
          <w:tcPr>
            <w:tcW w:w="1104" w:type="pct"/>
            <w:shd w:val="clear" w:color="auto" w:fill="auto"/>
            <w:noWrap/>
            <w:vAlign w:val="center"/>
            <w:hideMark/>
          </w:tcPr>
          <w:p w14:paraId="3BC87331" w14:textId="77777777" w:rsidR="001878F7" w:rsidRPr="001878F7" w:rsidRDefault="001878F7" w:rsidP="009D005B">
            <w:pPr>
              <w:autoSpaceDE/>
              <w:autoSpaceDN/>
              <w:spacing w:line="276" w:lineRule="auto"/>
              <w:jc w:val="center"/>
              <w:rPr>
                <w:b/>
                <w:bCs/>
                <w:sz w:val="22"/>
                <w:szCs w:val="22"/>
                <w:lang w:val="en-US"/>
              </w:rPr>
            </w:pPr>
            <w:r w:rsidRPr="001878F7">
              <w:rPr>
                <w:b/>
                <w:bCs/>
                <w:sz w:val="22"/>
                <w:szCs w:val="22"/>
                <w:lang w:val="en-US"/>
              </w:rPr>
              <w:t>xxx</w:t>
            </w:r>
          </w:p>
        </w:tc>
        <w:tc>
          <w:tcPr>
            <w:tcW w:w="1104" w:type="pct"/>
            <w:shd w:val="clear" w:color="auto" w:fill="auto"/>
            <w:noWrap/>
            <w:vAlign w:val="center"/>
            <w:hideMark/>
          </w:tcPr>
          <w:p w14:paraId="13F7FB1E" w14:textId="77777777" w:rsidR="001878F7" w:rsidRPr="001878F7" w:rsidRDefault="001878F7" w:rsidP="009D005B">
            <w:pPr>
              <w:autoSpaceDE/>
              <w:autoSpaceDN/>
              <w:spacing w:line="276" w:lineRule="auto"/>
              <w:jc w:val="center"/>
              <w:rPr>
                <w:b/>
                <w:bCs/>
                <w:sz w:val="22"/>
                <w:szCs w:val="22"/>
                <w:lang w:val="en-US"/>
              </w:rPr>
            </w:pPr>
            <w:r w:rsidRPr="001878F7">
              <w:rPr>
                <w:b/>
                <w:bCs/>
                <w:sz w:val="22"/>
                <w:szCs w:val="22"/>
                <w:lang w:val="en-US"/>
              </w:rPr>
              <w:t>xxx</w:t>
            </w:r>
          </w:p>
        </w:tc>
      </w:tr>
      <w:tr w:rsidR="009D005B" w:rsidRPr="001878F7" w14:paraId="56C7474C" w14:textId="77777777" w:rsidTr="00185F98">
        <w:trPr>
          <w:trHeight w:val="340"/>
        </w:trPr>
        <w:tc>
          <w:tcPr>
            <w:tcW w:w="2276" w:type="pct"/>
            <w:shd w:val="clear" w:color="auto" w:fill="auto"/>
            <w:noWrap/>
            <w:vAlign w:val="center"/>
          </w:tcPr>
          <w:p w14:paraId="482F60A4" w14:textId="77777777" w:rsidR="001878F7" w:rsidRPr="001878F7" w:rsidRDefault="001878F7" w:rsidP="001878F7">
            <w:pPr>
              <w:autoSpaceDE/>
              <w:autoSpaceDN/>
              <w:spacing w:line="276" w:lineRule="auto"/>
              <w:jc w:val="both"/>
              <w:rPr>
                <w:b/>
                <w:bCs/>
                <w:sz w:val="22"/>
                <w:szCs w:val="22"/>
                <w:lang w:val="en-US"/>
              </w:rPr>
            </w:pPr>
          </w:p>
        </w:tc>
        <w:tc>
          <w:tcPr>
            <w:tcW w:w="516" w:type="pct"/>
            <w:shd w:val="clear" w:color="auto" w:fill="auto"/>
            <w:noWrap/>
            <w:vAlign w:val="center"/>
          </w:tcPr>
          <w:p w14:paraId="5C9B4DA4" w14:textId="77777777" w:rsidR="001878F7" w:rsidRPr="001878F7" w:rsidRDefault="001878F7" w:rsidP="009D005B">
            <w:pPr>
              <w:autoSpaceDE/>
              <w:autoSpaceDN/>
              <w:spacing w:line="276" w:lineRule="auto"/>
              <w:jc w:val="center"/>
              <w:rPr>
                <w:sz w:val="22"/>
                <w:szCs w:val="22"/>
                <w:lang w:val="en-US"/>
              </w:rPr>
            </w:pPr>
          </w:p>
        </w:tc>
        <w:tc>
          <w:tcPr>
            <w:tcW w:w="1104" w:type="pct"/>
            <w:shd w:val="clear" w:color="auto" w:fill="auto"/>
            <w:noWrap/>
            <w:vAlign w:val="center"/>
          </w:tcPr>
          <w:p w14:paraId="4CFE7328" w14:textId="77777777" w:rsidR="001878F7" w:rsidRPr="001878F7" w:rsidRDefault="001878F7" w:rsidP="009D005B">
            <w:pPr>
              <w:autoSpaceDE/>
              <w:autoSpaceDN/>
              <w:spacing w:line="276" w:lineRule="auto"/>
              <w:jc w:val="center"/>
              <w:rPr>
                <w:b/>
                <w:bCs/>
                <w:sz w:val="22"/>
                <w:szCs w:val="22"/>
                <w:lang w:val="en-US"/>
              </w:rPr>
            </w:pPr>
          </w:p>
        </w:tc>
        <w:tc>
          <w:tcPr>
            <w:tcW w:w="1104" w:type="pct"/>
            <w:shd w:val="clear" w:color="auto" w:fill="auto"/>
            <w:noWrap/>
            <w:vAlign w:val="center"/>
          </w:tcPr>
          <w:p w14:paraId="5894928E" w14:textId="77777777" w:rsidR="001878F7" w:rsidRPr="001878F7" w:rsidRDefault="001878F7" w:rsidP="009D005B">
            <w:pPr>
              <w:autoSpaceDE/>
              <w:autoSpaceDN/>
              <w:spacing w:line="276" w:lineRule="auto"/>
              <w:jc w:val="center"/>
              <w:rPr>
                <w:b/>
                <w:bCs/>
                <w:sz w:val="22"/>
                <w:szCs w:val="22"/>
                <w:lang w:val="en-US"/>
              </w:rPr>
            </w:pPr>
          </w:p>
        </w:tc>
      </w:tr>
      <w:tr w:rsidR="009D005B" w:rsidRPr="001878F7" w14:paraId="5D526E1C" w14:textId="77777777" w:rsidTr="00185F98">
        <w:trPr>
          <w:trHeight w:val="340"/>
        </w:trPr>
        <w:tc>
          <w:tcPr>
            <w:tcW w:w="2276" w:type="pct"/>
            <w:shd w:val="clear" w:color="auto" w:fill="auto"/>
            <w:noWrap/>
            <w:vAlign w:val="center"/>
            <w:hideMark/>
          </w:tcPr>
          <w:p w14:paraId="36071629" w14:textId="77777777" w:rsidR="001878F7" w:rsidRPr="001878F7" w:rsidRDefault="001878F7" w:rsidP="001878F7">
            <w:pPr>
              <w:autoSpaceDE/>
              <w:autoSpaceDN/>
              <w:spacing w:line="276" w:lineRule="auto"/>
              <w:jc w:val="both"/>
              <w:rPr>
                <w:sz w:val="22"/>
                <w:szCs w:val="22"/>
                <w:lang w:val="en-US"/>
              </w:rPr>
            </w:pPr>
            <w:r w:rsidRPr="001878F7">
              <w:rPr>
                <w:b/>
                <w:bCs/>
                <w:sz w:val="22"/>
                <w:szCs w:val="22"/>
                <w:lang w:val="en-US"/>
              </w:rPr>
              <w:t>Non-Current</w:t>
            </w:r>
            <w:r w:rsidRPr="001878F7">
              <w:rPr>
                <w:sz w:val="22"/>
                <w:szCs w:val="22"/>
                <w:lang w:val="en-US"/>
              </w:rPr>
              <w:t xml:space="preserve"> </w:t>
            </w:r>
            <w:r w:rsidRPr="001878F7">
              <w:rPr>
                <w:b/>
                <w:bCs/>
                <w:sz w:val="22"/>
                <w:szCs w:val="22"/>
                <w:lang w:val="en-US"/>
              </w:rPr>
              <w:t>Assets</w:t>
            </w:r>
          </w:p>
        </w:tc>
        <w:tc>
          <w:tcPr>
            <w:tcW w:w="516" w:type="pct"/>
            <w:shd w:val="clear" w:color="auto" w:fill="auto"/>
            <w:noWrap/>
            <w:vAlign w:val="center"/>
            <w:hideMark/>
          </w:tcPr>
          <w:p w14:paraId="48E9FDC8" w14:textId="77777777" w:rsidR="001878F7" w:rsidRPr="001878F7" w:rsidRDefault="001878F7" w:rsidP="009D005B">
            <w:pPr>
              <w:autoSpaceDE/>
              <w:autoSpaceDN/>
              <w:spacing w:line="276" w:lineRule="auto"/>
              <w:jc w:val="center"/>
              <w:rPr>
                <w:sz w:val="22"/>
                <w:szCs w:val="22"/>
                <w:lang w:val="en-US"/>
              </w:rPr>
            </w:pPr>
          </w:p>
        </w:tc>
        <w:tc>
          <w:tcPr>
            <w:tcW w:w="1104" w:type="pct"/>
            <w:shd w:val="clear" w:color="auto" w:fill="auto"/>
            <w:noWrap/>
            <w:vAlign w:val="center"/>
            <w:hideMark/>
          </w:tcPr>
          <w:p w14:paraId="53B9C828" w14:textId="77777777" w:rsidR="001878F7" w:rsidRPr="001878F7" w:rsidRDefault="001878F7" w:rsidP="009D005B">
            <w:pPr>
              <w:autoSpaceDE/>
              <w:autoSpaceDN/>
              <w:spacing w:line="276" w:lineRule="auto"/>
              <w:jc w:val="center"/>
              <w:rPr>
                <w:sz w:val="22"/>
                <w:szCs w:val="22"/>
                <w:lang w:val="en-US"/>
              </w:rPr>
            </w:pPr>
          </w:p>
        </w:tc>
        <w:tc>
          <w:tcPr>
            <w:tcW w:w="1104" w:type="pct"/>
            <w:shd w:val="clear" w:color="auto" w:fill="auto"/>
            <w:noWrap/>
            <w:vAlign w:val="center"/>
            <w:hideMark/>
          </w:tcPr>
          <w:p w14:paraId="194092F5" w14:textId="77777777" w:rsidR="001878F7" w:rsidRPr="001878F7" w:rsidRDefault="001878F7" w:rsidP="009D005B">
            <w:pPr>
              <w:autoSpaceDE/>
              <w:autoSpaceDN/>
              <w:spacing w:line="276" w:lineRule="auto"/>
              <w:jc w:val="center"/>
              <w:rPr>
                <w:sz w:val="22"/>
                <w:szCs w:val="22"/>
                <w:lang w:val="en-US"/>
              </w:rPr>
            </w:pPr>
          </w:p>
        </w:tc>
      </w:tr>
      <w:tr w:rsidR="009D005B" w:rsidRPr="001878F7" w14:paraId="2CE1E7D4" w14:textId="77777777" w:rsidTr="00185F98">
        <w:trPr>
          <w:trHeight w:val="340"/>
        </w:trPr>
        <w:tc>
          <w:tcPr>
            <w:tcW w:w="2276" w:type="pct"/>
            <w:shd w:val="clear" w:color="auto" w:fill="auto"/>
            <w:noWrap/>
            <w:vAlign w:val="center"/>
          </w:tcPr>
          <w:p w14:paraId="3E570F59" w14:textId="77777777" w:rsidR="001878F7" w:rsidRPr="001878F7" w:rsidRDefault="001878F7" w:rsidP="001878F7">
            <w:pPr>
              <w:autoSpaceDE/>
              <w:autoSpaceDN/>
              <w:spacing w:line="276" w:lineRule="auto"/>
              <w:jc w:val="both"/>
              <w:rPr>
                <w:sz w:val="22"/>
                <w:szCs w:val="22"/>
                <w:lang w:val="en-US"/>
              </w:rPr>
            </w:pPr>
            <w:r w:rsidRPr="001878F7">
              <w:rPr>
                <w:sz w:val="22"/>
                <w:szCs w:val="22"/>
                <w:lang w:val="en-US"/>
              </w:rPr>
              <w:t>Receivables from Exchange Transactions</w:t>
            </w:r>
          </w:p>
        </w:tc>
        <w:tc>
          <w:tcPr>
            <w:tcW w:w="516" w:type="pct"/>
            <w:shd w:val="clear" w:color="auto" w:fill="auto"/>
            <w:noWrap/>
            <w:vAlign w:val="center"/>
          </w:tcPr>
          <w:p w14:paraId="2CF4A7BE" w14:textId="6532D212" w:rsidR="001878F7" w:rsidRPr="001878F7" w:rsidRDefault="001878F7" w:rsidP="009D005B">
            <w:pPr>
              <w:autoSpaceDE/>
              <w:autoSpaceDN/>
              <w:spacing w:line="276" w:lineRule="auto"/>
              <w:jc w:val="center"/>
              <w:rPr>
                <w:sz w:val="22"/>
                <w:szCs w:val="22"/>
                <w:lang w:val="en-US"/>
              </w:rPr>
            </w:pPr>
            <w:r w:rsidRPr="001878F7">
              <w:rPr>
                <w:sz w:val="22"/>
                <w:szCs w:val="22"/>
                <w:lang w:val="en-US"/>
              </w:rPr>
              <w:t>2</w:t>
            </w:r>
            <w:r w:rsidR="007A1EB2">
              <w:rPr>
                <w:sz w:val="22"/>
                <w:szCs w:val="22"/>
                <w:lang w:val="en-US"/>
              </w:rPr>
              <w:t>1</w:t>
            </w:r>
            <w:r w:rsidRPr="001878F7">
              <w:rPr>
                <w:sz w:val="22"/>
                <w:szCs w:val="22"/>
                <w:lang w:val="en-US"/>
              </w:rPr>
              <w:t>(b)</w:t>
            </w:r>
          </w:p>
        </w:tc>
        <w:tc>
          <w:tcPr>
            <w:tcW w:w="1104" w:type="pct"/>
            <w:shd w:val="clear" w:color="auto" w:fill="auto"/>
            <w:noWrap/>
            <w:vAlign w:val="center"/>
          </w:tcPr>
          <w:p w14:paraId="40D3F8C5" w14:textId="77777777" w:rsidR="001878F7" w:rsidRPr="001878F7" w:rsidRDefault="001878F7" w:rsidP="009D005B">
            <w:pPr>
              <w:autoSpaceDE/>
              <w:autoSpaceDN/>
              <w:spacing w:line="276" w:lineRule="auto"/>
              <w:jc w:val="center"/>
              <w:rPr>
                <w:sz w:val="22"/>
                <w:szCs w:val="22"/>
                <w:lang w:val="en-US"/>
              </w:rPr>
            </w:pPr>
            <w:r w:rsidRPr="001878F7">
              <w:rPr>
                <w:sz w:val="22"/>
                <w:szCs w:val="22"/>
                <w:lang w:val="en-US"/>
              </w:rPr>
              <w:t>xxx</w:t>
            </w:r>
          </w:p>
        </w:tc>
        <w:tc>
          <w:tcPr>
            <w:tcW w:w="1104" w:type="pct"/>
            <w:shd w:val="clear" w:color="auto" w:fill="auto"/>
            <w:noWrap/>
            <w:vAlign w:val="center"/>
          </w:tcPr>
          <w:p w14:paraId="1EFB61C1" w14:textId="77777777" w:rsidR="001878F7" w:rsidRPr="001878F7" w:rsidRDefault="001878F7" w:rsidP="009D005B">
            <w:pPr>
              <w:autoSpaceDE/>
              <w:autoSpaceDN/>
              <w:spacing w:line="276" w:lineRule="auto"/>
              <w:jc w:val="center"/>
              <w:rPr>
                <w:sz w:val="22"/>
                <w:szCs w:val="22"/>
                <w:lang w:val="en-US"/>
              </w:rPr>
            </w:pPr>
            <w:r w:rsidRPr="001878F7">
              <w:rPr>
                <w:sz w:val="22"/>
                <w:szCs w:val="22"/>
                <w:lang w:val="en-US"/>
              </w:rPr>
              <w:t>xxx</w:t>
            </w:r>
          </w:p>
        </w:tc>
      </w:tr>
      <w:tr w:rsidR="009D005B" w:rsidRPr="001878F7" w14:paraId="684A8E99" w14:textId="77777777" w:rsidTr="00185F98">
        <w:trPr>
          <w:trHeight w:val="340"/>
        </w:trPr>
        <w:tc>
          <w:tcPr>
            <w:tcW w:w="2276" w:type="pct"/>
            <w:shd w:val="clear" w:color="auto" w:fill="auto"/>
            <w:noWrap/>
            <w:vAlign w:val="center"/>
          </w:tcPr>
          <w:p w14:paraId="71878B20" w14:textId="77777777" w:rsidR="001878F7" w:rsidRPr="001878F7" w:rsidRDefault="001878F7" w:rsidP="001878F7">
            <w:pPr>
              <w:autoSpaceDE/>
              <w:autoSpaceDN/>
              <w:spacing w:line="276" w:lineRule="auto"/>
              <w:jc w:val="both"/>
              <w:rPr>
                <w:sz w:val="22"/>
                <w:szCs w:val="22"/>
                <w:lang w:val="en-US"/>
              </w:rPr>
            </w:pPr>
            <w:r w:rsidRPr="001878F7">
              <w:rPr>
                <w:sz w:val="22"/>
                <w:szCs w:val="22"/>
                <w:lang w:val="en-US"/>
              </w:rPr>
              <w:t>Non- Current portion of investments</w:t>
            </w:r>
          </w:p>
        </w:tc>
        <w:tc>
          <w:tcPr>
            <w:tcW w:w="516" w:type="pct"/>
            <w:shd w:val="clear" w:color="auto" w:fill="auto"/>
            <w:noWrap/>
            <w:vAlign w:val="center"/>
          </w:tcPr>
          <w:p w14:paraId="77F14607" w14:textId="7AB68A3F" w:rsidR="001878F7" w:rsidRPr="000A0629" w:rsidRDefault="001878F7" w:rsidP="009D005B">
            <w:pPr>
              <w:autoSpaceDE/>
              <w:autoSpaceDN/>
              <w:spacing w:line="276" w:lineRule="auto"/>
              <w:jc w:val="center"/>
              <w:rPr>
                <w:sz w:val="22"/>
                <w:szCs w:val="22"/>
                <w:lang w:val="en-US"/>
              </w:rPr>
            </w:pPr>
            <w:r w:rsidRPr="000A0629">
              <w:rPr>
                <w:sz w:val="22"/>
                <w:szCs w:val="22"/>
                <w:lang w:val="en-US"/>
              </w:rPr>
              <w:t>2</w:t>
            </w:r>
            <w:r w:rsidR="003D5116">
              <w:rPr>
                <w:sz w:val="22"/>
                <w:szCs w:val="22"/>
                <w:lang w:val="en-US"/>
              </w:rPr>
              <w:t>4</w:t>
            </w:r>
          </w:p>
        </w:tc>
        <w:tc>
          <w:tcPr>
            <w:tcW w:w="1104" w:type="pct"/>
            <w:shd w:val="clear" w:color="auto" w:fill="auto"/>
            <w:noWrap/>
            <w:vAlign w:val="center"/>
          </w:tcPr>
          <w:p w14:paraId="7E188109" w14:textId="77777777" w:rsidR="001878F7" w:rsidRPr="000A0629" w:rsidRDefault="001878F7" w:rsidP="009D005B">
            <w:pPr>
              <w:autoSpaceDE/>
              <w:autoSpaceDN/>
              <w:spacing w:line="276" w:lineRule="auto"/>
              <w:jc w:val="center"/>
              <w:rPr>
                <w:sz w:val="22"/>
                <w:szCs w:val="22"/>
                <w:lang w:val="en-US"/>
              </w:rPr>
            </w:pPr>
            <w:r w:rsidRPr="000A0629">
              <w:rPr>
                <w:sz w:val="22"/>
                <w:szCs w:val="22"/>
                <w:lang w:val="en-US"/>
              </w:rPr>
              <w:t>xxx</w:t>
            </w:r>
          </w:p>
        </w:tc>
        <w:tc>
          <w:tcPr>
            <w:tcW w:w="1104" w:type="pct"/>
            <w:shd w:val="clear" w:color="auto" w:fill="auto"/>
            <w:noWrap/>
            <w:vAlign w:val="center"/>
          </w:tcPr>
          <w:p w14:paraId="0D1B3846" w14:textId="77777777" w:rsidR="001878F7" w:rsidRPr="001878F7" w:rsidRDefault="001878F7" w:rsidP="009D005B">
            <w:pPr>
              <w:autoSpaceDE/>
              <w:autoSpaceDN/>
              <w:spacing w:line="276" w:lineRule="auto"/>
              <w:jc w:val="center"/>
              <w:rPr>
                <w:sz w:val="22"/>
                <w:szCs w:val="22"/>
                <w:lang w:val="en-US"/>
              </w:rPr>
            </w:pPr>
            <w:r w:rsidRPr="001878F7">
              <w:rPr>
                <w:sz w:val="22"/>
                <w:szCs w:val="22"/>
                <w:lang w:val="en-US"/>
              </w:rPr>
              <w:t>xxx</w:t>
            </w:r>
          </w:p>
        </w:tc>
      </w:tr>
      <w:tr w:rsidR="009D005B" w:rsidRPr="001878F7" w14:paraId="1AF2F0AE" w14:textId="77777777" w:rsidTr="00185F98">
        <w:trPr>
          <w:trHeight w:val="340"/>
        </w:trPr>
        <w:tc>
          <w:tcPr>
            <w:tcW w:w="2276" w:type="pct"/>
            <w:shd w:val="clear" w:color="auto" w:fill="auto"/>
            <w:noWrap/>
            <w:vAlign w:val="center"/>
          </w:tcPr>
          <w:p w14:paraId="0F4D7421" w14:textId="77777777" w:rsidR="001878F7" w:rsidRPr="001878F7" w:rsidRDefault="001878F7" w:rsidP="001878F7">
            <w:pPr>
              <w:autoSpaceDE/>
              <w:autoSpaceDN/>
              <w:spacing w:line="276" w:lineRule="auto"/>
              <w:jc w:val="both"/>
              <w:rPr>
                <w:sz w:val="22"/>
                <w:szCs w:val="22"/>
                <w:lang w:val="en-US"/>
              </w:rPr>
            </w:pPr>
            <w:r w:rsidRPr="001878F7">
              <w:rPr>
                <w:sz w:val="22"/>
                <w:szCs w:val="22"/>
                <w:lang w:val="en-US"/>
              </w:rPr>
              <w:t>Property, Plant and Equipment</w:t>
            </w:r>
          </w:p>
        </w:tc>
        <w:tc>
          <w:tcPr>
            <w:tcW w:w="516" w:type="pct"/>
            <w:shd w:val="clear" w:color="auto" w:fill="auto"/>
            <w:noWrap/>
            <w:vAlign w:val="center"/>
          </w:tcPr>
          <w:p w14:paraId="296CC2B9" w14:textId="58B63C2C" w:rsidR="001878F7" w:rsidRPr="001878F7" w:rsidRDefault="00325C11" w:rsidP="009D005B">
            <w:pPr>
              <w:autoSpaceDE/>
              <w:autoSpaceDN/>
              <w:spacing w:line="276" w:lineRule="auto"/>
              <w:jc w:val="center"/>
              <w:rPr>
                <w:sz w:val="22"/>
                <w:szCs w:val="22"/>
                <w:lang w:val="en-US"/>
              </w:rPr>
            </w:pPr>
            <w:r>
              <w:rPr>
                <w:sz w:val="22"/>
                <w:szCs w:val="22"/>
                <w:lang w:val="en-US"/>
              </w:rPr>
              <w:t>2</w:t>
            </w:r>
            <w:r w:rsidR="003D5116">
              <w:rPr>
                <w:sz w:val="22"/>
                <w:szCs w:val="22"/>
                <w:lang w:val="en-US"/>
              </w:rPr>
              <w:t>5</w:t>
            </w:r>
          </w:p>
        </w:tc>
        <w:tc>
          <w:tcPr>
            <w:tcW w:w="1104" w:type="pct"/>
            <w:shd w:val="clear" w:color="auto" w:fill="auto"/>
            <w:noWrap/>
            <w:vAlign w:val="center"/>
          </w:tcPr>
          <w:p w14:paraId="4C76F78B" w14:textId="77777777" w:rsidR="001878F7" w:rsidRPr="001878F7" w:rsidRDefault="001878F7" w:rsidP="009D005B">
            <w:pPr>
              <w:autoSpaceDE/>
              <w:autoSpaceDN/>
              <w:spacing w:line="276" w:lineRule="auto"/>
              <w:jc w:val="center"/>
              <w:rPr>
                <w:sz w:val="22"/>
                <w:szCs w:val="22"/>
                <w:lang w:val="en-US"/>
              </w:rPr>
            </w:pPr>
            <w:r w:rsidRPr="001878F7">
              <w:rPr>
                <w:sz w:val="22"/>
                <w:szCs w:val="22"/>
                <w:lang w:val="en-US"/>
              </w:rPr>
              <w:t>xxx</w:t>
            </w:r>
          </w:p>
        </w:tc>
        <w:tc>
          <w:tcPr>
            <w:tcW w:w="1104" w:type="pct"/>
            <w:shd w:val="clear" w:color="auto" w:fill="auto"/>
            <w:noWrap/>
            <w:vAlign w:val="center"/>
          </w:tcPr>
          <w:p w14:paraId="0B035C27" w14:textId="77777777" w:rsidR="001878F7" w:rsidRPr="001878F7" w:rsidRDefault="001878F7" w:rsidP="009D005B">
            <w:pPr>
              <w:autoSpaceDE/>
              <w:autoSpaceDN/>
              <w:spacing w:line="276" w:lineRule="auto"/>
              <w:jc w:val="center"/>
              <w:rPr>
                <w:sz w:val="22"/>
                <w:szCs w:val="22"/>
                <w:lang w:val="en-US"/>
              </w:rPr>
            </w:pPr>
            <w:r w:rsidRPr="001878F7">
              <w:rPr>
                <w:sz w:val="22"/>
                <w:szCs w:val="22"/>
                <w:lang w:val="en-US"/>
              </w:rPr>
              <w:t>xxx</w:t>
            </w:r>
          </w:p>
        </w:tc>
      </w:tr>
      <w:tr w:rsidR="003F2A72" w:rsidRPr="001878F7" w14:paraId="1EE98C35" w14:textId="77777777" w:rsidTr="00842878">
        <w:trPr>
          <w:trHeight w:val="340"/>
        </w:trPr>
        <w:tc>
          <w:tcPr>
            <w:tcW w:w="2276" w:type="pct"/>
            <w:shd w:val="clear" w:color="auto" w:fill="auto"/>
            <w:noWrap/>
            <w:vAlign w:val="center"/>
          </w:tcPr>
          <w:p w14:paraId="644DF699" w14:textId="38DF0971" w:rsidR="003F2A72" w:rsidRPr="009367B2" w:rsidRDefault="003F2A72" w:rsidP="003F2A72">
            <w:pPr>
              <w:autoSpaceDE/>
              <w:autoSpaceDN/>
              <w:spacing w:line="276" w:lineRule="auto"/>
              <w:jc w:val="both"/>
              <w:rPr>
                <w:color w:val="000000" w:themeColor="text1"/>
                <w:sz w:val="22"/>
                <w:szCs w:val="22"/>
                <w:lang w:val="en-US"/>
              </w:rPr>
            </w:pPr>
            <w:r w:rsidRPr="009367B2">
              <w:rPr>
                <w:color w:val="000000" w:themeColor="text1"/>
                <w:sz w:val="22"/>
                <w:szCs w:val="22"/>
              </w:rPr>
              <w:t>Right of Use Assets</w:t>
            </w:r>
          </w:p>
        </w:tc>
        <w:tc>
          <w:tcPr>
            <w:tcW w:w="516" w:type="pct"/>
            <w:shd w:val="clear" w:color="auto" w:fill="auto"/>
            <w:noWrap/>
            <w:vAlign w:val="center"/>
          </w:tcPr>
          <w:p w14:paraId="1DFA2D5E" w14:textId="1958CE2E" w:rsidR="003F2A72" w:rsidRDefault="003F2A72" w:rsidP="003F2A72">
            <w:pPr>
              <w:autoSpaceDE/>
              <w:autoSpaceDN/>
              <w:spacing w:line="276" w:lineRule="auto"/>
              <w:jc w:val="center"/>
              <w:rPr>
                <w:sz w:val="22"/>
                <w:szCs w:val="22"/>
                <w:lang w:val="en-US"/>
              </w:rPr>
            </w:pPr>
            <w:r>
              <w:rPr>
                <w:lang w:val="en-US"/>
              </w:rPr>
              <w:t>26</w:t>
            </w:r>
          </w:p>
        </w:tc>
        <w:tc>
          <w:tcPr>
            <w:tcW w:w="1104" w:type="pct"/>
            <w:shd w:val="clear" w:color="auto" w:fill="auto"/>
            <w:noWrap/>
          </w:tcPr>
          <w:p w14:paraId="21AB2433" w14:textId="65183C2B" w:rsidR="003F2A72" w:rsidRPr="001878F7" w:rsidRDefault="003F2A72" w:rsidP="003F2A72">
            <w:pPr>
              <w:autoSpaceDE/>
              <w:autoSpaceDN/>
              <w:spacing w:line="276" w:lineRule="auto"/>
              <w:jc w:val="center"/>
              <w:rPr>
                <w:sz w:val="22"/>
                <w:szCs w:val="22"/>
                <w:lang w:val="en-US"/>
              </w:rPr>
            </w:pPr>
            <w:r>
              <w:t>xxx</w:t>
            </w:r>
          </w:p>
        </w:tc>
        <w:tc>
          <w:tcPr>
            <w:tcW w:w="1104" w:type="pct"/>
            <w:shd w:val="clear" w:color="auto" w:fill="auto"/>
            <w:noWrap/>
            <w:vAlign w:val="center"/>
          </w:tcPr>
          <w:p w14:paraId="3D988315" w14:textId="6DC91B94" w:rsidR="003F2A72" w:rsidRPr="001878F7" w:rsidRDefault="003F2A72" w:rsidP="003F2A72">
            <w:pPr>
              <w:autoSpaceDE/>
              <w:autoSpaceDN/>
              <w:spacing w:line="276" w:lineRule="auto"/>
              <w:jc w:val="center"/>
              <w:rPr>
                <w:sz w:val="22"/>
                <w:szCs w:val="22"/>
                <w:lang w:val="en-US"/>
              </w:rPr>
            </w:pPr>
            <w:r>
              <w:t>xxx</w:t>
            </w:r>
          </w:p>
        </w:tc>
      </w:tr>
      <w:tr w:rsidR="003F2A72" w:rsidRPr="001878F7" w14:paraId="28281676" w14:textId="77777777" w:rsidTr="00185F98">
        <w:trPr>
          <w:trHeight w:val="340"/>
        </w:trPr>
        <w:tc>
          <w:tcPr>
            <w:tcW w:w="2276" w:type="pct"/>
            <w:shd w:val="clear" w:color="auto" w:fill="auto"/>
            <w:noWrap/>
            <w:vAlign w:val="center"/>
          </w:tcPr>
          <w:p w14:paraId="7507F2A3" w14:textId="3AFBB7E6" w:rsidR="003F2A72" w:rsidRPr="001878F7" w:rsidRDefault="003F2A72" w:rsidP="003F2A72">
            <w:pPr>
              <w:autoSpaceDE/>
              <w:autoSpaceDN/>
              <w:spacing w:line="276" w:lineRule="auto"/>
              <w:jc w:val="both"/>
              <w:rPr>
                <w:sz w:val="22"/>
                <w:szCs w:val="22"/>
                <w:lang w:val="en-US"/>
              </w:rPr>
            </w:pPr>
            <w:r w:rsidRPr="001878F7">
              <w:rPr>
                <w:sz w:val="22"/>
                <w:szCs w:val="22"/>
                <w:lang w:val="en-US"/>
              </w:rPr>
              <w:t>Intangible Assets</w:t>
            </w:r>
            <w:r w:rsidR="00083A9B">
              <w:rPr>
                <w:sz w:val="22"/>
                <w:szCs w:val="22"/>
                <w:lang w:val="en-US"/>
              </w:rPr>
              <w:t xml:space="preserve"> </w:t>
            </w:r>
          </w:p>
        </w:tc>
        <w:tc>
          <w:tcPr>
            <w:tcW w:w="516" w:type="pct"/>
            <w:shd w:val="clear" w:color="auto" w:fill="auto"/>
            <w:noWrap/>
            <w:vAlign w:val="center"/>
          </w:tcPr>
          <w:p w14:paraId="4CF45698" w14:textId="17FC9864" w:rsidR="003F2A72" w:rsidRPr="001878F7" w:rsidRDefault="003F2A72" w:rsidP="003F2A72">
            <w:pPr>
              <w:autoSpaceDE/>
              <w:autoSpaceDN/>
              <w:spacing w:line="276" w:lineRule="auto"/>
              <w:jc w:val="center"/>
              <w:rPr>
                <w:sz w:val="22"/>
                <w:szCs w:val="22"/>
                <w:lang w:val="en-US"/>
              </w:rPr>
            </w:pPr>
            <w:r>
              <w:rPr>
                <w:sz w:val="22"/>
                <w:szCs w:val="22"/>
                <w:lang w:val="en-US"/>
              </w:rPr>
              <w:t>2</w:t>
            </w:r>
            <w:r w:rsidR="005016DB">
              <w:rPr>
                <w:sz w:val="22"/>
                <w:szCs w:val="22"/>
                <w:lang w:val="en-US"/>
              </w:rPr>
              <w:t>7</w:t>
            </w:r>
          </w:p>
        </w:tc>
        <w:tc>
          <w:tcPr>
            <w:tcW w:w="1104" w:type="pct"/>
            <w:shd w:val="clear" w:color="auto" w:fill="auto"/>
            <w:noWrap/>
            <w:vAlign w:val="center"/>
          </w:tcPr>
          <w:p w14:paraId="54AAD6F7"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c>
          <w:tcPr>
            <w:tcW w:w="1104" w:type="pct"/>
            <w:shd w:val="clear" w:color="auto" w:fill="auto"/>
            <w:noWrap/>
            <w:vAlign w:val="center"/>
          </w:tcPr>
          <w:p w14:paraId="3905A217"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r>
      <w:tr w:rsidR="003F2A72" w:rsidRPr="001878F7" w14:paraId="4AAD26F1" w14:textId="77777777" w:rsidTr="00185F98">
        <w:trPr>
          <w:trHeight w:val="340"/>
        </w:trPr>
        <w:tc>
          <w:tcPr>
            <w:tcW w:w="2276" w:type="pct"/>
            <w:shd w:val="clear" w:color="auto" w:fill="auto"/>
            <w:noWrap/>
            <w:vAlign w:val="center"/>
          </w:tcPr>
          <w:p w14:paraId="24F278FF" w14:textId="77777777" w:rsidR="003F2A72" w:rsidRPr="001878F7" w:rsidRDefault="003F2A72" w:rsidP="003F2A72">
            <w:pPr>
              <w:autoSpaceDE/>
              <w:autoSpaceDN/>
              <w:spacing w:line="276" w:lineRule="auto"/>
              <w:jc w:val="both"/>
              <w:rPr>
                <w:sz w:val="22"/>
                <w:szCs w:val="22"/>
                <w:lang w:val="en-US"/>
              </w:rPr>
            </w:pPr>
            <w:r w:rsidRPr="001878F7">
              <w:rPr>
                <w:sz w:val="22"/>
                <w:szCs w:val="22"/>
                <w:lang w:val="en-US"/>
              </w:rPr>
              <w:t>Investment Property</w:t>
            </w:r>
          </w:p>
        </w:tc>
        <w:tc>
          <w:tcPr>
            <w:tcW w:w="516" w:type="pct"/>
            <w:shd w:val="clear" w:color="auto" w:fill="auto"/>
            <w:noWrap/>
            <w:vAlign w:val="center"/>
          </w:tcPr>
          <w:p w14:paraId="05189719" w14:textId="4DD30C90" w:rsidR="003F2A72" w:rsidRPr="001878F7" w:rsidRDefault="003F2A72" w:rsidP="003F2A72">
            <w:pPr>
              <w:autoSpaceDE/>
              <w:autoSpaceDN/>
              <w:spacing w:line="276" w:lineRule="auto"/>
              <w:jc w:val="center"/>
              <w:rPr>
                <w:sz w:val="22"/>
                <w:szCs w:val="22"/>
                <w:lang w:val="en-US"/>
              </w:rPr>
            </w:pPr>
            <w:r>
              <w:rPr>
                <w:sz w:val="22"/>
                <w:szCs w:val="22"/>
                <w:lang w:val="en-US"/>
              </w:rPr>
              <w:t>2</w:t>
            </w:r>
            <w:r w:rsidR="005016DB">
              <w:rPr>
                <w:sz w:val="22"/>
                <w:szCs w:val="22"/>
                <w:lang w:val="en-US"/>
              </w:rPr>
              <w:t>8</w:t>
            </w:r>
          </w:p>
        </w:tc>
        <w:tc>
          <w:tcPr>
            <w:tcW w:w="1104" w:type="pct"/>
            <w:shd w:val="clear" w:color="auto" w:fill="auto"/>
            <w:noWrap/>
            <w:vAlign w:val="center"/>
          </w:tcPr>
          <w:p w14:paraId="1B694000"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c>
          <w:tcPr>
            <w:tcW w:w="1104" w:type="pct"/>
            <w:shd w:val="clear" w:color="auto" w:fill="auto"/>
            <w:noWrap/>
            <w:vAlign w:val="center"/>
          </w:tcPr>
          <w:p w14:paraId="2FC8F008"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r>
      <w:tr w:rsidR="003F2A72" w:rsidRPr="001878F7" w14:paraId="117A3BD7" w14:textId="77777777" w:rsidTr="009A229D">
        <w:trPr>
          <w:trHeight w:val="458"/>
        </w:trPr>
        <w:tc>
          <w:tcPr>
            <w:tcW w:w="2276" w:type="pct"/>
            <w:shd w:val="clear" w:color="auto" w:fill="auto"/>
            <w:noWrap/>
            <w:vAlign w:val="center"/>
          </w:tcPr>
          <w:p w14:paraId="6FBBC2B1" w14:textId="77777777" w:rsidR="003F2A72" w:rsidRPr="001878F7" w:rsidRDefault="003F2A72" w:rsidP="003F2A72">
            <w:pPr>
              <w:autoSpaceDE/>
              <w:autoSpaceDN/>
              <w:spacing w:line="276" w:lineRule="auto"/>
              <w:jc w:val="both"/>
              <w:rPr>
                <w:sz w:val="22"/>
                <w:szCs w:val="22"/>
                <w:lang w:val="en-US"/>
              </w:rPr>
            </w:pPr>
            <w:r w:rsidRPr="001878F7">
              <w:rPr>
                <w:sz w:val="22"/>
                <w:szCs w:val="22"/>
                <w:lang w:val="en-US"/>
              </w:rPr>
              <w:t>Biological Assets</w:t>
            </w:r>
          </w:p>
        </w:tc>
        <w:tc>
          <w:tcPr>
            <w:tcW w:w="516" w:type="pct"/>
            <w:shd w:val="clear" w:color="auto" w:fill="auto"/>
            <w:noWrap/>
            <w:vAlign w:val="center"/>
          </w:tcPr>
          <w:p w14:paraId="1128E3A9" w14:textId="71706C3A" w:rsidR="003F2A72" w:rsidRPr="001878F7" w:rsidRDefault="003F2A72" w:rsidP="003F2A72">
            <w:pPr>
              <w:autoSpaceDE/>
              <w:autoSpaceDN/>
              <w:spacing w:line="276" w:lineRule="auto"/>
              <w:jc w:val="center"/>
              <w:rPr>
                <w:sz w:val="22"/>
                <w:szCs w:val="22"/>
                <w:lang w:val="en-US"/>
              </w:rPr>
            </w:pPr>
            <w:r>
              <w:rPr>
                <w:sz w:val="22"/>
                <w:szCs w:val="22"/>
                <w:lang w:val="en-US"/>
              </w:rPr>
              <w:t>2</w:t>
            </w:r>
            <w:r w:rsidR="005016DB">
              <w:rPr>
                <w:sz w:val="22"/>
                <w:szCs w:val="22"/>
                <w:lang w:val="en-US"/>
              </w:rPr>
              <w:t>9</w:t>
            </w:r>
          </w:p>
        </w:tc>
        <w:tc>
          <w:tcPr>
            <w:tcW w:w="1104" w:type="pct"/>
            <w:shd w:val="clear" w:color="auto" w:fill="auto"/>
            <w:noWrap/>
            <w:vAlign w:val="center"/>
          </w:tcPr>
          <w:p w14:paraId="68B27879"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c>
          <w:tcPr>
            <w:tcW w:w="1104" w:type="pct"/>
            <w:shd w:val="clear" w:color="auto" w:fill="auto"/>
            <w:noWrap/>
            <w:vAlign w:val="center"/>
          </w:tcPr>
          <w:p w14:paraId="21C4AEFF"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r>
      <w:tr w:rsidR="00A06F25" w:rsidRPr="001878F7" w14:paraId="52FB0696" w14:textId="77777777" w:rsidTr="00185F98">
        <w:trPr>
          <w:trHeight w:val="340"/>
        </w:trPr>
        <w:tc>
          <w:tcPr>
            <w:tcW w:w="2276" w:type="pct"/>
            <w:shd w:val="clear" w:color="auto" w:fill="auto"/>
            <w:noWrap/>
            <w:vAlign w:val="center"/>
          </w:tcPr>
          <w:p w14:paraId="677D11D8" w14:textId="5650EC9D" w:rsidR="00A06F25" w:rsidRPr="00F97507" w:rsidRDefault="009A229D" w:rsidP="003F2A72">
            <w:pPr>
              <w:autoSpaceDE/>
              <w:autoSpaceDN/>
              <w:spacing w:line="276" w:lineRule="auto"/>
              <w:jc w:val="both"/>
              <w:rPr>
                <w:sz w:val="22"/>
                <w:szCs w:val="22"/>
                <w:lang w:val="en-US"/>
              </w:rPr>
            </w:pPr>
            <w:r w:rsidRPr="00F97507">
              <w:rPr>
                <w:sz w:val="22"/>
                <w:szCs w:val="22"/>
                <w:lang w:val="en-US"/>
              </w:rPr>
              <w:t>Tangible Natural Resources</w:t>
            </w:r>
          </w:p>
        </w:tc>
        <w:tc>
          <w:tcPr>
            <w:tcW w:w="516" w:type="pct"/>
            <w:shd w:val="clear" w:color="auto" w:fill="auto"/>
            <w:noWrap/>
            <w:vAlign w:val="center"/>
          </w:tcPr>
          <w:p w14:paraId="44227A23" w14:textId="087042D7" w:rsidR="00A06F25" w:rsidRPr="001878F7" w:rsidRDefault="00CA4AEF" w:rsidP="003F2A72">
            <w:pPr>
              <w:autoSpaceDE/>
              <w:autoSpaceDN/>
              <w:spacing w:line="276" w:lineRule="auto"/>
              <w:jc w:val="center"/>
              <w:rPr>
                <w:sz w:val="22"/>
                <w:szCs w:val="22"/>
                <w:lang w:val="en-US"/>
              </w:rPr>
            </w:pPr>
            <w:r>
              <w:rPr>
                <w:sz w:val="22"/>
                <w:szCs w:val="22"/>
                <w:lang w:val="en-US"/>
              </w:rPr>
              <w:t>30</w:t>
            </w:r>
          </w:p>
        </w:tc>
        <w:tc>
          <w:tcPr>
            <w:tcW w:w="1104" w:type="pct"/>
            <w:shd w:val="clear" w:color="auto" w:fill="auto"/>
            <w:noWrap/>
            <w:vAlign w:val="center"/>
          </w:tcPr>
          <w:p w14:paraId="79B4756A" w14:textId="1E8039A9" w:rsidR="00A06F25" w:rsidRPr="001878F7" w:rsidRDefault="004C0FAD" w:rsidP="003F2A72">
            <w:pPr>
              <w:autoSpaceDE/>
              <w:autoSpaceDN/>
              <w:spacing w:line="276" w:lineRule="auto"/>
              <w:jc w:val="center"/>
              <w:rPr>
                <w:b/>
                <w:bCs/>
                <w:sz w:val="22"/>
                <w:szCs w:val="22"/>
                <w:lang w:val="en-US"/>
              </w:rPr>
            </w:pPr>
            <w:r>
              <w:rPr>
                <w:b/>
                <w:bCs/>
                <w:sz w:val="22"/>
                <w:szCs w:val="22"/>
                <w:lang w:val="en-US"/>
              </w:rPr>
              <w:t>xxx</w:t>
            </w:r>
          </w:p>
        </w:tc>
        <w:tc>
          <w:tcPr>
            <w:tcW w:w="1104" w:type="pct"/>
            <w:shd w:val="clear" w:color="auto" w:fill="auto"/>
            <w:noWrap/>
            <w:vAlign w:val="center"/>
          </w:tcPr>
          <w:p w14:paraId="1B096882" w14:textId="752CB1F6" w:rsidR="00A06F25" w:rsidRPr="001878F7" w:rsidRDefault="004C0FAD" w:rsidP="003F2A72">
            <w:pPr>
              <w:autoSpaceDE/>
              <w:autoSpaceDN/>
              <w:spacing w:line="276" w:lineRule="auto"/>
              <w:jc w:val="center"/>
              <w:rPr>
                <w:b/>
                <w:bCs/>
                <w:sz w:val="22"/>
                <w:szCs w:val="22"/>
                <w:lang w:val="en-US"/>
              </w:rPr>
            </w:pPr>
            <w:r>
              <w:rPr>
                <w:b/>
                <w:bCs/>
                <w:sz w:val="22"/>
                <w:szCs w:val="22"/>
                <w:lang w:val="en-US"/>
              </w:rPr>
              <w:t>xxx</w:t>
            </w:r>
          </w:p>
        </w:tc>
      </w:tr>
      <w:tr w:rsidR="003F2A72" w:rsidRPr="001878F7" w14:paraId="0F83AF3D" w14:textId="77777777" w:rsidTr="00185F98">
        <w:trPr>
          <w:trHeight w:val="340"/>
        </w:trPr>
        <w:tc>
          <w:tcPr>
            <w:tcW w:w="2276" w:type="pct"/>
            <w:shd w:val="clear" w:color="auto" w:fill="auto"/>
            <w:noWrap/>
            <w:vAlign w:val="center"/>
          </w:tcPr>
          <w:p w14:paraId="19565A5C" w14:textId="77777777" w:rsidR="003F2A72" w:rsidRPr="001878F7" w:rsidRDefault="003F2A72" w:rsidP="003F2A72">
            <w:pPr>
              <w:autoSpaceDE/>
              <w:autoSpaceDN/>
              <w:spacing w:line="276" w:lineRule="auto"/>
              <w:jc w:val="both"/>
              <w:rPr>
                <w:b/>
                <w:bCs/>
                <w:sz w:val="22"/>
                <w:szCs w:val="22"/>
                <w:lang w:val="en-US"/>
              </w:rPr>
            </w:pPr>
            <w:r w:rsidRPr="001878F7">
              <w:rPr>
                <w:b/>
                <w:bCs/>
                <w:sz w:val="22"/>
                <w:szCs w:val="22"/>
                <w:lang w:val="en-US"/>
              </w:rPr>
              <w:t>Total Non- Current Assets</w:t>
            </w:r>
          </w:p>
        </w:tc>
        <w:tc>
          <w:tcPr>
            <w:tcW w:w="516" w:type="pct"/>
            <w:shd w:val="clear" w:color="auto" w:fill="auto"/>
            <w:noWrap/>
            <w:vAlign w:val="center"/>
          </w:tcPr>
          <w:p w14:paraId="20D53831" w14:textId="77777777" w:rsidR="003F2A72" w:rsidRPr="001878F7" w:rsidRDefault="003F2A72" w:rsidP="003F2A72">
            <w:pPr>
              <w:autoSpaceDE/>
              <w:autoSpaceDN/>
              <w:spacing w:line="276" w:lineRule="auto"/>
              <w:jc w:val="center"/>
              <w:rPr>
                <w:sz w:val="22"/>
                <w:szCs w:val="22"/>
                <w:lang w:val="en-US"/>
              </w:rPr>
            </w:pPr>
          </w:p>
        </w:tc>
        <w:tc>
          <w:tcPr>
            <w:tcW w:w="1104" w:type="pct"/>
            <w:shd w:val="clear" w:color="auto" w:fill="auto"/>
            <w:noWrap/>
            <w:vAlign w:val="center"/>
          </w:tcPr>
          <w:p w14:paraId="2ED96F31" w14:textId="77777777" w:rsidR="003F2A72" w:rsidRPr="001878F7" w:rsidRDefault="003F2A72" w:rsidP="003F2A72">
            <w:pPr>
              <w:autoSpaceDE/>
              <w:autoSpaceDN/>
              <w:spacing w:line="276" w:lineRule="auto"/>
              <w:jc w:val="center"/>
              <w:rPr>
                <w:sz w:val="22"/>
                <w:szCs w:val="22"/>
                <w:lang w:val="en-US"/>
              </w:rPr>
            </w:pPr>
            <w:r w:rsidRPr="001878F7">
              <w:rPr>
                <w:b/>
                <w:bCs/>
                <w:sz w:val="22"/>
                <w:szCs w:val="22"/>
                <w:lang w:val="en-US"/>
              </w:rPr>
              <w:t>xxx</w:t>
            </w:r>
          </w:p>
        </w:tc>
        <w:tc>
          <w:tcPr>
            <w:tcW w:w="1104" w:type="pct"/>
            <w:shd w:val="clear" w:color="auto" w:fill="auto"/>
            <w:noWrap/>
            <w:vAlign w:val="center"/>
          </w:tcPr>
          <w:p w14:paraId="668B77E6" w14:textId="77777777" w:rsidR="003F2A72" w:rsidRPr="001878F7" w:rsidRDefault="003F2A72" w:rsidP="003F2A72">
            <w:pPr>
              <w:autoSpaceDE/>
              <w:autoSpaceDN/>
              <w:spacing w:line="276" w:lineRule="auto"/>
              <w:jc w:val="center"/>
              <w:rPr>
                <w:sz w:val="22"/>
                <w:szCs w:val="22"/>
                <w:lang w:val="en-US"/>
              </w:rPr>
            </w:pPr>
            <w:r w:rsidRPr="001878F7">
              <w:rPr>
                <w:b/>
                <w:bCs/>
                <w:sz w:val="22"/>
                <w:szCs w:val="22"/>
                <w:lang w:val="en-US"/>
              </w:rPr>
              <w:t>xxx</w:t>
            </w:r>
          </w:p>
        </w:tc>
      </w:tr>
      <w:tr w:rsidR="003F2A72" w:rsidRPr="001878F7" w14:paraId="68A4A200" w14:textId="77777777" w:rsidTr="00185F98">
        <w:trPr>
          <w:trHeight w:val="340"/>
        </w:trPr>
        <w:tc>
          <w:tcPr>
            <w:tcW w:w="2276" w:type="pct"/>
            <w:shd w:val="clear" w:color="auto" w:fill="auto"/>
            <w:noWrap/>
            <w:vAlign w:val="center"/>
          </w:tcPr>
          <w:p w14:paraId="49E6743A" w14:textId="77777777" w:rsidR="003F2A72" w:rsidRPr="001878F7" w:rsidRDefault="003F2A72" w:rsidP="003F2A72">
            <w:pPr>
              <w:autoSpaceDE/>
              <w:autoSpaceDN/>
              <w:spacing w:line="276" w:lineRule="auto"/>
              <w:jc w:val="both"/>
              <w:rPr>
                <w:b/>
                <w:bCs/>
                <w:sz w:val="22"/>
                <w:szCs w:val="22"/>
                <w:lang w:val="en-US"/>
              </w:rPr>
            </w:pPr>
          </w:p>
        </w:tc>
        <w:tc>
          <w:tcPr>
            <w:tcW w:w="516" w:type="pct"/>
            <w:shd w:val="clear" w:color="auto" w:fill="auto"/>
            <w:noWrap/>
            <w:vAlign w:val="center"/>
          </w:tcPr>
          <w:p w14:paraId="2905B056" w14:textId="77777777" w:rsidR="003F2A72" w:rsidRPr="001878F7" w:rsidRDefault="003F2A72" w:rsidP="003F2A72">
            <w:pPr>
              <w:autoSpaceDE/>
              <w:autoSpaceDN/>
              <w:spacing w:line="276" w:lineRule="auto"/>
              <w:jc w:val="center"/>
              <w:rPr>
                <w:sz w:val="22"/>
                <w:szCs w:val="22"/>
                <w:lang w:val="en-US"/>
              </w:rPr>
            </w:pPr>
          </w:p>
        </w:tc>
        <w:tc>
          <w:tcPr>
            <w:tcW w:w="1104" w:type="pct"/>
            <w:shd w:val="clear" w:color="auto" w:fill="auto"/>
            <w:noWrap/>
            <w:vAlign w:val="center"/>
          </w:tcPr>
          <w:p w14:paraId="5A4A8FDC" w14:textId="77777777" w:rsidR="003F2A72" w:rsidRPr="001878F7" w:rsidRDefault="003F2A72" w:rsidP="003F2A72">
            <w:pPr>
              <w:autoSpaceDE/>
              <w:autoSpaceDN/>
              <w:spacing w:line="276" w:lineRule="auto"/>
              <w:jc w:val="center"/>
              <w:rPr>
                <w:b/>
                <w:bCs/>
                <w:sz w:val="22"/>
                <w:szCs w:val="22"/>
                <w:lang w:val="en-US"/>
              </w:rPr>
            </w:pPr>
          </w:p>
        </w:tc>
        <w:tc>
          <w:tcPr>
            <w:tcW w:w="1104" w:type="pct"/>
            <w:shd w:val="clear" w:color="auto" w:fill="auto"/>
            <w:noWrap/>
            <w:vAlign w:val="center"/>
          </w:tcPr>
          <w:p w14:paraId="797DC2BC" w14:textId="77777777" w:rsidR="003F2A72" w:rsidRPr="001878F7" w:rsidRDefault="003F2A72" w:rsidP="003F2A72">
            <w:pPr>
              <w:autoSpaceDE/>
              <w:autoSpaceDN/>
              <w:spacing w:line="276" w:lineRule="auto"/>
              <w:jc w:val="center"/>
              <w:rPr>
                <w:b/>
                <w:bCs/>
                <w:sz w:val="22"/>
                <w:szCs w:val="22"/>
                <w:lang w:val="en-US"/>
              </w:rPr>
            </w:pPr>
          </w:p>
        </w:tc>
      </w:tr>
      <w:tr w:rsidR="003F2A72" w:rsidRPr="001878F7" w14:paraId="61BC225B" w14:textId="77777777" w:rsidTr="00185F98">
        <w:trPr>
          <w:trHeight w:val="340"/>
        </w:trPr>
        <w:tc>
          <w:tcPr>
            <w:tcW w:w="2276" w:type="pct"/>
            <w:shd w:val="clear" w:color="auto" w:fill="auto"/>
            <w:noWrap/>
            <w:vAlign w:val="center"/>
            <w:hideMark/>
          </w:tcPr>
          <w:p w14:paraId="0EE7D602" w14:textId="0F8D253A" w:rsidR="003F2A72" w:rsidRPr="001878F7" w:rsidRDefault="003F2A72" w:rsidP="003F2A72">
            <w:pPr>
              <w:autoSpaceDE/>
              <w:autoSpaceDN/>
              <w:spacing w:line="276" w:lineRule="auto"/>
              <w:jc w:val="both"/>
              <w:rPr>
                <w:sz w:val="22"/>
                <w:szCs w:val="22"/>
                <w:lang w:val="en-US"/>
              </w:rPr>
            </w:pPr>
            <w:r w:rsidRPr="001878F7">
              <w:rPr>
                <w:b/>
                <w:bCs/>
                <w:sz w:val="22"/>
                <w:szCs w:val="22"/>
                <w:lang w:val="en-US"/>
              </w:rPr>
              <w:t>Total</w:t>
            </w:r>
            <w:r w:rsidRPr="001878F7">
              <w:rPr>
                <w:sz w:val="22"/>
                <w:szCs w:val="22"/>
                <w:lang w:val="en-US"/>
              </w:rPr>
              <w:t xml:space="preserve"> </w:t>
            </w:r>
            <w:r w:rsidRPr="001878F7">
              <w:rPr>
                <w:b/>
                <w:bCs/>
                <w:sz w:val="22"/>
                <w:szCs w:val="22"/>
                <w:lang w:val="en-US"/>
              </w:rPr>
              <w:t>Assets</w:t>
            </w:r>
            <w:r>
              <w:rPr>
                <w:b/>
                <w:bCs/>
                <w:sz w:val="22"/>
                <w:szCs w:val="22"/>
                <w:lang w:val="en-US"/>
              </w:rPr>
              <w:t xml:space="preserve"> (A)</w:t>
            </w:r>
          </w:p>
        </w:tc>
        <w:tc>
          <w:tcPr>
            <w:tcW w:w="516" w:type="pct"/>
            <w:shd w:val="clear" w:color="auto" w:fill="auto"/>
            <w:noWrap/>
            <w:vAlign w:val="center"/>
            <w:hideMark/>
          </w:tcPr>
          <w:p w14:paraId="6F09D5CD" w14:textId="77777777" w:rsidR="003F2A72" w:rsidRPr="001878F7" w:rsidRDefault="003F2A72" w:rsidP="003F2A72">
            <w:pPr>
              <w:autoSpaceDE/>
              <w:autoSpaceDN/>
              <w:spacing w:line="276" w:lineRule="auto"/>
              <w:jc w:val="center"/>
              <w:rPr>
                <w:sz w:val="22"/>
                <w:szCs w:val="22"/>
                <w:lang w:val="en-US"/>
              </w:rPr>
            </w:pPr>
          </w:p>
        </w:tc>
        <w:tc>
          <w:tcPr>
            <w:tcW w:w="1104" w:type="pct"/>
            <w:shd w:val="clear" w:color="auto" w:fill="auto"/>
            <w:noWrap/>
            <w:vAlign w:val="center"/>
            <w:hideMark/>
          </w:tcPr>
          <w:p w14:paraId="675C19D3" w14:textId="77777777" w:rsidR="003F2A72" w:rsidRPr="001878F7" w:rsidRDefault="003F2A72" w:rsidP="003F2A72">
            <w:pPr>
              <w:autoSpaceDE/>
              <w:autoSpaceDN/>
              <w:spacing w:line="276" w:lineRule="auto"/>
              <w:jc w:val="center"/>
              <w:rPr>
                <w:b/>
                <w:bCs/>
                <w:sz w:val="22"/>
                <w:szCs w:val="22"/>
                <w:lang w:val="en-US"/>
              </w:rPr>
            </w:pPr>
            <w:r w:rsidRPr="001878F7">
              <w:rPr>
                <w:b/>
                <w:bCs/>
                <w:sz w:val="22"/>
                <w:szCs w:val="22"/>
                <w:lang w:val="en-US"/>
              </w:rPr>
              <w:t>xxx</w:t>
            </w:r>
          </w:p>
        </w:tc>
        <w:tc>
          <w:tcPr>
            <w:tcW w:w="1104" w:type="pct"/>
            <w:shd w:val="clear" w:color="auto" w:fill="auto"/>
            <w:noWrap/>
            <w:vAlign w:val="center"/>
            <w:hideMark/>
          </w:tcPr>
          <w:p w14:paraId="53579356" w14:textId="77777777" w:rsidR="003F2A72" w:rsidRPr="001878F7" w:rsidRDefault="003F2A72" w:rsidP="003F2A72">
            <w:pPr>
              <w:autoSpaceDE/>
              <w:autoSpaceDN/>
              <w:spacing w:line="276" w:lineRule="auto"/>
              <w:jc w:val="center"/>
              <w:rPr>
                <w:b/>
                <w:bCs/>
                <w:sz w:val="22"/>
                <w:szCs w:val="22"/>
                <w:lang w:val="en-US"/>
              </w:rPr>
            </w:pPr>
            <w:r w:rsidRPr="001878F7">
              <w:rPr>
                <w:b/>
                <w:bCs/>
                <w:sz w:val="22"/>
                <w:szCs w:val="22"/>
                <w:lang w:val="en-US"/>
              </w:rPr>
              <w:t>xxx</w:t>
            </w:r>
          </w:p>
        </w:tc>
      </w:tr>
      <w:tr w:rsidR="003F2A72" w:rsidRPr="001878F7" w14:paraId="5D1EC599" w14:textId="77777777" w:rsidTr="00185F98">
        <w:trPr>
          <w:trHeight w:val="340"/>
        </w:trPr>
        <w:tc>
          <w:tcPr>
            <w:tcW w:w="2276" w:type="pct"/>
            <w:shd w:val="clear" w:color="auto" w:fill="auto"/>
            <w:noWrap/>
            <w:vAlign w:val="center"/>
          </w:tcPr>
          <w:p w14:paraId="097EEE47" w14:textId="77777777" w:rsidR="003F2A72" w:rsidRPr="001878F7" w:rsidRDefault="003F2A72" w:rsidP="003F2A72">
            <w:pPr>
              <w:autoSpaceDE/>
              <w:autoSpaceDN/>
              <w:spacing w:line="276" w:lineRule="auto"/>
              <w:jc w:val="both"/>
              <w:rPr>
                <w:b/>
                <w:bCs/>
                <w:sz w:val="22"/>
                <w:szCs w:val="22"/>
                <w:lang w:val="en-US"/>
              </w:rPr>
            </w:pPr>
          </w:p>
        </w:tc>
        <w:tc>
          <w:tcPr>
            <w:tcW w:w="516" w:type="pct"/>
            <w:shd w:val="clear" w:color="auto" w:fill="auto"/>
            <w:noWrap/>
            <w:vAlign w:val="center"/>
          </w:tcPr>
          <w:p w14:paraId="6587DEE0" w14:textId="77777777" w:rsidR="003F2A72" w:rsidRPr="001878F7" w:rsidRDefault="003F2A72" w:rsidP="003F2A72">
            <w:pPr>
              <w:autoSpaceDE/>
              <w:autoSpaceDN/>
              <w:spacing w:line="276" w:lineRule="auto"/>
              <w:jc w:val="center"/>
              <w:rPr>
                <w:sz w:val="22"/>
                <w:szCs w:val="22"/>
                <w:lang w:val="en-US"/>
              </w:rPr>
            </w:pPr>
          </w:p>
        </w:tc>
        <w:tc>
          <w:tcPr>
            <w:tcW w:w="1104" w:type="pct"/>
            <w:shd w:val="clear" w:color="auto" w:fill="auto"/>
            <w:noWrap/>
            <w:vAlign w:val="center"/>
          </w:tcPr>
          <w:p w14:paraId="287E2359" w14:textId="77777777" w:rsidR="003F2A72" w:rsidRPr="001878F7" w:rsidRDefault="003F2A72" w:rsidP="003F2A72">
            <w:pPr>
              <w:autoSpaceDE/>
              <w:autoSpaceDN/>
              <w:spacing w:line="276" w:lineRule="auto"/>
              <w:jc w:val="center"/>
              <w:rPr>
                <w:b/>
                <w:bCs/>
                <w:sz w:val="22"/>
                <w:szCs w:val="22"/>
                <w:lang w:val="en-US"/>
              </w:rPr>
            </w:pPr>
          </w:p>
        </w:tc>
        <w:tc>
          <w:tcPr>
            <w:tcW w:w="1104" w:type="pct"/>
            <w:shd w:val="clear" w:color="auto" w:fill="auto"/>
            <w:noWrap/>
            <w:vAlign w:val="center"/>
          </w:tcPr>
          <w:p w14:paraId="0A1EDD5C" w14:textId="77777777" w:rsidR="003F2A72" w:rsidRPr="001878F7" w:rsidRDefault="003F2A72" w:rsidP="003F2A72">
            <w:pPr>
              <w:autoSpaceDE/>
              <w:autoSpaceDN/>
              <w:spacing w:line="276" w:lineRule="auto"/>
              <w:jc w:val="center"/>
              <w:rPr>
                <w:b/>
                <w:bCs/>
                <w:sz w:val="22"/>
                <w:szCs w:val="22"/>
                <w:lang w:val="en-US"/>
              </w:rPr>
            </w:pPr>
          </w:p>
        </w:tc>
      </w:tr>
      <w:tr w:rsidR="003F2A72" w:rsidRPr="001878F7" w14:paraId="74A24374" w14:textId="77777777" w:rsidTr="00185F98">
        <w:trPr>
          <w:trHeight w:val="340"/>
        </w:trPr>
        <w:tc>
          <w:tcPr>
            <w:tcW w:w="2276" w:type="pct"/>
            <w:shd w:val="clear" w:color="auto" w:fill="auto"/>
            <w:noWrap/>
            <w:vAlign w:val="center"/>
            <w:hideMark/>
          </w:tcPr>
          <w:p w14:paraId="008F5ABF" w14:textId="77777777" w:rsidR="003F2A72" w:rsidRPr="001878F7" w:rsidRDefault="003F2A72" w:rsidP="003F2A72">
            <w:pPr>
              <w:autoSpaceDE/>
              <w:autoSpaceDN/>
              <w:spacing w:line="276" w:lineRule="auto"/>
              <w:jc w:val="both"/>
              <w:rPr>
                <w:b/>
                <w:bCs/>
                <w:sz w:val="22"/>
                <w:szCs w:val="22"/>
                <w:lang w:val="en-US"/>
              </w:rPr>
            </w:pPr>
            <w:r w:rsidRPr="001878F7">
              <w:rPr>
                <w:b/>
                <w:bCs/>
                <w:sz w:val="22"/>
                <w:szCs w:val="22"/>
                <w:lang w:val="en-US"/>
              </w:rPr>
              <w:t>Liabilities</w:t>
            </w:r>
          </w:p>
        </w:tc>
        <w:tc>
          <w:tcPr>
            <w:tcW w:w="516" w:type="pct"/>
            <w:shd w:val="clear" w:color="auto" w:fill="auto"/>
            <w:noWrap/>
            <w:vAlign w:val="center"/>
            <w:hideMark/>
          </w:tcPr>
          <w:p w14:paraId="169914E6" w14:textId="77777777" w:rsidR="003F2A72" w:rsidRPr="001878F7" w:rsidRDefault="003F2A72" w:rsidP="003F2A72">
            <w:pPr>
              <w:autoSpaceDE/>
              <w:autoSpaceDN/>
              <w:spacing w:line="276" w:lineRule="auto"/>
              <w:jc w:val="center"/>
              <w:rPr>
                <w:sz w:val="22"/>
                <w:szCs w:val="22"/>
                <w:lang w:val="en-US"/>
              </w:rPr>
            </w:pPr>
          </w:p>
        </w:tc>
        <w:tc>
          <w:tcPr>
            <w:tcW w:w="1104" w:type="pct"/>
            <w:shd w:val="clear" w:color="auto" w:fill="auto"/>
            <w:noWrap/>
            <w:vAlign w:val="center"/>
            <w:hideMark/>
          </w:tcPr>
          <w:p w14:paraId="09C38849" w14:textId="77777777" w:rsidR="003F2A72" w:rsidRPr="001878F7" w:rsidRDefault="003F2A72" w:rsidP="003F2A72">
            <w:pPr>
              <w:autoSpaceDE/>
              <w:autoSpaceDN/>
              <w:spacing w:line="276" w:lineRule="auto"/>
              <w:jc w:val="center"/>
              <w:rPr>
                <w:sz w:val="22"/>
                <w:szCs w:val="22"/>
                <w:lang w:val="en-US"/>
              </w:rPr>
            </w:pPr>
          </w:p>
        </w:tc>
        <w:tc>
          <w:tcPr>
            <w:tcW w:w="1104" w:type="pct"/>
            <w:shd w:val="clear" w:color="auto" w:fill="auto"/>
            <w:noWrap/>
            <w:vAlign w:val="center"/>
            <w:hideMark/>
          </w:tcPr>
          <w:p w14:paraId="2D501780" w14:textId="77777777" w:rsidR="003F2A72" w:rsidRPr="001878F7" w:rsidRDefault="003F2A72" w:rsidP="003F2A72">
            <w:pPr>
              <w:autoSpaceDE/>
              <w:autoSpaceDN/>
              <w:spacing w:line="276" w:lineRule="auto"/>
              <w:jc w:val="center"/>
              <w:rPr>
                <w:sz w:val="22"/>
                <w:szCs w:val="22"/>
                <w:lang w:val="en-US"/>
              </w:rPr>
            </w:pPr>
          </w:p>
        </w:tc>
      </w:tr>
      <w:tr w:rsidR="003F2A72" w:rsidRPr="001878F7" w14:paraId="23C2142A" w14:textId="77777777" w:rsidTr="00185F98">
        <w:trPr>
          <w:trHeight w:val="340"/>
        </w:trPr>
        <w:tc>
          <w:tcPr>
            <w:tcW w:w="2276" w:type="pct"/>
            <w:shd w:val="clear" w:color="auto" w:fill="auto"/>
            <w:noWrap/>
            <w:vAlign w:val="center"/>
            <w:hideMark/>
          </w:tcPr>
          <w:p w14:paraId="1002B94F" w14:textId="77777777" w:rsidR="003F2A72" w:rsidRPr="001878F7" w:rsidRDefault="003F2A72" w:rsidP="003F2A72">
            <w:pPr>
              <w:autoSpaceDE/>
              <w:autoSpaceDN/>
              <w:spacing w:line="276" w:lineRule="auto"/>
              <w:jc w:val="both"/>
              <w:rPr>
                <w:sz w:val="22"/>
                <w:szCs w:val="22"/>
                <w:lang w:val="en-US"/>
              </w:rPr>
            </w:pPr>
            <w:r w:rsidRPr="001878F7">
              <w:rPr>
                <w:b/>
                <w:bCs/>
                <w:sz w:val="22"/>
                <w:szCs w:val="22"/>
                <w:lang w:val="en-US"/>
              </w:rPr>
              <w:t>Current</w:t>
            </w:r>
            <w:r w:rsidRPr="001878F7">
              <w:rPr>
                <w:sz w:val="22"/>
                <w:szCs w:val="22"/>
                <w:lang w:val="en-US"/>
              </w:rPr>
              <w:t xml:space="preserve"> </w:t>
            </w:r>
            <w:r w:rsidRPr="001878F7">
              <w:rPr>
                <w:b/>
                <w:bCs/>
                <w:sz w:val="22"/>
                <w:szCs w:val="22"/>
                <w:lang w:val="en-US"/>
              </w:rPr>
              <w:t>Liabilities</w:t>
            </w:r>
          </w:p>
        </w:tc>
        <w:tc>
          <w:tcPr>
            <w:tcW w:w="516" w:type="pct"/>
            <w:shd w:val="clear" w:color="auto" w:fill="auto"/>
            <w:noWrap/>
            <w:vAlign w:val="center"/>
            <w:hideMark/>
          </w:tcPr>
          <w:p w14:paraId="538BC6D1" w14:textId="77777777" w:rsidR="003F2A72" w:rsidRPr="001878F7" w:rsidRDefault="003F2A72" w:rsidP="003F2A72">
            <w:pPr>
              <w:autoSpaceDE/>
              <w:autoSpaceDN/>
              <w:spacing w:line="276" w:lineRule="auto"/>
              <w:jc w:val="center"/>
              <w:rPr>
                <w:sz w:val="22"/>
                <w:szCs w:val="22"/>
                <w:lang w:val="en-US"/>
              </w:rPr>
            </w:pPr>
          </w:p>
        </w:tc>
        <w:tc>
          <w:tcPr>
            <w:tcW w:w="1104" w:type="pct"/>
            <w:shd w:val="clear" w:color="auto" w:fill="auto"/>
            <w:noWrap/>
            <w:vAlign w:val="center"/>
            <w:hideMark/>
          </w:tcPr>
          <w:p w14:paraId="345725D4" w14:textId="77777777" w:rsidR="003F2A72" w:rsidRPr="001878F7" w:rsidRDefault="003F2A72" w:rsidP="003F2A72">
            <w:pPr>
              <w:autoSpaceDE/>
              <w:autoSpaceDN/>
              <w:spacing w:line="276" w:lineRule="auto"/>
              <w:jc w:val="center"/>
              <w:rPr>
                <w:sz w:val="22"/>
                <w:szCs w:val="22"/>
                <w:lang w:val="en-US"/>
              </w:rPr>
            </w:pPr>
          </w:p>
        </w:tc>
        <w:tc>
          <w:tcPr>
            <w:tcW w:w="1104" w:type="pct"/>
            <w:shd w:val="clear" w:color="auto" w:fill="auto"/>
            <w:noWrap/>
            <w:vAlign w:val="center"/>
            <w:hideMark/>
          </w:tcPr>
          <w:p w14:paraId="0E53110F" w14:textId="77777777" w:rsidR="003F2A72" w:rsidRPr="001878F7" w:rsidRDefault="003F2A72" w:rsidP="003F2A72">
            <w:pPr>
              <w:autoSpaceDE/>
              <w:autoSpaceDN/>
              <w:spacing w:line="276" w:lineRule="auto"/>
              <w:jc w:val="center"/>
              <w:rPr>
                <w:sz w:val="22"/>
                <w:szCs w:val="22"/>
                <w:lang w:val="en-US"/>
              </w:rPr>
            </w:pPr>
          </w:p>
        </w:tc>
      </w:tr>
      <w:tr w:rsidR="003F2A72" w:rsidRPr="001878F7" w14:paraId="00E4871C" w14:textId="77777777" w:rsidTr="00185F98">
        <w:trPr>
          <w:trHeight w:val="340"/>
        </w:trPr>
        <w:tc>
          <w:tcPr>
            <w:tcW w:w="2276" w:type="pct"/>
            <w:shd w:val="clear" w:color="auto" w:fill="auto"/>
            <w:noWrap/>
            <w:vAlign w:val="center"/>
            <w:hideMark/>
          </w:tcPr>
          <w:p w14:paraId="678C4D12" w14:textId="77777777" w:rsidR="003F2A72" w:rsidRPr="001878F7" w:rsidRDefault="003F2A72" w:rsidP="003F2A72">
            <w:pPr>
              <w:autoSpaceDE/>
              <w:autoSpaceDN/>
              <w:spacing w:line="276" w:lineRule="auto"/>
              <w:jc w:val="both"/>
              <w:rPr>
                <w:sz w:val="22"/>
                <w:szCs w:val="22"/>
                <w:lang w:val="en-US"/>
              </w:rPr>
            </w:pPr>
            <w:r w:rsidRPr="001878F7">
              <w:rPr>
                <w:sz w:val="22"/>
                <w:szCs w:val="22"/>
                <w:lang w:val="en-US"/>
              </w:rPr>
              <w:t xml:space="preserve">Trade and Other Payables </w:t>
            </w:r>
          </w:p>
        </w:tc>
        <w:tc>
          <w:tcPr>
            <w:tcW w:w="516" w:type="pct"/>
            <w:shd w:val="clear" w:color="auto" w:fill="auto"/>
            <w:noWrap/>
            <w:vAlign w:val="center"/>
            <w:hideMark/>
          </w:tcPr>
          <w:p w14:paraId="0C75A620" w14:textId="04528F17" w:rsidR="003F2A72" w:rsidRPr="001878F7" w:rsidRDefault="006D4F1A" w:rsidP="003F2A72">
            <w:pPr>
              <w:autoSpaceDE/>
              <w:autoSpaceDN/>
              <w:spacing w:line="276" w:lineRule="auto"/>
              <w:jc w:val="center"/>
              <w:rPr>
                <w:sz w:val="22"/>
                <w:szCs w:val="22"/>
                <w:lang w:val="en-US"/>
              </w:rPr>
            </w:pPr>
            <w:r>
              <w:rPr>
                <w:sz w:val="22"/>
                <w:szCs w:val="22"/>
                <w:lang w:val="en-US"/>
              </w:rPr>
              <w:t>3</w:t>
            </w:r>
            <w:r w:rsidR="00564469">
              <w:rPr>
                <w:sz w:val="22"/>
                <w:szCs w:val="22"/>
                <w:lang w:val="en-US"/>
              </w:rPr>
              <w:t>1</w:t>
            </w:r>
          </w:p>
        </w:tc>
        <w:tc>
          <w:tcPr>
            <w:tcW w:w="1104" w:type="pct"/>
            <w:shd w:val="clear" w:color="auto" w:fill="auto"/>
            <w:noWrap/>
            <w:vAlign w:val="center"/>
            <w:hideMark/>
          </w:tcPr>
          <w:p w14:paraId="1872D366"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c>
          <w:tcPr>
            <w:tcW w:w="1104" w:type="pct"/>
            <w:shd w:val="clear" w:color="auto" w:fill="auto"/>
            <w:noWrap/>
            <w:vAlign w:val="center"/>
            <w:hideMark/>
          </w:tcPr>
          <w:p w14:paraId="0824A542"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r>
      <w:tr w:rsidR="003F2A72" w:rsidRPr="001878F7" w14:paraId="08E00D5B" w14:textId="77777777" w:rsidTr="00185F98">
        <w:trPr>
          <w:trHeight w:val="340"/>
        </w:trPr>
        <w:tc>
          <w:tcPr>
            <w:tcW w:w="2276" w:type="pct"/>
            <w:shd w:val="clear" w:color="auto" w:fill="auto"/>
            <w:noWrap/>
            <w:vAlign w:val="center"/>
            <w:hideMark/>
          </w:tcPr>
          <w:p w14:paraId="5A1FDE24" w14:textId="1AF365D3" w:rsidR="003F2A72" w:rsidRPr="001878F7" w:rsidRDefault="003F2A72" w:rsidP="003F2A72">
            <w:pPr>
              <w:autoSpaceDE/>
              <w:autoSpaceDN/>
              <w:spacing w:line="276" w:lineRule="auto"/>
              <w:jc w:val="both"/>
              <w:rPr>
                <w:sz w:val="22"/>
                <w:szCs w:val="22"/>
                <w:lang w:val="en-US"/>
              </w:rPr>
            </w:pPr>
            <w:r w:rsidRPr="001878F7">
              <w:rPr>
                <w:sz w:val="22"/>
                <w:szCs w:val="22"/>
                <w:lang w:val="en-US"/>
              </w:rPr>
              <w:t xml:space="preserve">Refundable </w:t>
            </w:r>
            <w:r w:rsidR="00633899">
              <w:rPr>
                <w:sz w:val="22"/>
                <w:szCs w:val="22"/>
                <w:lang w:val="en-US"/>
              </w:rPr>
              <w:t>d</w:t>
            </w:r>
            <w:r w:rsidR="00633899" w:rsidRPr="001878F7">
              <w:rPr>
                <w:sz w:val="22"/>
                <w:szCs w:val="22"/>
                <w:lang w:val="en-US"/>
              </w:rPr>
              <w:t xml:space="preserve">eposits </w:t>
            </w:r>
            <w:r w:rsidR="00633899">
              <w:rPr>
                <w:sz w:val="22"/>
                <w:szCs w:val="22"/>
                <w:lang w:val="en-US"/>
              </w:rPr>
              <w:t>and</w:t>
            </w:r>
            <w:r w:rsidR="00FC2ECD">
              <w:rPr>
                <w:sz w:val="22"/>
                <w:szCs w:val="22"/>
                <w:lang w:val="en-US"/>
              </w:rPr>
              <w:t xml:space="preserve"> prepayments</w:t>
            </w:r>
          </w:p>
        </w:tc>
        <w:tc>
          <w:tcPr>
            <w:tcW w:w="516" w:type="pct"/>
            <w:shd w:val="clear" w:color="auto" w:fill="auto"/>
            <w:noWrap/>
            <w:vAlign w:val="center"/>
            <w:hideMark/>
          </w:tcPr>
          <w:p w14:paraId="1399E1ED" w14:textId="270A6679" w:rsidR="003F2A72" w:rsidRPr="001878F7" w:rsidRDefault="003F2A72" w:rsidP="003F2A72">
            <w:pPr>
              <w:autoSpaceDE/>
              <w:autoSpaceDN/>
              <w:spacing w:line="276" w:lineRule="auto"/>
              <w:jc w:val="center"/>
              <w:rPr>
                <w:sz w:val="22"/>
                <w:szCs w:val="22"/>
                <w:lang w:val="en-US"/>
              </w:rPr>
            </w:pPr>
            <w:r w:rsidRPr="001878F7">
              <w:rPr>
                <w:sz w:val="22"/>
                <w:szCs w:val="22"/>
                <w:lang w:val="en-US"/>
              </w:rPr>
              <w:t>3</w:t>
            </w:r>
            <w:r w:rsidR="00564469">
              <w:rPr>
                <w:sz w:val="22"/>
                <w:szCs w:val="22"/>
                <w:lang w:val="en-US"/>
              </w:rPr>
              <w:t>2</w:t>
            </w:r>
          </w:p>
        </w:tc>
        <w:tc>
          <w:tcPr>
            <w:tcW w:w="1104" w:type="pct"/>
            <w:shd w:val="clear" w:color="auto" w:fill="auto"/>
            <w:noWrap/>
            <w:vAlign w:val="center"/>
            <w:hideMark/>
          </w:tcPr>
          <w:p w14:paraId="117CEDAF"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c>
          <w:tcPr>
            <w:tcW w:w="1104" w:type="pct"/>
            <w:shd w:val="clear" w:color="auto" w:fill="auto"/>
            <w:noWrap/>
            <w:vAlign w:val="center"/>
            <w:hideMark/>
          </w:tcPr>
          <w:p w14:paraId="00B708FA"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r>
      <w:tr w:rsidR="003F2A72" w:rsidRPr="001878F7" w14:paraId="6DCAFC99" w14:textId="77777777" w:rsidTr="00185F98">
        <w:trPr>
          <w:trHeight w:val="340"/>
        </w:trPr>
        <w:tc>
          <w:tcPr>
            <w:tcW w:w="2276" w:type="pct"/>
            <w:shd w:val="clear" w:color="auto" w:fill="auto"/>
            <w:noWrap/>
            <w:vAlign w:val="center"/>
            <w:hideMark/>
          </w:tcPr>
          <w:p w14:paraId="166D07D2" w14:textId="77777777" w:rsidR="003F2A72" w:rsidRPr="001878F7" w:rsidRDefault="003F2A72" w:rsidP="003F2A72">
            <w:pPr>
              <w:autoSpaceDE/>
              <w:autoSpaceDN/>
              <w:spacing w:line="276" w:lineRule="auto"/>
              <w:jc w:val="both"/>
              <w:rPr>
                <w:sz w:val="22"/>
                <w:szCs w:val="22"/>
                <w:lang w:val="en-US"/>
              </w:rPr>
            </w:pPr>
            <w:r w:rsidRPr="001878F7">
              <w:rPr>
                <w:sz w:val="22"/>
                <w:szCs w:val="22"/>
                <w:lang w:val="en-US"/>
              </w:rPr>
              <w:t>Current Provision</w:t>
            </w:r>
          </w:p>
        </w:tc>
        <w:tc>
          <w:tcPr>
            <w:tcW w:w="516" w:type="pct"/>
            <w:shd w:val="clear" w:color="auto" w:fill="auto"/>
            <w:noWrap/>
            <w:vAlign w:val="center"/>
            <w:hideMark/>
          </w:tcPr>
          <w:p w14:paraId="6FD1C543" w14:textId="7852A063" w:rsidR="003F2A72" w:rsidRPr="001878F7" w:rsidRDefault="003F2A72" w:rsidP="003F2A72">
            <w:pPr>
              <w:autoSpaceDE/>
              <w:autoSpaceDN/>
              <w:spacing w:line="276" w:lineRule="auto"/>
              <w:jc w:val="center"/>
              <w:rPr>
                <w:sz w:val="22"/>
                <w:szCs w:val="22"/>
                <w:lang w:val="en-US"/>
              </w:rPr>
            </w:pPr>
            <w:r w:rsidRPr="001878F7">
              <w:rPr>
                <w:sz w:val="22"/>
                <w:szCs w:val="22"/>
                <w:lang w:val="en-US"/>
              </w:rPr>
              <w:t>3</w:t>
            </w:r>
            <w:r w:rsidR="00564469">
              <w:rPr>
                <w:sz w:val="22"/>
                <w:szCs w:val="22"/>
                <w:lang w:val="en-US"/>
              </w:rPr>
              <w:t>3</w:t>
            </w:r>
          </w:p>
        </w:tc>
        <w:tc>
          <w:tcPr>
            <w:tcW w:w="1104" w:type="pct"/>
            <w:shd w:val="clear" w:color="auto" w:fill="auto"/>
            <w:noWrap/>
            <w:vAlign w:val="center"/>
            <w:hideMark/>
          </w:tcPr>
          <w:p w14:paraId="5D8985D9"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c>
          <w:tcPr>
            <w:tcW w:w="1104" w:type="pct"/>
            <w:shd w:val="clear" w:color="auto" w:fill="auto"/>
            <w:noWrap/>
            <w:vAlign w:val="center"/>
            <w:hideMark/>
          </w:tcPr>
          <w:p w14:paraId="7FE0CAA4"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r>
      <w:tr w:rsidR="003F2A72" w:rsidRPr="001878F7" w14:paraId="31982697" w14:textId="77777777" w:rsidTr="00185F98">
        <w:trPr>
          <w:trHeight w:val="340"/>
        </w:trPr>
        <w:tc>
          <w:tcPr>
            <w:tcW w:w="2276" w:type="pct"/>
            <w:shd w:val="clear" w:color="auto" w:fill="auto"/>
            <w:noWrap/>
            <w:vAlign w:val="center"/>
            <w:hideMark/>
          </w:tcPr>
          <w:p w14:paraId="1F495FB6" w14:textId="77777777" w:rsidR="003F2A72" w:rsidRPr="001878F7" w:rsidRDefault="003F2A72" w:rsidP="003F2A72">
            <w:pPr>
              <w:autoSpaceDE/>
              <w:autoSpaceDN/>
              <w:spacing w:line="276" w:lineRule="auto"/>
              <w:jc w:val="both"/>
              <w:rPr>
                <w:sz w:val="22"/>
                <w:szCs w:val="22"/>
                <w:lang w:val="en-US"/>
              </w:rPr>
            </w:pPr>
            <w:r w:rsidRPr="001878F7">
              <w:rPr>
                <w:sz w:val="22"/>
                <w:szCs w:val="22"/>
                <w:lang w:val="en-US"/>
              </w:rPr>
              <w:t>Lease Liabilities</w:t>
            </w:r>
          </w:p>
        </w:tc>
        <w:tc>
          <w:tcPr>
            <w:tcW w:w="516" w:type="pct"/>
            <w:shd w:val="clear" w:color="auto" w:fill="auto"/>
            <w:noWrap/>
            <w:vAlign w:val="center"/>
            <w:hideMark/>
          </w:tcPr>
          <w:p w14:paraId="5CE992C5" w14:textId="048C5CF2" w:rsidR="003F2A72" w:rsidRPr="001878F7" w:rsidRDefault="003F2A72" w:rsidP="003F2A72">
            <w:pPr>
              <w:autoSpaceDE/>
              <w:autoSpaceDN/>
              <w:spacing w:line="276" w:lineRule="auto"/>
              <w:jc w:val="center"/>
              <w:rPr>
                <w:sz w:val="22"/>
                <w:szCs w:val="22"/>
                <w:lang w:val="en-US"/>
              </w:rPr>
            </w:pPr>
            <w:r w:rsidRPr="001878F7">
              <w:rPr>
                <w:sz w:val="22"/>
                <w:szCs w:val="22"/>
                <w:lang w:val="en-US"/>
              </w:rPr>
              <w:t>3</w:t>
            </w:r>
            <w:r w:rsidR="001B0186">
              <w:rPr>
                <w:sz w:val="22"/>
                <w:szCs w:val="22"/>
                <w:lang w:val="en-US"/>
              </w:rPr>
              <w:t>4</w:t>
            </w:r>
          </w:p>
        </w:tc>
        <w:tc>
          <w:tcPr>
            <w:tcW w:w="1104" w:type="pct"/>
            <w:shd w:val="clear" w:color="auto" w:fill="auto"/>
            <w:noWrap/>
            <w:vAlign w:val="center"/>
            <w:hideMark/>
          </w:tcPr>
          <w:p w14:paraId="07B07E9D"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c>
          <w:tcPr>
            <w:tcW w:w="1104" w:type="pct"/>
            <w:shd w:val="clear" w:color="auto" w:fill="auto"/>
            <w:noWrap/>
            <w:vAlign w:val="center"/>
            <w:hideMark/>
          </w:tcPr>
          <w:p w14:paraId="18F607DB"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r>
      <w:tr w:rsidR="003F2A72" w:rsidRPr="001878F7" w14:paraId="4244142D" w14:textId="77777777" w:rsidTr="00185F98">
        <w:trPr>
          <w:trHeight w:val="340"/>
        </w:trPr>
        <w:tc>
          <w:tcPr>
            <w:tcW w:w="2276" w:type="pct"/>
            <w:shd w:val="clear" w:color="auto" w:fill="auto"/>
            <w:noWrap/>
            <w:vAlign w:val="center"/>
            <w:hideMark/>
          </w:tcPr>
          <w:p w14:paraId="350D3404" w14:textId="77777777" w:rsidR="003F2A72" w:rsidRPr="001878F7" w:rsidRDefault="003F2A72" w:rsidP="003F2A72">
            <w:pPr>
              <w:autoSpaceDE/>
              <w:autoSpaceDN/>
              <w:spacing w:line="276" w:lineRule="auto"/>
              <w:jc w:val="both"/>
              <w:rPr>
                <w:sz w:val="22"/>
                <w:szCs w:val="22"/>
                <w:lang w:val="en-US"/>
              </w:rPr>
            </w:pPr>
            <w:r w:rsidRPr="001878F7">
              <w:rPr>
                <w:sz w:val="22"/>
                <w:szCs w:val="22"/>
                <w:lang w:val="en-US"/>
              </w:rPr>
              <w:t>Deferred Income</w:t>
            </w:r>
          </w:p>
        </w:tc>
        <w:tc>
          <w:tcPr>
            <w:tcW w:w="516" w:type="pct"/>
            <w:shd w:val="clear" w:color="auto" w:fill="auto"/>
            <w:noWrap/>
            <w:vAlign w:val="center"/>
            <w:hideMark/>
          </w:tcPr>
          <w:p w14:paraId="56914A07" w14:textId="18FB9A8E" w:rsidR="003F2A72" w:rsidRPr="001878F7" w:rsidRDefault="003F2A72" w:rsidP="003F2A72">
            <w:pPr>
              <w:autoSpaceDE/>
              <w:autoSpaceDN/>
              <w:spacing w:line="276" w:lineRule="auto"/>
              <w:jc w:val="center"/>
              <w:rPr>
                <w:sz w:val="22"/>
                <w:szCs w:val="22"/>
                <w:lang w:val="en-US"/>
              </w:rPr>
            </w:pPr>
            <w:r w:rsidRPr="001878F7">
              <w:rPr>
                <w:sz w:val="22"/>
                <w:szCs w:val="22"/>
                <w:lang w:val="en-US"/>
              </w:rPr>
              <w:t>3</w:t>
            </w:r>
            <w:r w:rsidR="001B0186">
              <w:rPr>
                <w:sz w:val="22"/>
                <w:szCs w:val="22"/>
                <w:lang w:val="en-US"/>
              </w:rPr>
              <w:t>5</w:t>
            </w:r>
          </w:p>
        </w:tc>
        <w:tc>
          <w:tcPr>
            <w:tcW w:w="1104" w:type="pct"/>
            <w:shd w:val="clear" w:color="auto" w:fill="auto"/>
            <w:noWrap/>
            <w:vAlign w:val="center"/>
            <w:hideMark/>
          </w:tcPr>
          <w:p w14:paraId="1ED1E0D0"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c>
          <w:tcPr>
            <w:tcW w:w="1104" w:type="pct"/>
            <w:shd w:val="clear" w:color="auto" w:fill="auto"/>
            <w:noWrap/>
            <w:vAlign w:val="center"/>
            <w:hideMark/>
          </w:tcPr>
          <w:p w14:paraId="74AA3F1C"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r>
      <w:tr w:rsidR="003F2A72" w:rsidRPr="001878F7" w14:paraId="1D92E7BF" w14:textId="77777777" w:rsidTr="00185F98">
        <w:trPr>
          <w:trHeight w:val="340"/>
        </w:trPr>
        <w:tc>
          <w:tcPr>
            <w:tcW w:w="2276" w:type="pct"/>
            <w:shd w:val="clear" w:color="auto" w:fill="auto"/>
            <w:noWrap/>
            <w:vAlign w:val="center"/>
            <w:hideMark/>
          </w:tcPr>
          <w:p w14:paraId="48C6D7B1" w14:textId="77777777" w:rsidR="003F2A72" w:rsidRPr="001878F7" w:rsidRDefault="003F2A72" w:rsidP="003F2A72">
            <w:pPr>
              <w:autoSpaceDE/>
              <w:autoSpaceDN/>
              <w:spacing w:line="276" w:lineRule="auto"/>
              <w:jc w:val="both"/>
              <w:rPr>
                <w:sz w:val="22"/>
                <w:szCs w:val="22"/>
                <w:lang w:val="en-US"/>
              </w:rPr>
            </w:pPr>
            <w:r w:rsidRPr="001878F7">
              <w:rPr>
                <w:sz w:val="22"/>
                <w:szCs w:val="22"/>
                <w:lang w:val="en-US"/>
              </w:rPr>
              <w:t>Employee Benefit Obligation</w:t>
            </w:r>
          </w:p>
        </w:tc>
        <w:tc>
          <w:tcPr>
            <w:tcW w:w="516" w:type="pct"/>
            <w:shd w:val="clear" w:color="auto" w:fill="auto"/>
            <w:noWrap/>
            <w:vAlign w:val="center"/>
            <w:hideMark/>
          </w:tcPr>
          <w:p w14:paraId="0F4D76DF" w14:textId="48E55E05" w:rsidR="003F2A72" w:rsidRPr="001878F7" w:rsidRDefault="003F2A72" w:rsidP="003F2A72">
            <w:pPr>
              <w:autoSpaceDE/>
              <w:autoSpaceDN/>
              <w:spacing w:line="276" w:lineRule="auto"/>
              <w:jc w:val="center"/>
              <w:rPr>
                <w:sz w:val="22"/>
                <w:szCs w:val="22"/>
                <w:lang w:val="en-US"/>
              </w:rPr>
            </w:pPr>
            <w:r>
              <w:rPr>
                <w:sz w:val="22"/>
                <w:szCs w:val="22"/>
                <w:lang w:val="en-US"/>
              </w:rPr>
              <w:t>3</w:t>
            </w:r>
            <w:r w:rsidR="001B0186">
              <w:rPr>
                <w:sz w:val="22"/>
                <w:szCs w:val="22"/>
                <w:lang w:val="en-US"/>
              </w:rPr>
              <w:t>6</w:t>
            </w:r>
          </w:p>
        </w:tc>
        <w:tc>
          <w:tcPr>
            <w:tcW w:w="1104" w:type="pct"/>
            <w:shd w:val="clear" w:color="auto" w:fill="auto"/>
            <w:noWrap/>
            <w:vAlign w:val="center"/>
            <w:hideMark/>
          </w:tcPr>
          <w:p w14:paraId="29D60D20"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c>
          <w:tcPr>
            <w:tcW w:w="1104" w:type="pct"/>
            <w:shd w:val="clear" w:color="auto" w:fill="auto"/>
            <w:noWrap/>
            <w:vAlign w:val="center"/>
            <w:hideMark/>
          </w:tcPr>
          <w:p w14:paraId="13C23C60"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r>
      <w:tr w:rsidR="003F2A72" w:rsidRPr="001878F7" w14:paraId="2C806B97" w14:textId="77777777" w:rsidTr="00185F98">
        <w:trPr>
          <w:trHeight w:val="340"/>
        </w:trPr>
        <w:tc>
          <w:tcPr>
            <w:tcW w:w="2276" w:type="pct"/>
            <w:shd w:val="clear" w:color="auto" w:fill="auto"/>
            <w:noWrap/>
            <w:vAlign w:val="center"/>
          </w:tcPr>
          <w:p w14:paraId="27D15F0F" w14:textId="77777777" w:rsidR="003F2A72" w:rsidRPr="001878F7" w:rsidRDefault="003F2A72" w:rsidP="003F2A72">
            <w:pPr>
              <w:autoSpaceDE/>
              <w:autoSpaceDN/>
              <w:spacing w:line="276" w:lineRule="auto"/>
              <w:jc w:val="both"/>
              <w:rPr>
                <w:sz w:val="22"/>
                <w:szCs w:val="22"/>
                <w:lang w:val="en-US"/>
              </w:rPr>
            </w:pPr>
            <w:r w:rsidRPr="001878F7">
              <w:rPr>
                <w:sz w:val="22"/>
                <w:szCs w:val="22"/>
                <w:lang w:val="en-US"/>
              </w:rPr>
              <w:t>Current Portion of Borrowings</w:t>
            </w:r>
          </w:p>
        </w:tc>
        <w:tc>
          <w:tcPr>
            <w:tcW w:w="516" w:type="pct"/>
            <w:shd w:val="clear" w:color="auto" w:fill="auto"/>
            <w:noWrap/>
            <w:vAlign w:val="center"/>
          </w:tcPr>
          <w:p w14:paraId="26387FAB" w14:textId="277BDAFD" w:rsidR="003F2A72" w:rsidRPr="001878F7" w:rsidRDefault="003F2A72" w:rsidP="003F2A72">
            <w:pPr>
              <w:autoSpaceDE/>
              <w:autoSpaceDN/>
              <w:spacing w:line="276" w:lineRule="auto"/>
              <w:jc w:val="center"/>
              <w:rPr>
                <w:sz w:val="22"/>
                <w:szCs w:val="22"/>
                <w:lang w:val="en-US"/>
              </w:rPr>
            </w:pPr>
            <w:r>
              <w:rPr>
                <w:sz w:val="22"/>
                <w:szCs w:val="22"/>
                <w:lang w:val="en-US"/>
              </w:rPr>
              <w:t>3</w:t>
            </w:r>
            <w:r w:rsidR="001B0186">
              <w:rPr>
                <w:sz w:val="22"/>
                <w:szCs w:val="22"/>
                <w:lang w:val="en-US"/>
              </w:rPr>
              <w:t>7</w:t>
            </w:r>
          </w:p>
        </w:tc>
        <w:tc>
          <w:tcPr>
            <w:tcW w:w="1104" w:type="pct"/>
            <w:shd w:val="clear" w:color="auto" w:fill="auto"/>
            <w:noWrap/>
            <w:vAlign w:val="center"/>
          </w:tcPr>
          <w:p w14:paraId="608685F5"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c>
          <w:tcPr>
            <w:tcW w:w="1104" w:type="pct"/>
            <w:shd w:val="clear" w:color="auto" w:fill="auto"/>
            <w:noWrap/>
            <w:vAlign w:val="center"/>
          </w:tcPr>
          <w:p w14:paraId="23CDE2BE"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r>
      <w:tr w:rsidR="003F2A72" w:rsidRPr="001878F7" w14:paraId="2C9E9832" w14:textId="77777777" w:rsidTr="00185F98">
        <w:trPr>
          <w:trHeight w:val="340"/>
        </w:trPr>
        <w:tc>
          <w:tcPr>
            <w:tcW w:w="2276" w:type="pct"/>
            <w:shd w:val="clear" w:color="auto" w:fill="auto"/>
            <w:noWrap/>
            <w:vAlign w:val="center"/>
            <w:hideMark/>
          </w:tcPr>
          <w:p w14:paraId="55AC4E28" w14:textId="77777777" w:rsidR="003F2A72" w:rsidRPr="001878F7" w:rsidRDefault="003F2A72" w:rsidP="003F2A72">
            <w:pPr>
              <w:autoSpaceDE/>
              <w:autoSpaceDN/>
              <w:spacing w:line="276" w:lineRule="auto"/>
              <w:jc w:val="both"/>
              <w:rPr>
                <w:b/>
                <w:bCs/>
                <w:sz w:val="22"/>
                <w:szCs w:val="22"/>
                <w:lang w:val="en-US"/>
              </w:rPr>
            </w:pPr>
            <w:r w:rsidRPr="001878F7">
              <w:rPr>
                <w:b/>
                <w:bCs/>
                <w:sz w:val="22"/>
                <w:szCs w:val="22"/>
                <w:lang w:val="en-US"/>
              </w:rPr>
              <w:t>Total Current Liabilities</w:t>
            </w:r>
          </w:p>
        </w:tc>
        <w:tc>
          <w:tcPr>
            <w:tcW w:w="516" w:type="pct"/>
            <w:shd w:val="clear" w:color="auto" w:fill="auto"/>
            <w:noWrap/>
            <w:vAlign w:val="center"/>
            <w:hideMark/>
          </w:tcPr>
          <w:p w14:paraId="4E3F2740" w14:textId="77777777" w:rsidR="003F2A72" w:rsidRPr="001878F7" w:rsidRDefault="003F2A72" w:rsidP="003F2A72">
            <w:pPr>
              <w:autoSpaceDE/>
              <w:autoSpaceDN/>
              <w:spacing w:line="276" w:lineRule="auto"/>
              <w:jc w:val="center"/>
              <w:rPr>
                <w:sz w:val="22"/>
                <w:szCs w:val="22"/>
                <w:lang w:val="en-US"/>
              </w:rPr>
            </w:pPr>
          </w:p>
        </w:tc>
        <w:tc>
          <w:tcPr>
            <w:tcW w:w="1104" w:type="pct"/>
            <w:shd w:val="clear" w:color="auto" w:fill="auto"/>
            <w:noWrap/>
            <w:vAlign w:val="center"/>
            <w:hideMark/>
          </w:tcPr>
          <w:p w14:paraId="67D1B078" w14:textId="77777777" w:rsidR="003F2A72" w:rsidRPr="001878F7" w:rsidRDefault="003F2A72" w:rsidP="003F2A72">
            <w:pPr>
              <w:autoSpaceDE/>
              <w:autoSpaceDN/>
              <w:spacing w:line="276" w:lineRule="auto"/>
              <w:jc w:val="center"/>
              <w:rPr>
                <w:b/>
                <w:bCs/>
                <w:sz w:val="22"/>
                <w:szCs w:val="22"/>
                <w:lang w:val="en-US"/>
              </w:rPr>
            </w:pPr>
            <w:r w:rsidRPr="001878F7">
              <w:rPr>
                <w:b/>
                <w:bCs/>
                <w:sz w:val="22"/>
                <w:szCs w:val="22"/>
                <w:lang w:val="en-US"/>
              </w:rPr>
              <w:t>xxx</w:t>
            </w:r>
          </w:p>
        </w:tc>
        <w:tc>
          <w:tcPr>
            <w:tcW w:w="1104" w:type="pct"/>
            <w:shd w:val="clear" w:color="auto" w:fill="auto"/>
            <w:noWrap/>
            <w:vAlign w:val="center"/>
            <w:hideMark/>
          </w:tcPr>
          <w:p w14:paraId="726BCCD9" w14:textId="77777777" w:rsidR="003F2A72" w:rsidRPr="001878F7" w:rsidRDefault="003F2A72" w:rsidP="003F2A72">
            <w:pPr>
              <w:autoSpaceDE/>
              <w:autoSpaceDN/>
              <w:spacing w:line="276" w:lineRule="auto"/>
              <w:jc w:val="center"/>
              <w:rPr>
                <w:b/>
                <w:bCs/>
                <w:sz w:val="22"/>
                <w:szCs w:val="22"/>
                <w:lang w:val="en-US"/>
              </w:rPr>
            </w:pPr>
            <w:r w:rsidRPr="001878F7">
              <w:rPr>
                <w:b/>
                <w:bCs/>
                <w:sz w:val="22"/>
                <w:szCs w:val="22"/>
                <w:lang w:val="en-US"/>
              </w:rPr>
              <w:t>xxx</w:t>
            </w:r>
          </w:p>
        </w:tc>
      </w:tr>
      <w:tr w:rsidR="003F2A72" w:rsidRPr="001878F7" w14:paraId="0F18869F" w14:textId="77777777" w:rsidTr="00185F98">
        <w:trPr>
          <w:trHeight w:val="340"/>
        </w:trPr>
        <w:tc>
          <w:tcPr>
            <w:tcW w:w="2276" w:type="pct"/>
            <w:shd w:val="clear" w:color="auto" w:fill="auto"/>
            <w:noWrap/>
            <w:vAlign w:val="center"/>
          </w:tcPr>
          <w:p w14:paraId="5B417747" w14:textId="77777777" w:rsidR="003F2A72" w:rsidRPr="001878F7" w:rsidRDefault="003F2A72" w:rsidP="003F2A72">
            <w:pPr>
              <w:autoSpaceDE/>
              <w:autoSpaceDN/>
              <w:spacing w:line="276" w:lineRule="auto"/>
              <w:jc w:val="both"/>
              <w:rPr>
                <w:sz w:val="22"/>
                <w:szCs w:val="22"/>
                <w:lang w:val="en-US"/>
              </w:rPr>
            </w:pPr>
          </w:p>
        </w:tc>
        <w:tc>
          <w:tcPr>
            <w:tcW w:w="516" w:type="pct"/>
            <w:shd w:val="clear" w:color="auto" w:fill="auto"/>
            <w:noWrap/>
            <w:vAlign w:val="center"/>
          </w:tcPr>
          <w:p w14:paraId="7989B2B6" w14:textId="77777777" w:rsidR="003F2A72" w:rsidRPr="001878F7" w:rsidRDefault="003F2A72" w:rsidP="003F2A72">
            <w:pPr>
              <w:autoSpaceDE/>
              <w:autoSpaceDN/>
              <w:spacing w:line="276" w:lineRule="auto"/>
              <w:jc w:val="center"/>
              <w:rPr>
                <w:sz w:val="22"/>
                <w:szCs w:val="22"/>
                <w:lang w:val="en-US"/>
              </w:rPr>
            </w:pPr>
          </w:p>
        </w:tc>
        <w:tc>
          <w:tcPr>
            <w:tcW w:w="1104" w:type="pct"/>
            <w:shd w:val="clear" w:color="auto" w:fill="auto"/>
            <w:noWrap/>
            <w:vAlign w:val="center"/>
          </w:tcPr>
          <w:p w14:paraId="3299DABE" w14:textId="77777777" w:rsidR="003F2A72" w:rsidRPr="001878F7" w:rsidRDefault="003F2A72" w:rsidP="003F2A72">
            <w:pPr>
              <w:autoSpaceDE/>
              <w:autoSpaceDN/>
              <w:spacing w:line="276" w:lineRule="auto"/>
              <w:jc w:val="center"/>
              <w:rPr>
                <w:b/>
                <w:bCs/>
                <w:sz w:val="22"/>
                <w:szCs w:val="22"/>
                <w:lang w:val="en-US"/>
              </w:rPr>
            </w:pPr>
          </w:p>
        </w:tc>
        <w:tc>
          <w:tcPr>
            <w:tcW w:w="1104" w:type="pct"/>
            <w:shd w:val="clear" w:color="auto" w:fill="auto"/>
            <w:noWrap/>
            <w:vAlign w:val="center"/>
          </w:tcPr>
          <w:p w14:paraId="536970C8" w14:textId="77777777" w:rsidR="003F2A72" w:rsidRPr="001878F7" w:rsidRDefault="003F2A72" w:rsidP="003F2A72">
            <w:pPr>
              <w:autoSpaceDE/>
              <w:autoSpaceDN/>
              <w:spacing w:line="276" w:lineRule="auto"/>
              <w:jc w:val="center"/>
              <w:rPr>
                <w:b/>
                <w:bCs/>
                <w:sz w:val="22"/>
                <w:szCs w:val="22"/>
                <w:lang w:val="en-US"/>
              </w:rPr>
            </w:pPr>
          </w:p>
        </w:tc>
      </w:tr>
      <w:tr w:rsidR="003F2A72" w:rsidRPr="001878F7" w14:paraId="562C6895" w14:textId="77777777" w:rsidTr="00185F98">
        <w:trPr>
          <w:trHeight w:val="340"/>
        </w:trPr>
        <w:tc>
          <w:tcPr>
            <w:tcW w:w="2276" w:type="pct"/>
            <w:shd w:val="clear" w:color="auto" w:fill="auto"/>
            <w:noWrap/>
            <w:vAlign w:val="center"/>
            <w:hideMark/>
          </w:tcPr>
          <w:p w14:paraId="3AF12CB2" w14:textId="77777777" w:rsidR="003F2A72" w:rsidRPr="001878F7" w:rsidRDefault="003F2A72" w:rsidP="003F2A72">
            <w:pPr>
              <w:autoSpaceDE/>
              <w:autoSpaceDN/>
              <w:spacing w:line="276" w:lineRule="auto"/>
              <w:jc w:val="both"/>
              <w:rPr>
                <w:sz w:val="22"/>
                <w:szCs w:val="22"/>
                <w:lang w:val="en-US"/>
              </w:rPr>
            </w:pPr>
            <w:r w:rsidRPr="001878F7">
              <w:rPr>
                <w:b/>
                <w:bCs/>
                <w:sz w:val="22"/>
                <w:szCs w:val="22"/>
                <w:lang w:val="en-US"/>
              </w:rPr>
              <w:t>Non-Current</w:t>
            </w:r>
            <w:r w:rsidRPr="001878F7">
              <w:rPr>
                <w:sz w:val="22"/>
                <w:szCs w:val="22"/>
                <w:lang w:val="en-US"/>
              </w:rPr>
              <w:t xml:space="preserve"> </w:t>
            </w:r>
            <w:r w:rsidRPr="001878F7">
              <w:rPr>
                <w:b/>
                <w:bCs/>
                <w:sz w:val="22"/>
                <w:szCs w:val="22"/>
                <w:lang w:val="en-US"/>
              </w:rPr>
              <w:t>Liabilities</w:t>
            </w:r>
          </w:p>
        </w:tc>
        <w:tc>
          <w:tcPr>
            <w:tcW w:w="516" w:type="pct"/>
            <w:shd w:val="clear" w:color="auto" w:fill="auto"/>
            <w:noWrap/>
            <w:vAlign w:val="center"/>
            <w:hideMark/>
          </w:tcPr>
          <w:p w14:paraId="514C8593" w14:textId="77777777" w:rsidR="003F2A72" w:rsidRPr="001878F7" w:rsidRDefault="003F2A72" w:rsidP="003F2A72">
            <w:pPr>
              <w:autoSpaceDE/>
              <w:autoSpaceDN/>
              <w:spacing w:line="276" w:lineRule="auto"/>
              <w:jc w:val="center"/>
              <w:rPr>
                <w:sz w:val="22"/>
                <w:szCs w:val="22"/>
                <w:lang w:val="en-US"/>
              </w:rPr>
            </w:pPr>
          </w:p>
        </w:tc>
        <w:tc>
          <w:tcPr>
            <w:tcW w:w="1104" w:type="pct"/>
            <w:shd w:val="clear" w:color="auto" w:fill="auto"/>
            <w:noWrap/>
            <w:vAlign w:val="center"/>
            <w:hideMark/>
          </w:tcPr>
          <w:p w14:paraId="7FAD3B3B" w14:textId="77777777" w:rsidR="003F2A72" w:rsidRPr="001878F7" w:rsidRDefault="003F2A72" w:rsidP="003F2A72">
            <w:pPr>
              <w:autoSpaceDE/>
              <w:autoSpaceDN/>
              <w:spacing w:line="276" w:lineRule="auto"/>
              <w:jc w:val="center"/>
              <w:rPr>
                <w:sz w:val="22"/>
                <w:szCs w:val="22"/>
                <w:lang w:val="en-US"/>
              </w:rPr>
            </w:pPr>
          </w:p>
        </w:tc>
        <w:tc>
          <w:tcPr>
            <w:tcW w:w="1104" w:type="pct"/>
            <w:shd w:val="clear" w:color="auto" w:fill="auto"/>
            <w:noWrap/>
            <w:vAlign w:val="center"/>
            <w:hideMark/>
          </w:tcPr>
          <w:p w14:paraId="33C636AD" w14:textId="77777777" w:rsidR="003F2A72" w:rsidRPr="001878F7" w:rsidRDefault="003F2A72" w:rsidP="003F2A72">
            <w:pPr>
              <w:autoSpaceDE/>
              <w:autoSpaceDN/>
              <w:spacing w:line="276" w:lineRule="auto"/>
              <w:jc w:val="center"/>
              <w:rPr>
                <w:sz w:val="22"/>
                <w:szCs w:val="22"/>
                <w:lang w:val="en-US"/>
              </w:rPr>
            </w:pPr>
          </w:p>
        </w:tc>
      </w:tr>
      <w:tr w:rsidR="003F2A72" w:rsidRPr="001878F7" w14:paraId="1483CF4B" w14:textId="77777777" w:rsidTr="00185F98">
        <w:trPr>
          <w:trHeight w:val="340"/>
        </w:trPr>
        <w:tc>
          <w:tcPr>
            <w:tcW w:w="2276" w:type="pct"/>
            <w:shd w:val="clear" w:color="auto" w:fill="auto"/>
            <w:noWrap/>
            <w:vAlign w:val="center"/>
            <w:hideMark/>
          </w:tcPr>
          <w:p w14:paraId="00B4FEE3" w14:textId="77777777" w:rsidR="003F2A72" w:rsidRPr="001878F7" w:rsidRDefault="003F2A72" w:rsidP="003F2A72">
            <w:pPr>
              <w:autoSpaceDE/>
              <w:autoSpaceDN/>
              <w:spacing w:line="276" w:lineRule="auto"/>
              <w:jc w:val="both"/>
              <w:rPr>
                <w:sz w:val="22"/>
                <w:szCs w:val="22"/>
                <w:lang w:val="en-US"/>
              </w:rPr>
            </w:pPr>
            <w:r w:rsidRPr="001878F7">
              <w:rPr>
                <w:sz w:val="22"/>
                <w:szCs w:val="22"/>
                <w:lang w:val="en-US"/>
              </w:rPr>
              <w:lastRenderedPageBreak/>
              <w:t>Non-Current Provisions</w:t>
            </w:r>
          </w:p>
        </w:tc>
        <w:tc>
          <w:tcPr>
            <w:tcW w:w="516" w:type="pct"/>
            <w:shd w:val="clear" w:color="auto" w:fill="auto"/>
            <w:noWrap/>
            <w:vAlign w:val="center"/>
            <w:hideMark/>
          </w:tcPr>
          <w:p w14:paraId="3AA30D60" w14:textId="46EB592A" w:rsidR="003F2A72" w:rsidRPr="001878F7" w:rsidRDefault="003F2A72" w:rsidP="003F2A72">
            <w:pPr>
              <w:autoSpaceDE/>
              <w:autoSpaceDN/>
              <w:spacing w:line="276" w:lineRule="auto"/>
              <w:jc w:val="center"/>
              <w:rPr>
                <w:sz w:val="22"/>
                <w:szCs w:val="22"/>
                <w:lang w:val="en-US"/>
              </w:rPr>
            </w:pPr>
            <w:r w:rsidRPr="001878F7">
              <w:rPr>
                <w:sz w:val="22"/>
                <w:szCs w:val="22"/>
                <w:lang w:val="en-US"/>
              </w:rPr>
              <w:t>3</w:t>
            </w:r>
            <w:r w:rsidR="00633899">
              <w:rPr>
                <w:sz w:val="22"/>
                <w:szCs w:val="22"/>
                <w:lang w:val="en-US"/>
              </w:rPr>
              <w:t>3</w:t>
            </w:r>
          </w:p>
        </w:tc>
        <w:tc>
          <w:tcPr>
            <w:tcW w:w="1104" w:type="pct"/>
            <w:shd w:val="clear" w:color="auto" w:fill="auto"/>
            <w:noWrap/>
            <w:vAlign w:val="center"/>
            <w:hideMark/>
          </w:tcPr>
          <w:p w14:paraId="1C44FD96"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c>
          <w:tcPr>
            <w:tcW w:w="1104" w:type="pct"/>
            <w:shd w:val="clear" w:color="auto" w:fill="auto"/>
            <w:noWrap/>
            <w:vAlign w:val="center"/>
            <w:hideMark/>
          </w:tcPr>
          <w:p w14:paraId="1DC11D0A"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r>
      <w:tr w:rsidR="003F2A72" w:rsidRPr="001878F7" w14:paraId="76C092F9" w14:textId="77777777" w:rsidTr="00185F98">
        <w:trPr>
          <w:trHeight w:val="340"/>
        </w:trPr>
        <w:tc>
          <w:tcPr>
            <w:tcW w:w="2276" w:type="pct"/>
            <w:shd w:val="clear" w:color="auto" w:fill="auto"/>
            <w:noWrap/>
            <w:vAlign w:val="center"/>
          </w:tcPr>
          <w:p w14:paraId="1FB42EBD" w14:textId="77777777" w:rsidR="003F2A72" w:rsidRPr="001878F7" w:rsidRDefault="003F2A72" w:rsidP="003F2A72">
            <w:pPr>
              <w:autoSpaceDE/>
              <w:autoSpaceDN/>
              <w:spacing w:line="276" w:lineRule="auto"/>
              <w:jc w:val="both"/>
              <w:rPr>
                <w:sz w:val="22"/>
                <w:szCs w:val="22"/>
                <w:lang w:val="en-US"/>
              </w:rPr>
            </w:pPr>
            <w:r w:rsidRPr="001878F7">
              <w:rPr>
                <w:sz w:val="22"/>
                <w:szCs w:val="22"/>
                <w:lang w:val="en-US"/>
              </w:rPr>
              <w:t>Lease Liabilities</w:t>
            </w:r>
          </w:p>
        </w:tc>
        <w:tc>
          <w:tcPr>
            <w:tcW w:w="516" w:type="pct"/>
            <w:shd w:val="clear" w:color="auto" w:fill="auto"/>
            <w:noWrap/>
            <w:vAlign w:val="center"/>
          </w:tcPr>
          <w:p w14:paraId="5E71CEDE" w14:textId="719D35B9" w:rsidR="003F2A72" w:rsidRPr="001878F7" w:rsidRDefault="003F2A72" w:rsidP="003F2A72">
            <w:pPr>
              <w:autoSpaceDE/>
              <w:autoSpaceDN/>
              <w:spacing w:line="276" w:lineRule="auto"/>
              <w:jc w:val="center"/>
              <w:rPr>
                <w:sz w:val="22"/>
                <w:szCs w:val="22"/>
                <w:lang w:val="en-US"/>
              </w:rPr>
            </w:pPr>
            <w:r w:rsidRPr="001878F7">
              <w:rPr>
                <w:sz w:val="22"/>
                <w:szCs w:val="22"/>
                <w:lang w:val="en-US"/>
              </w:rPr>
              <w:t>3</w:t>
            </w:r>
            <w:r w:rsidR="009A0D17">
              <w:rPr>
                <w:sz w:val="22"/>
                <w:szCs w:val="22"/>
                <w:lang w:val="en-US"/>
              </w:rPr>
              <w:t>4</w:t>
            </w:r>
          </w:p>
        </w:tc>
        <w:tc>
          <w:tcPr>
            <w:tcW w:w="1104" w:type="pct"/>
            <w:shd w:val="clear" w:color="auto" w:fill="auto"/>
            <w:noWrap/>
            <w:vAlign w:val="center"/>
          </w:tcPr>
          <w:p w14:paraId="4F19FC0E"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c>
          <w:tcPr>
            <w:tcW w:w="1104" w:type="pct"/>
            <w:shd w:val="clear" w:color="auto" w:fill="auto"/>
            <w:noWrap/>
            <w:vAlign w:val="center"/>
          </w:tcPr>
          <w:p w14:paraId="32E78405"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r>
      <w:tr w:rsidR="003F2A72" w:rsidRPr="001878F7" w14:paraId="3D7F5819" w14:textId="77777777" w:rsidTr="00185F98">
        <w:trPr>
          <w:trHeight w:val="340"/>
        </w:trPr>
        <w:tc>
          <w:tcPr>
            <w:tcW w:w="2276" w:type="pct"/>
            <w:shd w:val="clear" w:color="auto" w:fill="auto"/>
            <w:noWrap/>
            <w:vAlign w:val="center"/>
          </w:tcPr>
          <w:p w14:paraId="54D34E85" w14:textId="77777777" w:rsidR="003F2A72" w:rsidRPr="001878F7" w:rsidRDefault="003F2A72" w:rsidP="003F2A72">
            <w:pPr>
              <w:autoSpaceDE/>
              <w:autoSpaceDN/>
              <w:spacing w:line="276" w:lineRule="auto"/>
              <w:jc w:val="both"/>
              <w:rPr>
                <w:sz w:val="22"/>
                <w:szCs w:val="22"/>
                <w:lang w:val="en-US"/>
              </w:rPr>
            </w:pPr>
            <w:r w:rsidRPr="001878F7">
              <w:rPr>
                <w:sz w:val="22"/>
                <w:szCs w:val="22"/>
                <w:lang w:val="en-US"/>
              </w:rPr>
              <w:t>Deferred Income</w:t>
            </w:r>
          </w:p>
        </w:tc>
        <w:tc>
          <w:tcPr>
            <w:tcW w:w="516" w:type="pct"/>
            <w:shd w:val="clear" w:color="auto" w:fill="auto"/>
            <w:noWrap/>
            <w:vAlign w:val="center"/>
          </w:tcPr>
          <w:p w14:paraId="49782C18" w14:textId="1BD0F1D4" w:rsidR="003F2A72" w:rsidRPr="001878F7" w:rsidRDefault="003F2A72" w:rsidP="003F2A72">
            <w:pPr>
              <w:autoSpaceDE/>
              <w:autoSpaceDN/>
              <w:spacing w:line="276" w:lineRule="auto"/>
              <w:jc w:val="center"/>
              <w:rPr>
                <w:sz w:val="22"/>
                <w:szCs w:val="22"/>
                <w:lang w:val="en-US"/>
              </w:rPr>
            </w:pPr>
            <w:r w:rsidRPr="001878F7">
              <w:rPr>
                <w:sz w:val="22"/>
                <w:szCs w:val="22"/>
                <w:lang w:val="en-US"/>
              </w:rPr>
              <w:t>3</w:t>
            </w:r>
            <w:r w:rsidR="002E266C">
              <w:rPr>
                <w:sz w:val="22"/>
                <w:szCs w:val="22"/>
                <w:lang w:val="en-US"/>
              </w:rPr>
              <w:t>5</w:t>
            </w:r>
          </w:p>
        </w:tc>
        <w:tc>
          <w:tcPr>
            <w:tcW w:w="1104" w:type="pct"/>
            <w:shd w:val="clear" w:color="auto" w:fill="auto"/>
            <w:noWrap/>
            <w:vAlign w:val="center"/>
          </w:tcPr>
          <w:p w14:paraId="22405E27"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c>
          <w:tcPr>
            <w:tcW w:w="1104" w:type="pct"/>
            <w:shd w:val="clear" w:color="auto" w:fill="auto"/>
            <w:noWrap/>
            <w:vAlign w:val="center"/>
          </w:tcPr>
          <w:p w14:paraId="1A68B1F2"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r>
      <w:tr w:rsidR="003F2A72" w:rsidRPr="001878F7" w14:paraId="036E71FB" w14:textId="77777777" w:rsidTr="00185F98">
        <w:trPr>
          <w:trHeight w:val="340"/>
        </w:trPr>
        <w:tc>
          <w:tcPr>
            <w:tcW w:w="2276" w:type="pct"/>
            <w:shd w:val="clear" w:color="auto" w:fill="auto"/>
            <w:noWrap/>
            <w:vAlign w:val="center"/>
          </w:tcPr>
          <w:p w14:paraId="59637FFC" w14:textId="77777777" w:rsidR="003F2A72" w:rsidRPr="001878F7" w:rsidRDefault="003F2A72" w:rsidP="003F2A72">
            <w:pPr>
              <w:autoSpaceDE/>
              <w:autoSpaceDN/>
              <w:spacing w:line="276" w:lineRule="auto"/>
              <w:jc w:val="both"/>
              <w:rPr>
                <w:sz w:val="22"/>
                <w:szCs w:val="22"/>
                <w:lang w:val="en-US"/>
              </w:rPr>
            </w:pPr>
            <w:r w:rsidRPr="001878F7">
              <w:rPr>
                <w:sz w:val="22"/>
                <w:szCs w:val="22"/>
                <w:lang w:val="en-US"/>
              </w:rPr>
              <w:t>Non-Current Employee Benefit Obligation</w:t>
            </w:r>
          </w:p>
        </w:tc>
        <w:tc>
          <w:tcPr>
            <w:tcW w:w="516" w:type="pct"/>
            <w:shd w:val="clear" w:color="auto" w:fill="auto"/>
            <w:noWrap/>
            <w:vAlign w:val="center"/>
          </w:tcPr>
          <w:p w14:paraId="5931DCA2" w14:textId="7DC670C9" w:rsidR="003F2A72" w:rsidRPr="001878F7" w:rsidRDefault="003F2A72" w:rsidP="003F2A72">
            <w:pPr>
              <w:autoSpaceDE/>
              <w:autoSpaceDN/>
              <w:spacing w:line="276" w:lineRule="auto"/>
              <w:jc w:val="center"/>
              <w:rPr>
                <w:sz w:val="22"/>
                <w:szCs w:val="22"/>
                <w:lang w:val="en-US"/>
              </w:rPr>
            </w:pPr>
            <w:r>
              <w:rPr>
                <w:sz w:val="22"/>
                <w:szCs w:val="22"/>
                <w:lang w:val="en-US"/>
              </w:rPr>
              <w:t>3</w:t>
            </w:r>
            <w:r w:rsidR="002E266C">
              <w:rPr>
                <w:sz w:val="22"/>
                <w:szCs w:val="22"/>
                <w:lang w:val="en-US"/>
              </w:rPr>
              <w:t>6</w:t>
            </w:r>
          </w:p>
        </w:tc>
        <w:tc>
          <w:tcPr>
            <w:tcW w:w="1104" w:type="pct"/>
            <w:shd w:val="clear" w:color="auto" w:fill="auto"/>
            <w:noWrap/>
            <w:vAlign w:val="center"/>
          </w:tcPr>
          <w:p w14:paraId="68EA16E1"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c>
          <w:tcPr>
            <w:tcW w:w="1104" w:type="pct"/>
            <w:shd w:val="clear" w:color="auto" w:fill="auto"/>
            <w:noWrap/>
            <w:vAlign w:val="center"/>
          </w:tcPr>
          <w:p w14:paraId="777CA262"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r>
      <w:tr w:rsidR="003F2A72" w:rsidRPr="001878F7" w14:paraId="47856BB5" w14:textId="77777777" w:rsidTr="00185F98">
        <w:trPr>
          <w:trHeight w:val="340"/>
        </w:trPr>
        <w:tc>
          <w:tcPr>
            <w:tcW w:w="2276" w:type="pct"/>
            <w:shd w:val="clear" w:color="auto" w:fill="auto"/>
            <w:noWrap/>
            <w:vAlign w:val="center"/>
          </w:tcPr>
          <w:p w14:paraId="3F175EB5" w14:textId="77777777" w:rsidR="003F2A72" w:rsidRPr="001878F7" w:rsidRDefault="003F2A72" w:rsidP="003F2A72">
            <w:pPr>
              <w:autoSpaceDE/>
              <w:autoSpaceDN/>
              <w:spacing w:line="276" w:lineRule="auto"/>
              <w:jc w:val="both"/>
              <w:rPr>
                <w:sz w:val="22"/>
                <w:szCs w:val="22"/>
                <w:lang w:val="en-US"/>
              </w:rPr>
            </w:pPr>
            <w:r w:rsidRPr="001878F7">
              <w:rPr>
                <w:sz w:val="22"/>
                <w:szCs w:val="22"/>
                <w:lang w:val="en-US"/>
              </w:rPr>
              <w:t>Borrowings – Non-Current Portion</w:t>
            </w:r>
          </w:p>
        </w:tc>
        <w:tc>
          <w:tcPr>
            <w:tcW w:w="516" w:type="pct"/>
            <w:shd w:val="clear" w:color="auto" w:fill="auto"/>
            <w:noWrap/>
            <w:vAlign w:val="center"/>
          </w:tcPr>
          <w:p w14:paraId="7E992C41" w14:textId="2FE365F5" w:rsidR="003F2A72" w:rsidRPr="001878F7" w:rsidRDefault="003F2A72" w:rsidP="003F2A72">
            <w:pPr>
              <w:autoSpaceDE/>
              <w:autoSpaceDN/>
              <w:spacing w:line="276" w:lineRule="auto"/>
              <w:jc w:val="center"/>
              <w:rPr>
                <w:sz w:val="22"/>
                <w:szCs w:val="22"/>
                <w:lang w:val="en-US"/>
              </w:rPr>
            </w:pPr>
            <w:r>
              <w:rPr>
                <w:sz w:val="22"/>
                <w:szCs w:val="22"/>
                <w:lang w:val="en-US"/>
              </w:rPr>
              <w:t>3</w:t>
            </w:r>
            <w:r w:rsidR="002E266C">
              <w:rPr>
                <w:sz w:val="22"/>
                <w:szCs w:val="22"/>
                <w:lang w:val="en-US"/>
              </w:rPr>
              <w:t>7</w:t>
            </w:r>
          </w:p>
        </w:tc>
        <w:tc>
          <w:tcPr>
            <w:tcW w:w="1104" w:type="pct"/>
            <w:shd w:val="clear" w:color="auto" w:fill="auto"/>
            <w:noWrap/>
            <w:vAlign w:val="center"/>
          </w:tcPr>
          <w:p w14:paraId="5543A609"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c>
          <w:tcPr>
            <w:tcW w:w="1104" w:type="pct"/>
            <w:shd w:val="clear" w:color="auto" w:fill="auto"/>
            <w:noWrap/>
            <w:vAlign w:val="center"/>
          </w:tcPr>
          <w:p w14:paraId="1F457AD1"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r>
      <w:tr w:rsidR="003F2A72" w:rsidRPr="001878F7" w14:paraId="33405702" w14:textId="77777777" w:rsidTr="00185F98">
        <w:trPr>
          <w:trHeight w:val="340"/>
        </w:trPr>
        <w:tc>
          <w:tcPr>
            <w:tcW w:w="2276" w:type="pct"/>
            <w:shd w:val="clear" w:color="auto" w:fill="auto"/>
            <w:noWrap/>
            <w:vAlign w:val="center"/>
          </w:tcPr>
          <w:p w14:paraId="6481D90A" w14:textId="77777777" w:rsidR="003F2A72" w:rsidRPr="001878F7" w:rsidRDefault="003F2A72" w:rsidP="003F2A72">
            <w:pPr>
              <w:autoSpaceDE/>
              <w:autoSpaceDN/>
              <w:spacing w:line="276" w:lineRule="auto"/>
              <w:jc w:val="both"/>
              <w:rPr>
                <w:sz w:val="22"/>
                <w:szCs w:val="22"/>
                <w:lang w:val="en-US"/>
              </w:rPr>
            </w:pPr>
            <w:r w:rsidRPr="001878F7">
              <w:rPr>
                <w:sz w:val="22"/>
                <w:szCs w:val="22"/>
                <w:lang w:val="en-US"/>
              </w:rPr>
              <w:t>Service Concession Liability</w:t>
            </w:r>
          </w:p>
        </w:tc>
        <w:tc>
          <w:tcPr>
            <w:tcW w:w="516" w:type="pct"/>
            <w:shd w:val="clear" w:color="auto" w:fill="auto"/>
            <w:noWrap/>
            <w:vAlign w:val="center"/>
          </w:tcPr>
          <w:p w14:paraId="6470501D" w14:textId="2CDDB653" w:rsidR="003F2A72" w:rsidRPr="001878F7" w:rsidRDefault="003F2A72" w:rsidP="003F2A72">
            <w:pPr>
              <w:autoSpaceDE/>
              <w:autoSpaceDN/>
              <w:spacing w:line="276" w:lineRule="auto"/>
              <w:jc w:val="center"/>
              <w:rPr>
                <w:sz w:val="22"/>
                <w:szCs w:val="22"/>
                <w:lang w:val="en-US"/>
              </w:rPr>
            </w:pPr>
            <w:r>
              <w:rPr>
                <w:sz w:val="22"/>
                <w:szCs w:val="22"/>
                <w:lang w:val="en-US"/>
              </w:rPr>
              <w:t>3</w:t>
            </w:r>
            <w:r w:rsidR="002E266C">
              <w:rPr>
                <w:sz w:val="22"/>
                <w:szCs w:val="22"/>
                <w:lang w:val="en-US"/>
              </w:rPr>
              <w:t>8</w:t>
            </w:r>
          </w:p>
        </w:tc>
        <w:tc>
          <w:tcPr>
            <w:tcW w:w="1104" w:type="pct"/>
            <w:shd w:val="clear" w:color="auto" w:fill="auto"/>
            <w:noWrap/>
            <w:vAlign w:val="center"/>
          </w:tcPr>
          <w:p w14:paraId="43BE4F90"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c>
          <w:tcPr>
            <w:tcW w:w="1104" w:type="pct"/>
            <w:shd w:val="clear" w:color="auto" w:fill="auto"/>
            <w:noWrap/>
            <w:vAlign w:val="center"/>
          </w:tcPr>
          <w:p w14:paraId="76FF17C8"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r>
      <w:tr w:rsidR="003F2A72" w:rsidRPr="001878F7" w14:paraId="506EF944" w14:textId="77777777" w:rsidTr="00185F98">
        <w:trPr>
          <w:trHeight w:val="340"/>
        </w:trPr>
        <w:tc>
          <w:tcPr>
            <w:tcW w:w="2276" w:type="pct"/>
            <w:shd w:val="clear" w:color="auto" w:fill="auto"/>
            <w:noWrap/>
            <w:vAlign w:val="center"/>
            <w:hideMark/>
          </w:tcPr>
          <w:p w14:paraId="4656AB3D" w14:textId="77777777" w:rsidR="003F2A72" w:rsidRPr="001878F7" w:rsidRDefault="003F2A72" w:rsidP="003F2A72">
            <w:pPr>
              <w:autoSpaceDE/>
              <w:autoSpaceDN/>
              <w:spacing w:line="276" w:lineRule="auto"/>
              <w:jc w:val="both"/>
              <w:rPr>
                <w:b/>
                <w:bCs/>
                <w:sz w:val="22"/>
                <w:szCs w:val="22"/>
                <w:lang w:val="en-US"/>
              </w:rPr>
            </w:pPr>
            <w:r w:rsidRPr="001878F7">
              <w:rPr>
                <w:b/>
                <w:bCs/>
                <w:sz w:val="22"/>
                <w:szCs w:val="22"/>
                <w:lang w:val="en-US"/>
              </w:rPr>
              <w:t>Total Non- Current Liabilities</w:t>
            </w:r>
          </w:p>
        </w:tc>
        <w:tc>
          <w:tcPr>
            <w:tcW w:w="516" w:type="pct"/>
            <w:shd w:val="clear" w:color="auto" w:fill="auto"/>
            <w:noWrap/>
            <w:vAlign w:val="center"/>
            <w:hideMark/>
          </w:tcPr>
          <w:p w14:paraId="05F40FE4" w14:textId="77777777" w:rsidR="003F2A72" w:rsidRPr="001878F7" w:rsidRDefault="003F2A72" w:rsidP="003F2A72">
            <w:pPr>
              <w:autoSpaceDE/>
              <w:autoSpaceDN/>
              <w:spacing w:line="276" w:lineRule="auto"/>
              <w:jc w:val="center"/>
              <w:rPr>
                <w:sz w:val="22"/>
                <w:szCs w:val="22"/>
                <w:lang w:val="en-US"/>
              </w:rPr>
            </w:pPr>
          </w:p>
        </w:tc>
        <w:tc>
          <w:tcPr>
            <w:tcW w:w="1104" w:type="pct"/>
            <w:shd w:val="clear" w:color="auto" w:fill="auto"/>
            <w:noWrap/>
            <w:vAlign w:val="center"/>
            <w:hideMark/>
          </w:tcPr>
          <w:p w14:paraId="7F12514D" w14:textId="77777777" w:rsidR="003F2A72" w:rsidRPr="001878F7" w:rsidRDefault="003F2A72" w:rsidP="003F2A72">
            <w:pPr>
              <w:autoSpaceDE/>
              <w:autoSpaceDN/>
              <w:spacing w:line="276" w:lineRule="auto"/>
              <w:jc w:val="center"/>
              <w:rPr>
                <w:b/>
                <w:bCs/>
                <w:sz w:val="22"/>
                <w:szCs w:val="22"/>
                <w:lang w:val="en-US"/>
              </w:rPr>
            </w:pPr>
            <w:r w:rsidRPr="001878F7">
              <w:rPr>
                <w:b/>
                <w:bCs/>
                <w:sz w:val="22"/>
                <w:szCs w:val="22"/>
                <w:lang w:val="en-US"/>
              </w:rPr>
              <w:t>xxx</w:t>
            </w:r>
          </w:p>
        </w:tc>
        <w:tc>
          <w:tcPr>
            <w:tcW w:w="1104" w:type="pct"/>
            <w:shd w:val="clear" w:color="auto" w:fill="auto"/>
            <w:noWrap/>
            <w:vAlign w:val="center"/>
            <w:hideMark/>
          </w:tcPr>
          <w:p w14:paraId="7CC5EF01" w14:textId="77777777" w:rsidR="003F2A72" w:rsidRPr="001878F7" w:rsidRDefault="003F2A72" w:rsidP="003F2A72">
            <w:pPr>
              <w:autoSpaceDE/>
              <w:autoSpaceDN/>
              <w:spacing w:line="276" w:lineRule="auto"/>
              <w:jc w:val="center"/>
              <w:rPr>
                <w:b/>
                <w:bCs/>
                <w:sz w:val="22"/>
                <w:szCs w:val="22"/>
                <w:lang w:val="en-US"/>
              </w:rPr>
            </w:pPr>
            <w:r w:rsidRPr="001878F7">
              <w:rPr>
                <w:b/>
                <w:bCs/>
                <w:sz w:val="22"/>
                <w:szCs w:val="22"/>
                <w:lang w:val="en-US"/>
              </w:rPr>
              <w:t>xxx</w:t>
            </w:r>
          </w:p>
        </w:tc>
      </w:tr>
      <w:tr w:rsidR="003F2A72" w:rsidRPr="001878F7" w14:paraId="29F547FD" w14:textId="77777777" w:rsidTr="00185F98">
        <w:trPr>
          <w:trHeight w:val="340"/>
        </w:trPr>
        <w:tc>
          <w:tcPr>
            <w:tcW w:w="2276" w:type="pct"/>
            <w:shd w:val="clear" w:color="auto" w:fill="auto"/>
            <w:noWrap/>
            <w:vAlign w:val="center"/>
            <w:hideMark/>
          </w:tcPr>
          <w:p w14:paraId="4C5D81F0" w14:textId="33C6DB61" w:rsidR="003F2A72" w:rsidRPr="001878F7" w:rsidRDefault="003F2A72" w:rsidP="003F2A72">
            <w:pPr>
              <w:autoSpaceDE/>
              <w:autoSpaceDN/>
              <w:spacing w:line="276" w:lineRule="auto"/>
              <w:jc w:val="both"/>
              <w:rPr>
                <w:sz w:val="22"/>
                <w:szCs w:val="22"/>
                <w:lang w:val="en-US"/>
              </w:rPr>
            </w:pPr>
            <w:r w:rsidRPr="001878F7">
              <w:rPr>
                <w:b/>
                <w:bCs/>
                <w:sz w:val="22"/>
                <w:szCs w:val="22"/>
                <w:lang w:val="en-US"/>
              </w:rPr>
              <w:t>Total</w:t>
            </w:r>
            <w:r w:rsidRPr="001878F7">
              <w:rPr>
                <w:sz w:val="22"/>
                <w:szCs w:val="22"/>
                <w:lang w:val="en-US"/>
              </w:rPr>
              <w:t xml:space="preserve"> </w:t>
            </w:r>
            <w:r w:rsidRPr="001878F7">
              <w:rPr>
                <w:b/>
                <w:bCs/>
                <w:sz w:val="22"/>
                <w:szCs w:val="22"/>
                <w:lang w:val="en-US"/>
              </w:rPr>
              <w:t>Liabilities</w:t>
            </w:r>
            <w:r>
              <w:rPr>
                <w:b/>
                <w:bCs/>
                <w:sz w:val="22"/>
                <w:szCs w:val="22"/>
                <w:lang w:val="en-US"/>
              </w:rPr>
              <w:t xml:space="preserve"> (B)</w:t>
            </w:r>
          </w:p>
        </w:tc>
        <w:tc>
          <w:tcPr>
            <w:tcW w:w="516" w:type="pct"/>
            <w:shd w:val="clear" w:color="auto" w:fill="auto"/>
            <w:noWrap/>
            <w:vAlign w:val="center"/>
            <w:hideMark/>
          </w:tcPr>
          <w:p w14:paraId="3A4EC508" w14:textId="77777777" w:rsidR="003F2A72" w:rsidRPr="001878F7" w:rsidRDefault="003F2A72" w:rsidP="003F2A72">
            <w:pPr>
              <w:autoSpaceDE/>
              <w:autoSpaceDN/>
              <w:spacing w:line="276" w:lineRule="auto"/>
              <w:jc w:val="center"/>
              <w:rPr>
                <w:sz w:val="22"/>
                <w:szCs w:val="22"/>
                <w:lang w:val="en-US"/>
              </w:rPr>
            </w:pPr>
          </w:p>
        </w:tc>
        <w:tc>
          <w:tcPr>
            <w:tcW w:w="1104" w:type="pct"/>
            <w:shd w:val="clear" w:color="auto" w:fill="auto"/>
            <w:noWrap/>
            <w:vAlign w:val="center"/>
            <w:hideMark/>
          </w:tcPr>
          <w:p w14:paraId="7AE98C82" w14:textId="77777777" w:rsidR="003F2A72" w:rsidRPr="001878F7" w:rsidRDefault="003F2A72" w:rsidP="003F2A72">
            <w:pPr>
              <w:autoSpaceDE/>
              <w:autoSpaceDN/>
              <w:spacing w:line="276" w:lineRule="auto"/>
              <w:jc w:val="center"/>
              <w:rPr>
                <w:b/>
                <w:bCs/>
                <w:sz w:val="22"/>
                <w:szCs w:val="22"/>
                <w:lang w:val="en-US"/>
              </w:rPr>
            </w:pPr>
            <w:r w:rsidRPr="001878F7">
              <w:rPr>
                <w:b/>
                <w:bCs/>
                <w:sz w:val="22"/>
                <w:szCs w:val="22"/>
                <w:lang w:val="en-US"/>
              </w:rPr>
              <w:t>xxx</w:t>
            </w:r>
          </w:p>
        </w:tc>
        <w:tc>
          <w:tcPr>
            <w:tcW w:w="1104" w:type="pct"/>
            <w:shd w:val="clear" w:color="auto" w:fill="auto"/>
            <w:noWrap/>
            <w:vAlign w:val="center"/>
            <w:hideMark/>
          </w:tcPr>
          <w:p w14:paraId="6CC057CD" w14:textId="77777777" w:rsidR="003F2A72" w:rsidRPr="001878F7" w:rsidRDefault="003F2A72" w:rsidP="003F2A72">
            <w:pPr>
              <w:autoSpaceDE/>
              <w:autoSpaceDN/>
              <w:spacing w:line="276" w:lineRule="auto"/>
              <w:jc w:val="center"/>
              <w:rPr>
                <w:b/>
                <w:bCs/>
                <w:sz w:val="22"/>
                <w:szCs w:val="22"/>
                <w:lang w:val="en-US"/>
              </w:rPr>
            </w:pPr>
            <w:r w:rsidRPr="001878F7">
              <w:rPr>
                <w:b/>
                <w:bCs/>
                <w:sz w:val="22"/>
                <w:szCs w:val="22"/>
                <w:lang w:val="en-US"/>
              </w:rPr>
              <w:t>xxx</w:t>
            </w:r>
          </w:p>
        </w:tc>
      </w:tr>
      <w:tr w:rsidR="003F2A72" w:rsidRPr="001878F7" w14:paraId="13D3A123" w14:textId="77777777" w:rsidTr="00185F98">
        <w:trPr>
          <w:trHeight w:val="340"/>
        </w:trPr>
        <w:tc>
          <w:tcPr>
            <w:tcW w:w="2276" w:type="pct"/>
            <w:shd w:val="clear" w:color="auto" w:fill="auto"/>
            <w:noWrap/>
            <w:vAlign w:val="center"/>
          </w:tcPr>
          <w:p w14:paraId="41D779C5" w14:textId="77777777" w:rsidR="003F2A72" w:rsidRPr="001878F7" w:rsidRDefault="003F2A72" w:rsidP="003F2A72">
            <w:pPr>
              <w:autoSpaceDE/>
              <w:autoSpaceDN/>
              <w:spacing w:line="276" w:lineRule="auto"/>
              <w:jc w:val="both"/>
              <w:rPr>
                <w:b/>
                <w:bCs/>
                <w:sz w:val="22"/>
                <w:szCs w:val="22"/>
                <w:lang w:val="en-US"/>
              </w:rPr>
            </w:pPr>
          </w:p>
        </w:tc>
        <w:tc>
          <w:tcPr>
            <w:tcW w:w="516" w:type="pct"/>
            <w:shd w:val="clear" w:color="auto" w:fill="auto"/>
            <w:noWrap/>
            <w:vAlign w:val="center"/>
          </w:tcPr>
          <w:p w14:paraId="026751A3" w14:textId="77777777" w:rsidR="003F2A72" w:rsidRPr="001878F7" w:rsidRDefault="003F2A72" w:rsidP="003F2A72">
            <w:pPr>
              <w:autoSpaceDE/>
              <w:autoSpaceDN/>
              <w:spacing w:line="276" w:lineRule="auto"/>
              <w:jc w:val="center"/>
              <w:rPr>
                <w:sz w:val="22"/>
                <w:szCs w:val="22"/>
                <w:lang w:val="en-US"/>
              </w:rPr>
            </w:pPr>
          </w:p>
        </w:tc>
        <w:tc>
          <w:tcPr>
            <w:tcW w:w="1104" w:type="pct"/>
            <w:shd w:val="clear" w:color="auto" w:fill="auto"/>
            <w:noWrap/>
            <w:vAlign w:val="center"/>
          </w:tcPr>
          <w:p w14:paraId="50B3903D" w14:textId="77777777" w:rsidR="003F2A72" w:rsidRPr="001878F7" w:rsidRDefault="003F2A72" w:rsidP="003F2A72">
            <w:pPr>
              <w:autoSpaceDE/>
              <w:autoSpaceDN/>
              <w:spacing w:line="276" w:lineRule="auto"/>
              <w:jc w:val="center"/>
              <w:rPr>
                <w:b/>
                <w:bCs/>
                <w:sz w:val="22"/>
                <w:szCs w:val="22"/>
                <w:lang w:val="en-US"/>
              </w:rPr>
            </w:pPr>
          </w:p>
        </w:tc>
        <w:tc>
          <w:tcPr>
            <w:tcW w:w="1104" w:type="pct"/>
            <w:shd w:val="clear" w:color="auto" w:fill="auto"/>
            <w:noWrap/>
            <w:vAlign w:val="center"/>
          </w:tcPr>
          <w:p w14:paraId="13B14C95" w14:textId="77777777" w:rsidR="003F2A72" w:rsidRPr="001878F7" w:rsidRDefault="003F2A72" w:rsidP="003F2A72">
            <w:pPr>
              <w:autoSpaceDE/>
              <w:autoSpaceDN/>
              <w:spacing w:line="276" w:lineRule="auto"/>
              <w:jc w:val="center"/>
              <w:rPr>
                <w:b/>
                <w:bCs/>
                <w:sz w:val="22"/>
                <w:szCs w:val="22"/>
                <w:lang w:val="en-US"/>
              </w:rPr>
            </w:pPr>
          </w:p>
        </w:tc>
      </w:tr>
      <w:tr w:rsidR="003F2A72" w:rsidRPr="001878F7" w14:paraId="5D9B9F96" w14:textId="77777777" w:rsidTr="00185F98">
        <w:trPr>
          <w:trHeight w:val="340"/>
        </w:trPr>
        <w:tc>
          <w:tcPr>
            <w:tcW w:w="2276" w:type="pct"/>
            <w:shd w:val="clear" w:color="auto" w:fill="auto"/>
            <w:noWrap/>
            <w:vAlign w:val="center"/>
            <w:hideMark/>
          </w:tcPr>
          <w:p w14:paraId="38D96740" w14:textId="6ED57DE6" w:rsidR="003F2A72" w:rsidRPr="001878F7" w:rsidRDefault="003F2A72" w:rsidP="003F2A72">
            <w:pPr>
              <w:autoSpaceDE/>
              <w:autoSpaceDN/>
              <w:spacing w:line="276" w:lineRule="auto"/>
              <w:jc w:val="both"/>
              <w:rPr>
                <w:sz w:val="22"/>
                <w:szCs w:val="22"/>
                <w:lang w:val="en-US"/>
              </w:rPr>
            </w:pPr>
            <w:r w:rsidRPr="001878F7">
              <w:rPr>
                <w:b/>
                <w:bCs/>
                <w:sz w:val="22"/>
                <w:szCs w:val="22"/>
                <w:lang w:val="en-US"/>
              </w:rPr>
              <w:t>Net</w:t>
            </w:r>
            <w:r w:rsidRPr="001878F7">
              <w:rPr>
                <w:sz w:val="22"/>
                <w:szCs w:val="22"/>
                <w:lang w:val="en-US"/>
              </w:rPr>
              <w:t xml:space="preserve"> </w:t>
            </w:r>
            <w:r w:rsidRPr="001878F7">
              <w:rPr>
                <w:b/>
                <w:bCs/>
                <w:sz w:val="22"/>
                <w:szCs w:val="22"/>
                <w:lang w:val="en-US"/>
              </w:rPr>
              <w:t>Assets</w:t>
            </w:r>
            <w:r>
              <w:rPr>
                <w:b/>
                <w:bCs/>
                <w:sz w:val="22"/>
                <w:szCs w:val="22"/>
                <w:lang w:val="en-US"/>
              </w:rPr>
              <w:t xml:space="preserve"> (A-B)</w:t>
            </w:r>
          </w:p>
        </w:tc>
        <w:tc>
          <w:tcPr>
            <w:tcW w:w="516" w:type="pct"/>
            <w:shd w:val="clear" w:color="auto" w:fill="auto"/>
            <w:noWrap/>
            <w:vAlign w:val="center"/>
            <w:hideMark/>
          </w:tcPr>
          <w:p w14:paraId="075ACA2F" w14:textId="77777777" w:rsidR="003F2A72" w:rsidRPr="001878F7" w:rsidRDefault="003F2A72" w:rsidP="003F2A72">
            <w:pPr>
              <w:autoSpaceDE/>
              <w:autoSpaceDN/>
              <w:spacing w:line="276" w:lineRule="auto"/>
              <w:jc w:val="center"/>
              <w:rPr>
                <w:sz w:val="22"/>
                <w:szCs w:val="22"/>
                <w:lang w:val="en-US"/>
              </w:rPr>
            </w:pPr>
          </w:p>
        </w:tc>
        <w:tc>
          <w:tcPr>
            <w:tcW w:w="1104" w:type="pct"/>
            <w:shd w:val="clear" w:color="auto" w:fill="auto"/>
            <w:noWrap/>
            <w:vAlign w:val="center"/>
          </w:tcPr>
          <w:p w14:paraId="410B2EF0" w14:textId="1E2C4EE0" w:rsidR="003F2A72" w:rsidRPr="001878F7" w:rsidRDefault="003F2A72" w:rsidP="003F2A72">
            <w:pPr>
              <w:autoSpaceDE/>
              <w:autoSpaceDN/>
              <w:spacing w:line="276" w:lineRule="auto"/>
              <w:jc w:val="center"/>
              <w:rPr>
                <w:b/>
                <w:bCs/>
                <w:sz w:val="22"/>
                <w:szCs w:val="22"/>
                <w:lang w:val="en-US"/>
              </w:rPr>
            </w:pPr>
            <w:r>
              <w:rPr>
                <w:b/>
                <w:bCs/>
                <w:sz w:val="22"/>
                <w:szCs w:val="22"/>
                <w:lang w:val="en-US"/>
              </w:rPr>
              <w:t>xxx</w:t>
            </w:r>
          </w:p>
        </w:tc>
        <w:tc>
          <w:tcPr>
            <w:tcW w:w="1104" w:type="pct"/>
            <w:shd w:val="clear" w:color="auto" w:fill="auto"/>
            <w:noWrap/>
            <w:vAlign w:val="center"/>
          </w:tcPr>
          <w:p w14:paraId="65147A10" w14:textId="79C868E8" w:rsidR="003F2A72" w:rsidRPr="001878F7" w:rsidRDefault="003F2A72" w:rsidP="003F2A72">
            <w:pPr>
              <w:autoSpaceDE/>
              <w:autoSpaceDN/>
              <w:spacing w:line="276" w:lineRule="auto"/>
              <w:jc w:val="center"/>
              <w:rPr>
                <w:b/>
                <w:bCs/>
                <w:sz w:val="22"/>
                <w:szCs w:val="22"/>
                <w:lang w:val="en-US"/>
              </w:rPr>
            </w:pPr>
            <w:r>
              <w:rPr>
                <w:b/>
                <w:bCs/>
                <w:sz w:val="22"/>
                <w:szCs w:val="22"/>
                <w:lang w:val="en-US"/>
              </w:rPr>
              <w:t>xxx</w:t>
            </w:r>
          </w:p>
        </w:tc>
      </w:tr>
      <w:tr w:rsidR="003F2A72" w:rsidRPr="001878F7" w14:paraId="00B08AA1" w14:textId="77777777" w:rsidTr="00185F98">
        <w:trPr>
          <w:trHeight w:val="340"/>
        </w:trPr>
        <w:tc>
          <w:tcPr>
            <w:tcW w:w="2276" w:type="pct"/>
            <w:shd w:val="clear" w:color="auto" w:fill="auto"/>
            <w:noWrap/>
            <w:vAlign w:val="center"/>
          </w:tcPr>
          <w:p w14:paraId="4130EFCF" w14:textId="77777777" w:rsidR="003F2A72" w:rsidRPr="001878F7" w:rsidRDefault="003F2A72" w:rsidP="003F2A72">
            <w:pPr>
              <w:autoSpaceDE/>
              <w:autoSpaceDN/>
              <w:spacing w:line="276" w:lineRule="auto"/>
              <w:jc w:val="both"/>
              <w:rPr>
                <w:b/>
                <w:bCs/>
                <w:sz w:val="22"/>
                <w:szCs w:val="22"/>
                <w:lang w:val="en-US"/>
              </w:rPr>
            </w:pPr>
          </w:p>
        </w:tc>
        <w:tc>
          <w:tcPr>
            <w:tcW w:w="516" w:type="pct"/>
            <w:shd w:val="clear" w:color="auto" w:fill="auto"/>
            <w:noWrap/>
            <w:vAlign w:val="center"/>
          </w:tcPr>
          <w:p w14:paraId="0D6CA800" w14:textId="77777777" w:rsidR="003F2A72" w:rsidRPr="001878F7" w:rsidRDefault="003F2A72" w:rsidP="003F2A72">
            <w:pPr>
              <w:autoSpaceDE/>
              <w:autoSpaceDN/>
              <w:spacing w:line="276" w:lineRule="auto"/>
              <w:jc w:val="center"/>
              <w:rPr>
                <w:sz w:val="22"/>
                <w:szCs w:val="22"/>
                <w:lang w:val="en-US"/>
              </w:rPr>
            </w:pPr>
          </w:p>
        </w:tc>
        <w:tc>
          <w:tcPr>
            <w:tcW w:w="1104" w:type="pct"/>
            <w:shd w:val="clear" w:color="auto" w:fill="auto"/>
            <w:noWrap/>
            <w:vAlign w:val="center"/>
          </w:tcPr>
          <w:p w14:paraId="1C75CCA3" w14:textId="77777777" w:rsidR="003F2A72" w:rsidRPr="001878F7" w:rsidRDefault="003F2A72" w:rsidP="003F2A72">
            <w:pPr>
              <w:autoSpaceDE/>
              <w:autoSpaceDN/>
              <w:spacing w:line="276" w:lineRule="auto"/>
              <w:jc w:val="center"/>
              <w:rPr>
                <w:b/>
                <w:bCs/>
                <w:sz w:val="22"/>
                <w:szCs w:val="22"/>
                <w:lang w:val="en-US"/>
              </w:rPr>
            </w:pPr>
          </w:p>
        </w:tc>
        <w:tc>
          <w:tcPr>
            <w:tcW w:w="1104" w:type="pct"/>
            <w:shd w:val="clear" w:color="auto" w:fill="auto"/>
            <w:noWrap/>
            <w:vAlign w:val="center"/>
          </w:tcPr>
          <w:p w14:paraId="6E384B60" w14:textId="77777777" w:rsidR="003F2A72" w:rsidRPr="001878F7" w:rsidRDefault="003F2A72" w:rsidP="003F2A72">
            <w:pPr>
              <w:autoSpaceDE/>
              <w:autoSpaceDN/>
              <w:spacing w:line="276" w:lineRule="auto"/>
              <w:jc w:val="center"/>
              <w:rPr>
                <w:b/>
                <w:bCs/>
                <w:sz w:val="22"/>
                <w:szCs w:val="22"/>
                <w:lang w:val="en-US"/>
              </w:rPr>
            </w:pPr>
          </w:p>
        </w:tc>
      </w:tr>
      <w:tr w:rsidR="003F2A72" w:rsidRPr="001878F7" w14:paraId="04C7063D" w14:textId="77777777" w:rsidTr="00185F98">
        <w:trPr>
          <w:trHeight w:val="340"/>
        </w:trPr>
        <w:tc>
          <w:tcPr>
            <w:tcW w:w="2276" w:type="pct"/>
            <w:shd w:val="clear" w:color="auto" w:fill="auto"/>
            <w:noWrap/>
            <w:vAlign w:val="center"/>
          </w:tcPr>
          <w:p w14:paraId="67A480DB" w14:textId="2383D149" w:rsidR="003F2A72" w:rsidRPr="001878F7" w:rsidRDefault="003F2A72" w:rsidP="003F2A72">
            <w:pPr>
              <w:autoSpaceDE/>
              <w:autoSpaceDN/>
              <w:spacing w:line="276" w:lineRule="auto"/>
              <w:jc w:val="both"/>
              <w:rPr>
                <w:b/>
                <w:bCs/>
                <w:sz w:val="22"/>
                <w:szCs w:val="22"/>
                <w:lang w:val="en-US"/>
              </w:rPr>
            </w:pPr>
            <w:r>
              <w:rPr>
                <w:b/>
                <w:bCs/>
                <w:sz w:val="22"/>
                <w:szCs w:val="22"/>
                <w:lang w:val="en-US"/>
              </w:rPr>
              <w:t>Represented by:</w:t>
            </w:r>
          </w:p>
        </w:tc>
        <w:tc>
          <w:tcPr>
            <w:tcW w:w="516" w:type="pct"/>
            <w:shd w:val="clear" w:color="auto" w:fill="auto"/>
            <w:noWrap/>
            <w:vAlign w:val="center"/>
          </w:tcPr>
          <w:p w14:paraId="2CF031EB" w14:textId="77777777" w:rsidR="003F2A72" w:rsidRPr="001878F7" w:rsidRDefault="003F2A72" w:rsidP="003F2A72">
            <w:pPr>
              <w:autoSpaceDE/>
              <w:autoSpaceDN/>
              <w:spacing w:line="276" w:lineRule="auto"/>
              <w:jc w:val="center"/>
              <w:rPr>
                <w:sz w:val="22"/>
                <w:szCs w:val="22"/>
                <w:lang w:val="en-US"/>
              </w:rPr>
            </w:pPr>
          </w:p>
        </w:tc>
        <w:tc>
          <w:tcPr>
            <w:tcW w:w="1104" w:type="pct"/>
            <w:shd w:val="clear" w:color="auto" w:fill="auto"/>
            <w:noWrap/>
            <w:vAlign w:val="center"/>
          </w:tcPr>
          <w:p w14:paraId="15B7CE7A" w14:textId="77777777" w:rsidR="003F2A72" w:rsidRPr="001878F7" w:rsidRDefault="003F2A72" w:rsidP="003F2A72">
            <w:pPr>
              <w:autoSpaceDE/>
              <w:autoSpaceDN/>
              <w:spacing w:line="276" w:lineRule="auto"/>
              <w:jc w:val="center"/>
              <w:rPr>
                <w:b/>
                <w:bCs/>
                <w:sz w:val="22"/>
                <w:szCs w:val="22"/>
                <w:lang w:val="en-US"/>
              </w:rPr>
            </w:pPr>
          </w:p>
        </w:tc>
        <w:tc>
          <w:tcPr>
            <w:tcW w:w="1104" w:type="pct"/>
            <w:shd w:val="clear" w:color="auto" w:fill="auto"/>
            <w:noWrap/>
            <w:vAlign w:val="center"/>
          </w:tcPr>
          <w:p w14:paraId="4778EA73" w14:textId="77777777" w:rsidR="003F2A72" w:rsidRPr="001878F7" w:rsidRDefault="003F2A72" w:rsidP="003F2A72">
            <w:pPr>
              <w:autoSpaceDE/>
              <w:autoSpaceDN/>
              <w:spacing w:line="276" w:lineRule="auto"/>
              <w:jc w:val="center"/>
              <w:rPr>
                <w:b/>
                <w:bCs/>
                <w:sz w:val="22"/>
                <w:szCs w:val="22"/>
                <w:lang w:val="en-US"/>
              </w:rPr>
            </w:pPr>
          </w:p>
        </w:tc>
      </w:tr>
      <w:tr w:rsidR="003F2A72" w:rsidRPr="001878F7" w14:paraId="46270D48" w14:textId="77777777" w:rsidTr="00185F98">
        <w:trPr>
          <w:trHeight w:val="340"/>
        </w:trPr>
        <w:tc>
          <w:tcPr>
            <w:tcW w:w="2276" w:type="pct"/>
            <w:shd w:val="clear" w:color="auto" w:fill="auto"/>
            <w:noWrap/>
            <w:vAlign w:val="center"/>
            <w:hideMark/>
          </w:tcPr>
          <w:p w14:paraId="36462D49" w14:textId="77777777" w:rsidR="003F2A72" w:rsidRPr="001878F7" w:rsidRDefault="003F2A72" w:rsidP="003F2A72">
            <w:pPr>
              <w:autoSpaceDE/>
              <w:autoSpaceDN/>
              <w:spacing w:line="276" w:lineRule="auto"/>
              <w:jc w:val="both"/>
              <w:rPr>
                <w:sz w:val="22"/>
                <w:szCs w:val="22"/>
                <w:lang w:val="en-US"/>
              </w:rPr>
            </w:pPr>
            <w:r w:rsidRPr="001878F7">
              <w:rPr>
                <w:sz w:val="22"/>
                <w:szCs w:val="22"/>
                <w:lang w:val="en-US"/>
              </w:rPr>
              <w:t>Reserves</w:t>
            </w:r>
          </w:p>
        </w:tc>
        <w:tc>
          <w:tcPr>
            <w:tcW w:w="516" w:type="pct"/>
            <w:shd w:val="clear" w:color="auto" w:fill="auto"/>
            <w:noWrap/>
            <w:vAlign w:val="center"/>
            <w:hideMark/>
          </w:tcPr>
          <w:p w14:paraId="3D4423A9" w14:textId="77777777" w:rsidR="003F2A72" w:rsidRPr="001878F7" w:rsidRDefault="003F2A72" w:rsidP="003F2A72">
            <w:pPr>
              <w:autoSpaceDE/>
              <w:autoSpaceDN/>
              <w:spacing w:line="276" w:lineRule="auto"/>
              <w:jc w:val="center"/>
              <w:rPr>
                <w:sz w:val="22"/>
                <w:szCs w:val="22"/>
                <w:lang w:val="en-US"/>
              </w:rPr>
            </w:pPr>
          </w:p>
        </w:tc>
        <w:tc>
          <w:tcPr>
            <w:tcW w:w="1104" w:type="pct"/>
            <w:shd w:val="clear" w:color="auto" w:fill="auto"/>
            <w:noWrap/>
            <w:vAlign w:val="center"/>
            <w:hideMark/>
          </w:tcPr>
          <w:p w14:paraId="7A18D193"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c>
          <w:tcPr>
            <w:tcW w:w="1104" w:type="pct"/>
            <w:shd w:val="clear" w:color="auto" w:fill="auto"/>
            <w:noWrap/>
            <w:vAlign w:val="center"/>
            <w:hideMark/>
          </w:tcPr>
          <w:p w14:paraId="252CE3AC"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r>
      <w:tr w:rsidR="003F2A72" w:rsidRPr="001878F7" w14:paraId="0C907B63" w14:textId="77777777" w:rsidTr="00185F98">
        <w:trPr>
          <w:trHeight w:val="340"/>
        </w:trPr>
        <w:tc>
          <w:tcPr>
            <w:tcW w:w="2276" w:type="pct"/>
            <w:shd w:val="clear" w:color="auto" w:fill="auto"/>
            <w:noWrap/>
            <w:vAlign w:val="center"/>
            <w:hideMark/>
          </w:tcPr>
          <w:p w14:paraId="63356E27" w14:textId="77777777" w:rsidR="003F2A72" w:rsidRPr="001878F7" w:rsidRDefault="003F2A72" w:rsidP="003F2A72">
            <w:pPr>
              <w:autoSpaceDE/>
              <w:autoSpaceDN/>
              <w:spacing w:line="276" w:lineRule="auto"/>
              <w:jc w:val="both"/>
              <w:rPr>
                <w:sz w:val="22"/>
                <w:szCs w:val="22"/>
                <w:lang w:val="en-US"/>
              </w:rPr>
            </w:pPr>
            <w:r w:rsidRPr="001878F7">
              <w:rPr>
                <w:sz w:val="22"/>
                <w:szCs w:val="22"/>
                <w:lang w:val="en-US"/>
              </w:rPr>
              <w:t>Accumulated Surplus</w:t>
            </w:r>
          </w:p>
        </w:tc>
        <w:tc>
          <w:tcPr>
            <w:tcW w:w="516" w:type="pct"/>
            <w:shd w:val="clear" w:color="auto" w:fill="auto"/>
            <w:noWrap/>
            <w:vAlign w:val="center"/>
            <w:hideMark/>
          </w:tcPr>
          <w:p w14:paraId="13CFB6B2" w14:textId="77777777" w:rsidR="003F2A72" w:rsidRPr="001878F7" w:rsidRDefault="003F2A72" w:rsidP="003F2A72">
            <w:pPr>
              <w:autoSpaceDE/>
              <w:autoSpaceDN/>
              <w:spacing w:line="276" w:lineRule="auto"/>
              <w:jc w:val="center"/>
              <w:rPr>
                <w:sz w:val="22"/>
                <w:szCs w:val="22"/>
                <w:lang w:val="en-US"/>
              </w:rPr>
            </w:pPr>
          </w:p>
        </w:tc>
        <w:tc>
          <w:tcPr>
            <w:tcW w:w="1104" w:type="pct"/>
            <w:shd w:val="clear" w:color="auto" w:fill="auto"/>
            <w:noWrap/>
            <w:vAlign w:val="center"/>
            <w:hideMark/>
          </w:tcPr>
          <w:p w14:paraId="22A08D0D"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c>
          <w:tcPr>
            <w:tcW w:w="1104" w:type="pct"/>
            <w:shd w:val="clear" w:color="auto" w:fill="auto"/>
            <w:noWrap/>
            <w:vAlign w:val="center"/>
            <w:hideMark/>
          </w:tcPr>
          <w:p w14:paraId="04500305"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r>
      <w:tr w:rsidR="003F2A72" w:rsidRPr="001878F7" w14:paraId="67370E0E" w14:textId="77777777" w:rsidTr="00185F98">
        <w:trPr>
          <w:trHeight w:val="340"/>
        </w:trPr>
        <w:tc>
          <w:tcPr>
            <w:tcW w:w="2276" w:type="pct"/>
            <w:shd w:val="clear" w:color="auto" w:fill="auto"/>
            <w:noWrap/>
            <w:vAlign w:val="center"/>
            <w:hideMark/>
          </w:tcPr>
          <w:p w14:paraId="1DDA2AA8" w14:textId="77777777" w:rsidR="003F2A72" w:rsidRPr="001878F7" w:rsidRDefault="003F2A72" w:rsidP="003F2A72">
            <w:pPr>
              <w:autoSpaceDE/>
              <w:autoSpaceDN/>
              <w:spacing w:line="276" w:lineRule="auto"/>
              <w:jc w:val="both"/>
              <w:rPr>
                <w:sz w:val="22"/>
                <w:szCs w:val="22"/>
                <w:lang w:val="en-US"/>
              </w:rPr>
            </w:pPr>
            <w:r w:rsidRPr="001878F7">
              <w:rPr>
                <w:sz w:val="22"/>
                <w:szCs w:val="22"/>
                <w:lang w:val="en-US"/>
              </w:rPr>
              <w:t>Capital Fund</w:t>
            </w:r>
          </w:p>
        </w:tc>
        <w:tc>
          <w:tcPr>
            <w:tcW w:w="516" w:type="pct"/>
            <w:shd w:val="clear" w:color="auto" w:fill="auto"/>
            <w:noWrap/>
            <w:vAlign w:val="center"/>
            <w:hideMark/>
          </w:tcPr>
          <w:p w14:paraId="55A33085" w14:textId="77777777" w:rsidR="003F2A72" w:rsidRPr="001878F7" w:rsidRDefault="003F2A72" w:rsidP="003F2A72">
            <w:pPr>
              <w:autoSpaceDE/>
              <w:autoSpaceDN/>
              <w:spacing w:line="276" w:lineRule="auto"/>
              <w:jc w:val="center"/>
              <w:rPr>
                <w:sz w:val="22"/>
                <w:szCs w:val="22"/>
                <w:lang w:val="en-US"/>
              </w:rPr>
            </w:pPr>
          </w:p>
        </w:tc>
        <w:tc>
          <w:tcPr>
            <w:tcW w:w="1104" w:type="pct"/>
            <w:shd w:val="clear" w:color="auto" w:fill="auto"/>
            <w:noWrap/>
            <w:vAlign w:val="center"/>
            <w:hideMark/>
          </w:tcPr>
          <w:p w14:paraId="70892EB6"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c>
          <w:tcPr>
            <w:tcW w:w="1104" w:type="pct"/>
            <w:shd w:val="clear" w:color="auto" w:fill="auto"/>
            <w:noWrap/>
            <w:vAlign w:val="center"/>
            <w:hideMark/>
          </w:tcPr>
          <w:p w14:paraId="59D1F87F" w14:textId="77777777" w:rsidR="003F2A72" w:rsidRPr="001878F7" w:rsidRDefault="003F2A72" w:rsidP="003F2A72">
            <w:pPr>
              <w:autoSpaceDE/>
              <w:autoSpaceDN/>
              <w:spacing w:line="276" w:lineRule="auto"/>
              <w:jc w:val="center"/>
              <w:rPr>
                <w:sz w:val="22"/>
                <w:szCs w:val="22"/>
                <w:lang w:val="en-US"/>
              </w:rPr>
            </w:pPr>
            <w:r w:rsidRPr="001878F7">
              <w:rPr>
                <w:sz w:val="22"/>
                <w:szCs w:val="22"/>
                <w:lang w:val="en-US"/>
              </w:rPr>
              <w:t>xxx</w:t>
            </w:r>
          </w:p>
        </w:tc>
      </w:tr>
      <w:tr w:rsidR="003F2A72" w:rsidRPr="001878F7" w14:paraId="008B944F" w14:textId="77777777" w:rsidTr="00185F98">
        <w:trPr>
          <w:trHeight w:val="340"/>
        </w:trPr>
        <w:tc>
          <w:tcPr>
            <w:tcW w:w="2276" w:type="pct"/>
            <w:shd w:val="clear" w:color="auto" w:fill="auto"/>
            <w:noWrap/>
            <w:vAlign w:val="center"/>
            <w:hideMark/>
          </w:tcPr>
          <w:p w14:paraId="5BE7D20E" w14:textId="3020CE0C" w:rsidR="003F2A72" w:rsidRPr="001878F7" w:rsidRDefault="003F2A72" w:rsidP="003F2A72">
            <w:pPr>
              <w:autoSpaceDE/>
              <w:autoSpaceDN/>
              <w:spacing w:line="276" w:lineRule="auto"/>
              <w:jc w:val="both"/>
              <w:rPr>
                <w:b/>
                <w:bCs/>
                <w:sz w:val="22"/>
                <w:szCs w:val="22"/>
                <w:lang w:val="en-US"/>
              </w:rPr>
            </w:pPr>
            <w:r w:rsidRPr="001878F7">
              <w:rPr>
                <w:b/>
                <w:bCs/>
                <w:sz w:val="22"/>
                <w:szCs w:val="22"/>
                <w:lang w:val="en-US"/>
              </w:rPr>
              <w:t>Net Assets</w:t>
            </w:r>
          </w:p>
        </w:tc>
        <w:tc>
          <w:tcPr>
            <w:tcW w:w="516" w:type="pct"/>
            <w:shd w:val="clear" w:color="auto" w:fill="auto"/>
            <w:noWrap/>
            <w:vAlign w:val="center"/>
            <w:hideMark/>
          </w:tcPr>
          <w:p w14:paraId="6772549A" w14:textId="77777777" w:rsidR="003F2A72" w:rsidRPr="001878F7" w:rsidRDefault="003F2A72" w:rsidP="003F2A72">
            <w:pPr>
              <w:autoSpaceDE/>
              <w:autoSpaceDN/>
              <w:spacing w:line="276" w:lineRule="auto"/>
              <w:jc w:val="center"/>
              <w:rPr>
                <w:sz w:val="22"/>
                <w:szCs w:val="22"/>
                <w:lang w:val="en-US"/>
              </w:rPr>
            </w:pPr>
          </w:p>
        </w:tc>
        <w:tc>
          <w:tcPr>
            <w:tcW w:w="1104" w:type="pct"/>
            <w:shd w:val="clear" w:color="auto" w:fill="auto"/>
            <w:noWrap/>
            <w:vAlign w:val="center"/>
            <w:hideMark/>
          </w:tcPr>
          <w:p w14:paraId="282478E8" w14:textId="77777777" w:rsidR="003F2A72" w:rsidRPr="001878F7" w:rsidRDefault="003F2A72" w:rsidP="003F2A72">
            <w:pPr>
              <w:autoSpaceDE/>
              <w:autoSpaceDN/>
              <w:spacing w:line="276" w:lineRule="auto"/>
              <w:jc w:val="center"/>
              <w:rPr>
                <w:b/>
                <w:bCs/>
                <w:sz w:val="22"/>
                <w:szCs w:val="22"/>
                <w:lang w:val="en-US"/>
              </w:rPr>
            </w:pPr>
            <w:r w:rsidRPr="001878F7">
              <w:rPr>
                <w:b/>
                <w:bCs/>
                <w:sz w:val="22"/>
                <w:szCs w:val="22"/>
                <w:lang w:val="en-US"/>
              </w:rPr>
              <w:t>xxx</w:t>
            </w:r>
          </w:p>
        </w:tc>
        <w:tc>
          <w:tcPr>
            <w:tcW w:w="1104" w:type="pct"/>
            <w:shd w:val="clear" w:color="auto" w:fill="auto"/>
            <w:noWrap/>
            <w:vAlign w:val="center"/>
            <w:hideMark/>
          </w:tcPr>
          <w:p w14:paraId="1A3F1168" w14:textId="77777777" w:rsidR="003F2A72" w:rsidRPr="001878F7" w:rsidRDefault="003F2A72" w:rsidP="003F2A72">
            <w:pPr>
              <w:autoSpaceDE/>
              <w:autoSpaceDN/>
              <w:spacing w:line="276" w:lineRule="auto"/>
              <w:jc w:val="center"/>
              <w:rPr>
                <w:b/>
                <w:bCs/>
                <w:sz w:val="22"/>
                <w:szCs w:val="22"/>
                <w:lang w:val="en-US"/>
              </w:rPr>
            </w:pPr>
            <w:r w:rsidRPr="001878F7">
              <w:rPr>
                <w:b/>
                <w:bCs/>
                <w:sz w:val="22"/>
                <w:szCs w:val="22"/>
                <w:lang w:val="en-US"/>
              </w:rPr>
              <w:t>xxx</w:t>
            </w:r>
          </w:p>
        </w:tc>
      </w:tr>
      <w:bookmarkEnd w:id="18"/>
    </w:tbl>
    <w:p w14:paraId="53945E86" w14:textId="77777777" w:rsidR="006075E0" w:rsidRDefault="006075E0" w:rsidP="00953054">
      <w:pPr>
        <w:spacing w:line="360" w:lineRule="auto"/>
        <w:jc w:val="both"/>
        <w:rPr>
          <w:sz w:val="22"/>
          <w:szCs w:val="22"/>
          <w:lang w:val="en-US"/>
        </w:rPr>
      </w:pPr>
    </w:p>
    <w:p w14:paraId="7A5216D9" w14:textId="77777777" w:rsidR="006075E0" w:rsidRPr="00953054" w:rsidRDefault="006075E0" w:rsidP="00953054">
      <w:pPr>
        <w:spacing w:line="360" w:lineRule="auto"/>
        <w:jc w:val="both"/>
        <w:rPr>
          <w:sz w:val="22"/>
          <w:szCs w:val="22"/>
          <w:lang w:val="en-US"/>
        </w:rPr>
      </w:pPr>
    </w:p>
    <w:p w14:paraId="6DB8F5D8" w14:textId="77777777" w:rsidR="00C63AC2" w:rsidRPr="00953054" w:rsidRDefault="003B0770" w:rsidP="00953054">
      <w:pPr>
        <w:spacing w:line="360" w:lineRule="auto"/>
        <w:jc w:val="both"/>
        <w:rPr>
          <w:sz w:val="22"/>
          <w:szCs w:val="22"/>
          <w:lang w:val="en-US"/>
        </w:rPr>
      </w:pPr>
      <w:r w:rsidRPr="00953054">
        <w:rPr>
          <w:sz w:val="22"/>
          <w:szCs w:val="22"/>
          <w:lang w:val="en-US"/>
        </w:rPr>
        <w:t>The financial s</w:t>
      </w:r>
      <w:r w:rsidR="00270CF1" w:rsidRPr="00953054">
        <w:rPr>
          <w:sz w:val="22"/>
          <w:szCs w:val="22"/>
          <w:lang w:val="en-US"/>
        </w:rPr>
        <w:t>tatements set out on pages xxx to xxx were signed by:</w:t>
      </w:r>
    </w:p>
    <w:p w14:paraId="6BBC4A17" w14:textId="77777777" w:rsidR="00270CF1" w:rsidRPr="00953054" w:rsidRDefault="00270CF1" w:rsidP="00953054">
      <w:pPr>
        <w:spacing w:line="360" w:lineRule="auto"/>
        <w:jc w:val="both"/>
        <w:rPr>
          <w:sz w:val="22"/>
          <w:szCs w:val="22"/>
          <w:lang w:val="en-US"/>
        </w:rPr>
      </w:pP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22"/>
        <w:gridCol w:w="4826"/>
      </w:tblGrid>
      <w:tr w:rsidR="00D00C8B" w:rsidRPr="00953054" w14:paraId="47BD0DF1" w14:textId="77777777" w:rsidTr="00D00C8B">
        <w:tc>
          <w:tcPr>
            <w:tcW w:w="2499" w:type="pct"/>
          </w:tcPr>
          <w:p w14:paraId="3173407A" w14:textId="77777777" w:rsidR="00D00C8B" w:rsidRPr="00953054" w:rsidRDefault="00D00C8B" w:rsidP="00953054">
            <w:pPr>
              <w:spacing w:line="360" w:lineRule="auto"/>
              <w:jc w:val="both"/>
              <w:rPr>
                <w:b/>
                <w:bCs/>
                <w:iCs/>
                <w:sz w:val="22"/>
                <w:szCs w:val="22"/>
              </w:rPr>
            </w:pPr>
            <w:r w:rsidRPr="00953054">
              <w:rPr>
                <w:b/>
                <w:bCs/>
                <w:iCs/>
                <w:sz w:val="22"/>
                <w:szCs w:val="22"/>
              </w:rPr>
              <w:t>………………………………</w:t>
            </w:r>
          </w:p>
        </w:tc>
        <w:tc>
          <w:tcPr>
            <w:tcW w:w="2501" w:type="pct"/>
          </w:tcPr>
          <w:p w14:paraId="3ECC8953" w14:textId="77777777" w:rsidR="00D00C8B" w:rsidRPr="00953054" w:rsidRDefault="00D00C8B" w:rsidP="00953054">
            <w:pPr>
              <w:spacing w:line="360" w:lineRule="auto"/>
              <w:jc w:val="both"/>
              <w:rPr>
                <w:b/>
                <w:bCs/>
                <w:iCs/>
                <w:sz w:val="22"/>
                <w:szCs w:val="22"/>
              </w:rPr>
            </w:pPr>
            <w:r w:rsidRPr="00953054">
              <w:rPr>
                <w:b/>
                <w:bCs/>
                <w:iCs/>
                <w:sz w:val="22"/>
                <w:szCs w:val="22"/>
              </w:rPr>
              <w:t>………………………………</w:t>
            </w:r>
          </w:p>
        </w:tc>
      </w:tr>
      <w:tr w:rsidR="00D00C8B" w:rsidRPr="00953054" w14:paraId="14A9F6E7" w14:textId="77777777" w:rsidTr="00D00C8B">
        <w:tc>
          <w:tcPr>
            <w:tcW w:w="2499" w:type="pct"/>
          </w:tcPr>
          <w:p w14:paraId="3ACCB9C2" w14:textId="77777777" w:rsidR="00D00C8B" w:rsidRPr="00953054" w:rsidRDefault="00D00C8B" w:rsidP="00953054">
            <w:pPr>
              <w:spacing w:line="360" w:lineRule="auto"/>
              <w:jc w:val="both"/>
              <w:rPr>
                <w:b/>
                <w:bCs/>
                <w:iCs/>
                <w:sz w:val="22"/>
                <w:szCs w:val="22"/>
              </w:rPr>
            </w:pPr>
            <w:r w:rsidRPr="00953054">
              <w:rPr>
                <w:b/>
                <w:bCs/>
                <w:iCs/>
                <w:sz w:val="22"/>
                <w:szCs w:val="22"/>
              </w:rPr>
              <w:t>Name</w:t>
            </w:r>
          </w:p>
        </w:tc>
        <w:tc>
          <w:tcPr>
            <w:tcW w:w="2501" w:type="pct"/>
          </w:tcPr>
          <w:p w14:paraId="05C293BA" w14:textId="77777777" w:rsidR="00D00C8B" w:rsidRPr="00953054" w:rsidRDefault="00D00C8B" w:rsidP="00953054">
            <w:pPr>
              <w:spacing w:line="360" w:lineRule="auto"/>
              <w:jc w:val="both"/>
              <w:rPr>
                <w:b/>
                <w:bCs/>
                <w:iCs/>
                <w:sz w:val="22"/>
                <w:szCs w:val="22"/>
              </w:rPr>
            </w:pPr>
            <w:r w:rsidRPr="00953054">
              <w:rPr>
                <w:b/>
                <w:bCs/>
                <w:iCs/>
                <w:sz w:val="22"/>
                <w:szCs w:val="22"/>
              </w:rPr>
              <w:t>Name</w:t>
            </w:r>
          </w:p>
        </w:tc>
      </w:tr>
      <w:tr w:rsidR="00D00C8B" w:rsidRPr="00953054" w14:paraId="33D0F0FF" w14:textId="77777777" w:rsidTr="00D00C8B">
        <w:tc>
          <w:tcPr>
            <w:tcW w:w="2499" w:type="pct"/>
          </w:tcPr>
          <w:p w14:paraId="5771B576" w14:textId="77777777" w:rsidR="00D00C8B" w:rsidRPr="00AD5D5E" w:rsidRDefault="00D00C8B" w:rsidP="00AD5D5E">
            <w:pPr>
              <w:pStyle w:val="NoSpacing"/>
              <w:rPr>
                <w:b/>
                <w:bCs/>
              </w:rPr>
            </w:pPr>
            <w:r w:rsidRPr="00AD5D5E">
              <w:rPr>
                <w:b/>
                <w:bCs/>
              </w:rPr>
              <w:t>Chief Officer Finance/ Clerk of The County Assembly</w:t>
            </w:r>
          </w:p>
        </w:tc>
        <w:tc>
          <w:tcPr>
            <w:tcW w:w="2501" w:type="pct"/>
          </w:tcPr>
          <w:p w14:paraId="26375552" w14:textId="77777777" w:rsidR="00D00C8B" w:rsidRPr="00953054" w:rsidRDefault="00D00C8B" w:rsidP="00953054">
            <w:pPr>
              <w:spacing w:line="360" w:lineRule="auto"/>
              <w:jc w:val="both"/>
              <w:rPr>
                <w:b/>
                <w:bCs/>
                <w:iCs/>
                <w:sz w:val="22"/>
                <w:szCs w:val="22"/>
              </w:rPr>
            </w:pPr>
            <w:r w:rsidRPr="00953054">
              <w:rPr>
                <w:b/>
                <w:bCs/>
                <w:iCs/>
                <w:sz w:val="22"/>
                <w:szCs w:val="22"/>
              </w:rPr>
              <w:t>Director Accounting Services /CFO</w:t>
            </w:r>
          </w:p>
        </w:tc>
      </w:tr>
      <w:tr w:rsidR="00D00C8B" w:rsidRPr="00953054" w14:paraId="3ADC5255" w14:textId="77777777" w:rsidTr="00D00C8B">
        <w:tc>
          <w:tcPr>
            <w:tcW w:w="2499" w:type="pct"/>
          </w:tcPr>
          <w:p w14:paraId="71BA480A" w14:textId="77777777" w:rsidR="00D00C8B" w:rsidRPr="00953054" w:rsidRDefault="00D00C8B" w:rsidP="00953054">
            <w:pPr>
              <w:spacing w:line="360" w:lineRule="auto"/>
              <w:jc w:val="both"/>
              <w:rPr>
                <w:b/>
                <w:bCs/>
                <w:iCs/>
                <w:sz w:val="22"/>
                <w:szCs w:val="22"/>
              </w:rPr>
            </w:pPr>
          </w:p>
        </w:tc>
        <w:tc>
          <w:tcPr>
            <w:tcW w:w="2501" w:type="pct"/>
          </w:tcPr>
          <w:p w14:paraId="217905B2" w14:textId="77777777" w:rsidR="00D00C8B" w:rsidRPr="00953054" w:rsidRDefault="00D00C8B" w:rsidP="00953054">
            <w:pPr>
              <w:spacing w:line="360" w:lineRule="auto"/>
              <w:jc w:val="both"/>
              <w:rPr>
                <w:b/>
                <w:bCs/>
                <w:iCs/>
                <w:sz w:val="22"/>
                <w:szCs w:val="22"/>
              </w:rPr>
            </w:pPr>
            <w:r w:rsidRPr="00953054">
              <w:rPr>
                <w:b/>
                <w:bCs/>
                <w:iCs/>
                <w:sz w:val="22"/>
                <w:szCs w:val="22"/>
              </w:rPr>
              <w:t>ICPAK M/No………….</w:t>
            </w:r>
          </w:p>
        </w:tc>
      </w:tr>
    </w:tbl>
    <w:p w14:paraId="314F6A76" w14:textId="77777777" w:rsidR="004270EA" w:rsidRPr="00953054" w:rsidRDefault="004270EA" w:rsidP="00953054">
      <w:pPr>
        <w:spacing w:line="360" w:lineRule="auto"/>
        <w:jc w:val="both"/>
        <w:rPr>
          <w:sz w:val="22"/>
          <w:szCs w:val="22"/>
          <w:lang w:val="en-US"/>
        </w:rPr>
      </w:pPr>
    </w:p>
    <w:p w14:paraId="4EB3F3B4" w14:textId="77777777" w:rsidR="004270EA" w:rsidRPr="00953054" w:rsidRDefault="004270EA" w:rsidP="00953054">
      <w:pPr>
        <w:spacing w:line="360" w:lineRule="auto"/>
        <w:jc w:val="both"/>
        <w:rPr>
          <w:sz w:val="22"/>
          <w:szCs w:val="22"/>
          <w:lang w:val="en-US"/>
        </w:rPr>
      </w:pPr>
    </w:p>
    <w:p w14:paraId="68991B20" w14:textId="77777777" w:rsidR="004270EA" w:rsidRPr="00953054" w:rsidRDefault="004270EA" w:rsidP="00953054">
      <w:pPr>
        <w:spacing w:line="360" w:lineRule="auto"/>
        <w:jc w:val="both"/>
        <w:rPr>
          <w:sz w:val="22"/>
          <w:szCs w:val="22"/>
          <w:lang w:val="en-US"/>
        </w:rPr>
      </w:pPr>
    </w:p>
    <w:p w14:paraId="54B2998D" w14:textId="77777777" w:rsidR="004270EA" w:rsidRPr="00953054" w:rsidRDefault="004270EA" w:rsidP="00953054">
      <w:pPr>
        <w:spacing w:line="360" w:lineRule="auto"/>
        <w:jc w:val="both"/>
        <w:rPr>
          <w:sz w:val="22"/>
          <w:szCs w:val="22"/>
          <w:lang w:val="en-US"/>
        </w:rPr>
      </w:pPr>
    </w:p>
    <w:p w14:paraId="62B9AAE2" w14:textId="77777777" w:rsidR="00E85F3F" w:rsidRPr="00953054" w:rsidRDefault="00E85F3F" w:rsidP="00953054">
      <w:pPr>
        <w:spacing w:line="360" w:lineRule="auto"/>
        <w:ind w:left="-450" w:firstLine="450"/>
        <w:jc w:val="both"/>
        <w:rPr>
          <w:sz w:val="22"/>
          <w:szCs w:val="22"/>
        </w:rPr>
      </w:pPr>
    </w:p>
    <w:p w14:paraId="07DD9930" w14:textId="77777777" w:rsidR="00E85F3F" w:rsidRPr="00953054" w:rsidRDefault="00E85F3F" w:rsidP="00953054">
      <w:pPr>
        <w:spacing w:line="360" w:lineRule="auto"/>
        <w:ind w:left="-450" w:firstLine="450"/>
        <w:jc w:val="both"/>
        <w:rPr>
          <w:sz w:val="22"/>
          <w:szCs w:val="22"/>
        </w:rPr>
        <w:sectPr w:rsidR="00E85F3F" w:rsidRPr="00953054" w:rsidSect="006E6202">
          <w:pgSz w:w="12240" w:h="15840" w:code="1"/>
          <w:pgMar w:top="864" w:right="1152" w:bottom="720" w:left="1440" w:header="289" w:footer="142" w:gutter="0"/>
          <w:cols w:space="720"/>
          <w:titlePg/>
        </w:sectPr>
      </w:pPr>
    </w:p>
    <w:p w14:paraId="5B4A8E4B" w14:textId="77777777" w:rsidR="00501B79" w:rsidRPr="00953054" w:rsidRDefault="00541E6C" w:rsidP="00196F69">
      <w:pPr>
        <w:pStyle w:val="Heading1"/>
        <w:numPr>
          <w:ilvl w:val="0"/>
          <w:numId w:val="18"/>
        </w:numPr>
        <w:tabs>
          <w:tab w:val="left" w:pos="450"/>
        </w:tabs>
        <w:spacing w:line="360" w:lineRule="auto"/>
        <w:ind w:left="450"/>
        <w:jc w:val="both"/>
        <w:rPr>
          <w:sz w:val="22"/>
          <w:szCs w:val="22"/>
        </w:rPr>
      </w:pPr>
      <w:r w:rsidRPr="00953054">
        <w:rPr>
          <w:sz w:val="22"/>
          <w:szCs w:val="22"/>
        </w:rPr>
        <w:lastRenderedPageBreak/>
        <w:t xml:space="preserve"> </w:t>
      </w:r>
      <w:bookmarkStart w:id="19" w:name="_Toc172713204"/>
      <w:r w:rsidR="00E50935" w:rsidRPr="00953054">
        <w:rPr>
          <w:sz w:val="22"/>
          <w:szCs w:val="22"/>
        </w:rPr>
        <w:t xml:space="preserve">Statement </w:t>
      </w:r>
      <w:r w:rsidR="00192796" w:rsidRPr="00953054">
        <w:rPr>
          <w:sz w:val="22"/>
          <w:szCs w:val="22"/>
        </w:rPr>
        <w:t>of</w:t>
      </w:r>
      <w:r w:rsidR="00B923A5" w:rsidRPr="00953054">
        <w:rPr>
          <w:sz w:val="22"/>
          <w:szCs w:val="22"/>
        </w:rPr>
        <w:t xml:space="preserve"> Changes i</w:t>
      </w:r>
      <w:r w:rsidR="00E50935" w:rsidRPr="00953054">
        <w:rPr>
          <w:sz w:val="22"/>
          <w:szCs w:val="22"/>
        </w:rPr>
        <w:t xml:space="preserve">n Net Assets </w:t>
      </w:r>
      <w:r w:rsidR="00B923A5" w:rsidRPr="00953054">
        <w:rPr>
          <w:bCs/>
          <w:sz w:val="22"/>
          <w:szCs w:val="22"/>
        </w:rPr>
        <w:t xml:space="preserve">for the </w:t>
      </w:r>
      <w:r w:rsidR="00FD3F6C">
        <w:rPr>
          <w:bCs/>
          <w:sz w:val="22"/>
          <w:szCs w:val="22"/>
        </w:rPr>
        <w:t>Period E</w:t>
      </w:r>
      <w:r w:rsidR="00E50935" w:rsidRPr="00953054">
        <w:rPr>
          <w:bCs/>
          <w:sz w:val="22"/>
          <w:szCs w:val="22"/>
        </w:rPr>
        <w:t xml:space="preserve">nded </w:t>
      </w:r>
      <w:r w:rsidR="00FD3F6C">
        <w:rPr>
          <w:bCs/>
          <w:sz w:val="22"/>
          <w:szCs w:val="22"/>
        </w:rPr>
        <w:t>Sep/Dec/Mar/</w:t>
      </w:r>
      <w:r w:rsidR="00E50935" w:rsidRPr="00953054">
        <w:rPr>
          <w:bCs/>
          <w:sz w:val="22"/>
          <w:szCs w:val="22"/>
        </w:rPr>
        <w:t>June</w:t>
      </w:r>
      <w:r w:rsidR="00FD3F6C">
        <w:rPr>
          <w:bCs/>
          <w:sz w:val="22"/>
          <w:szCs w:val="22"/>
        </w:rPr>
        <w:t xml:space="preserve"> XX </w:t>
      </w:r>
      <w:r w:rsidR="00E50935" w:rsidRPr="00953054">
        <w:rPr>
          <w:bCs/>
          <w:sz w:val="22"/>
          <w:szCs w:val="22"/>
        </w:rPr>
        <w:t xml:space="preserve"> 20</w:t>
      </w:r>
      <w:r w:rsidR="00974079" w:rsidRPr="00953054">
        <w:rPr>
          <w:bCs/>
          <w:sz w:val="22"/>
          <w:szCs w:val="22"/>
        </w:rPr>
        <w:t>xx</w:t>
      </w:r>
      <w:bookmarkEnd w:id="19"/>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876"/>
        <w:gridCol w:w="1297"/>
        <w:gridCol w:w="1299"/>
        <w:gridCol w:w="1299"/>
        <w:gridCol w:w="1299"/>
      </w:tblGrid>
      <w:tr w:rsidR="00C4705E" w:rsidRPr="0044596D" w14:paraId="2DC53A1C" w14:textId="77777777" w:rsidTr="005C01B9">
        <w:trPr>
          <w:trHeight w:val="510"/>
          <w:tblHeader/>
        </w:trPr>
        <w:tc>
          <w:tcPr>
            <w:tcW w:w="2421" w:type="pct"/>
            <w:shd w:val="clear" w:color="auto" w:fill="0070C0"/>
            <w:vAlign w:val="center"/>
          </w:tcPr>
          <w:p w14:paraId="5641B481" w14:textId="04791D9B" w:rsidR="00C4705E" w:rsidRPr="0044596D" w:rsidRDefault="003D4B37" w:rsidP="00953054">
            <w:pPr>
              <w:autoSpaceDE/>
              <w:autoSpaceDN/>
              <w:spacing w:line="276" w:lineRule="auto"/>
              <w:contextualSpacing/>
              <w:jc w:val="both"/>
              <w:rPr>
                <w:b/>
                <w:bCs/>
                <w:sz w:val="22"/>
                <w:szCs w:val="22"/>
                <w:lang w:eastAsia="en-GB"/>
              </w:rPr>
            </w:pPr>
            <w:r w:rsidRPr="0044596D">
              <w:rPr>
                <w:b/>
                <w:bCs/>
                <w:sz w:val="22"/>
                <w:szCs w:val="22"/>
                <w:lang w:eastAsia="en-GB"/>
              </w:rPr>
              <w:t>Description</w:t>
            </w:r>
          </w:p>
        </w:tc>
        <w:tc>
          <w:tcPr>
            <w:tcW w:w="644" w:type="pct"/>
            <w:shd w:val="clear" w:color="auto" w:fill="0070C0"/>
            <w:vAlign w:val="center"/>
            <w:hideMark/>
          </w:tcPr>
          <w:p w14:paraId="31B689DD" w14:textId="77777777" w:rsidR="00C4705E" w:rsidRPr="0044596D" w:rsidRDefault="00C4705E" w:rsidP="003B73D8">
            <w:pPr>
              <w:autoSpaceDE/>
              <w:autoSpaceDN/>
              <w:spacing w:line="276" w:lineRule="auto"/>
              <w:contextualSpacing/>
              <w:jc w:val="center"/>
              <w:rPr>
                <w:b/>
                <w:bCs/>
                <w:sz w:val="22"/>
                <w:szCs w:val="22"/>
                <w:lang w:eastAsia="en-GB"/>
              </w:rPr>
            </w:pPr>
            <w:r w:rsidRPr="0044596D">
              <w:rPr>
                <w:b/>
                <w:bCs/>
                <w:sz w:val="22"/>
                <w:szCs w:val="22"/>
                <w:lang w:eastAsia="en-GB"/>
              </w:rPr>
              <w:t>Accumulated Surplus</w:t>
            </w:r>
          </w:p>
        </w:tc>
        <w:tc>
          <w:tcPr>
            <w:tcW w:w="645" w:type="pct"/>
            <w:shd w:val="clear" w:color="auto" w:fill="0070C0"/>
            <w:vAlign w:val="center"/>
          </w:tcPr>
          <w:p w14:paraId="42D3A453" w14:textId="77777777" w:rsidR="00C4705E" w:rsidRPr="0044596D" w:rsidRDefault="00C4705E" w:rsidP="003B73D8">
            <w:pPr>
              <w:autoSpaceDE/>
              <w:autoSpaceDN/>
              <w:spacing w:line="276" w:lineRule="auto"/>
              <w:contextualSpacing/>
              <w:jc w:val="center"/>
              <w:rPr>
                <w:b/>
                <w:bCs/>
                <w:sz w:val="22"/>
                <w:szCs w:val="22"/>
                <w:lang w:eastAsia="en-GB"/>
              </w:rPr>
            </w:pPr>
            <w:r w:rsidRPr="0044596D">
              <w:rPr>
                <w:b/>
                <w:bCs/>
                <w:sz w:val="22"/>
                <w:szCs w:val="22"/>
                <w:lang w:eastAsia="en-GB"/>
              </w:rPr>
              <w:t>Reserves</w:t>
            </w:r>
          </w:p>
        </w:tc>
        <w:tc>
          <w:tcPr>
            <w:tcW w:w="645" w:type="pct"/>
            <w:shd w:val="clear" w:color="auto" w:fill="0070C0"/>
            <w:vAlign w:val="center"/>
          </w:tcPr>
          <w:p w14:paraId="4C53D11A" w14:textId="77777777" w:rsidR="00C4705E" w:rsidRPr="0044596D" w:rsidRDefault="00C4705E" w:rsidP="003B73D8">
            <w:pPr>
              <w:autoSpaceDE/>
              <w:autoSpaceDN/>
              <w:spacing w:line="276" w:lineRule="auto"/>
              <w:contextualSpacing/>
              <w:jc w:val="center"/>
              <w:rPr>
                <w:b/>
                <w:bCs/>
                <w:sz w:val="22"/>
                <w:szCs w:val="22"/>
                <w:lang w:eastAsia="en-GB"/>
              </w:rPr>
            </w:pPr>
            <w:r w:rsidRPr="0044596D">
              <w:rPr>
                <w:b/>
                <w:bCs/>
                <w:sz w:val="22"/>
                <w:szCs w:val="22"/>
                <w:lang w:eastAsia="en-GB"/>
              </w:rPr>
              <w:t>Capital Fund</w:t>
            </w:r>
          </w:p>
        </w:tc>
        <w:tc>
          <w:tcPr>
            <w:tcW w:w="645" w:type="pct"/>
            <w:shd w:val="clear" w:color="auto" w:fill="0070C0"/>
            <w:vAlign w:val="center"/>
          </w:tcPr>
          <w:p w14:paraId="4689C130" w14:textId="77777777" w:rsidR="00C4705E" w:rsidRPr="0044596D" w:rsidRDefault="00C4705E" w:rsidP="003B73D8">
            <w:pPr>
              <w:autoSpaceDE/>
              <w:autoSpaceDN/>
              <w:spacing w:line="276" w:lineRule="auto"/>
              <w:contextualSpacing/>
              <w:jc w:val="center"/>
              <w:rPr>
                <w:b/>
                <w:bCs/>
                <w:sz w:val="22"/>
                <w:szCs w:val="22"/>
                <w:lang w:eastAsia="en-GB"/>
              </w:rPr>
            </w:pPr>
            <w:r w:rsidRPr="0044596D">
              <w:rPr>
                <w:b/>
                <w:bCs/>
                <w:sz w:val="22"/>
                <w:szCs w:val="22"/>
                <w:lang w:eastAsia="en-GB"/>
              </w:rPr>
              <w:t>Total</w:t>
            </w:r>
          </w:p>
        </w:tc>
      </w:tr>
      <w:tr w:rsidR="00C4705E" w:rsidRPr="0044596D" w14:paraId="016C4861" w14:textId="77777777" w:rsidTr="005C01B9">
        <w:trPr>
          <w:trHeight w:val="260"/>
        </w:trPr>
        <w:tc>
          <w:tcPr>
            <w:tcW w:w="2421" w:type="pct"/>
            <w:shd w:val="clear" w:color="auto" w:fill="auto"/>
            <w:noWrap/>
            <w:vAlign w:val="center"/>
          </w:tcPr>
          <w:p w14:paraId="02531EB0" w14:textId="77777777" w:rsidR="00C4705E" w:rsidRPr="0044596D" w:rsidRDefault="00C4705E" w:rsidP="00953054">
            <w:pPr>
              <w:tabs>
                <w:tab w:val="left" w:pos="333"/>
                <w:tab w:val="decimal" w:pos="9214"/>
              </w:tabs>
              <w:spacing w:line="276" w:lineRule="auto"/>
              <w:jc w:val="both"/>
              <w:rPr>
                <w:b/>
                <w:sz w:val="22"/>
                <w:szCs w:val="22"/>
              </w:rPr>
            </w:pPr>
          </w:p>
        </w:tc>
        <w:tc>
          <w:tcPr>
            <w:tcW w:w="644" w:type="pct"/>
            <w:shd w:val="clear" w:color="auto" w:fill="auto"/>
            <w:noWrap/>
            <w:vAlign w:val="center"/>
          </w:tcPr>
          <w:p w14:paraId="49CD0999" w14:textId="77777777" w:rsidR="00C4705E" w:rsidRPr="0044596D" w:rsidRDefault="00C4705E" w:rsidP="003B73D8">
            <w:pPr>
              <w:tabs>
                <w:tab w:val="decimal" w:pos="5812"/>
                <w:tab w:val="decimal" w:pos="9214"/>
              </w:tabs>
              <w:spacing w:line="276" w:lineRule="auto"/>
              <w:jc w:val="center"/>
              <w:rPr>
                <w:b/>
                <w:sz w:val="22"/>
                <w:szCs w:val="22"/>
              </w:rPr>
            </w:pPr>
          </w:p>
        </w:tc>
        <w:tc>
          <w:tcPr>
            <w:tcW w:w="645" w:type="pct"/>
            <w:vAlign w:val="center"/>
          </w:tcPr>
          <w:p w14:paraId="59F60D3F" w14:textId="77777777" w:rsidR="00C4705E" w:rsidRPr="0044596D" w:rsidRDefault="00C4705E" w:rsidP="003B73D8">
            <w:pPr>
              <w:tabs>
                <w:tab w:val="decimal" w:pos="5812"/>
                <w:tab w:val="decimal" w:pos="9214"/>
              </w:tabs>
              <w:spacing w:line="276" w:lineRule="auto"/>
              <w:jc w:val="center"/>
              <w:rPr>
                <w:b/>
                <w:sz w:val="22"/>
                <w:szCs w:val="22"/>
              </w:rPr>
            </w:pPr>
          </w:p>
        </w:tc>
        <w:tc>
          <w:tcPr>
            <w:tcW w:w="645" w:type="pct"/>
            <w:vAlign w:val="center"/>
          </w:tcPr>
          <w:p w14:paraId="4F67127C" w14:textId="77777777" w:rsidR="00C4705E" w:rsidRPr="0044596D" w:rsidRDefault="00C4705E" w:rsidP="003B73D8">
            <w:pPr>
              <w:tabs>
                <w:tab w:val="decimal" w:pos="5812"/>
                <w:tab w:val="decimal" w:pos="9214"/>
              </w:tabs>
              <w:spacing w:line="276" w:lineRule="auto"/>
              <w:jc w:val="center"/>
              <w:rPr>
                <w:b/>
                <w:sz w:val="22"/>
                <w:szCs w:val="22"/>
              </w:rPr>
            </w:pPr>
          </w:p>
        </w:tc>
        <w:tc>
          <w:tcPr>
            <w:tcW w:w="645" w:type="pct"/>
            <w:vAlign w:val="center"/>
          </w:tcPr>
          <w:p w14:paraId="403D0EC4" w14:textId="77777777" w:rsidR="00C4705E" w:rsidRPr="0044596D" w:rsidRDefault="00C4705E" w:rsidP="003B73D8">
            <w:pPr>
              <w:tabs>
                <w:tab w:val="decimal" w:pos="5812"/>
                <w:tab w:val="decimal" w:pos="9214"/>
              </w:tabs>
              <w:spacing w:line="276" w:lineRule="auto"/>
              <w:jc w:val="center"/>
              <w:rPr>
                <w:b/>
                <w:sz w:val="22"/>
                <w:szCs w:val="22"/>
              </w:rPr>
            </w:pPr>
          </w:p>
        </w:tc>
      </w:tr>
      <w:tr w:rsidR="00FF17A4" w:rsidRPr="0044596D" w14:paraId="1079DEDF" w14:textId="77777777" w:rsidTr="005C01B9">
        <w:trPr>
          <w:trHeight w:val="510"/>
        </w:trPr>
        <w:tc>
          <w:tcPr>
            <w:tcW w:w="2421" w:type="pct"/>
            <w:shd w:val="clear" w:color="auto" w:fill="auto"/>
            <w:noWrap/>
            <w:vAlign w:val="center"/>
          </w:tcPr>
          <w:p w14:paraId="62636F00" w14:textId="724B8590" w:rsidR="00FF17A4" w:rsidRPr="0044596D" w:rsidRDefault="00FF17A4" w:rsidP="00FF17A4">
            <w:pPr>
              <w:tabs>
                <w:tab w:val="left" w:pos="333"/>
                <w:tab w:val="decimal" w:pos="9214"/>
              </w:tabs>
              <w:spacing w:line="276" w:lineRule="auto"/>
              <w:jc w:val="both"/>
              <w:rPr>
                <w:b/>
                <w:sz w:val="22"/>
                <w:szCs w:val="22"/>
              </w:rPr>
            </w:pPr>
            <w:r w:rsidRPr="0044596D">
              <w:rPr>
                <w:b/>
                <w:color w:val="000000" w:themeColor="text1"/>
                <w:sz w:val="22"/>
                <w:szCs w:val="22"/>
              </w:rPr>
              <w:t xml:space="preserve">As </w:t>
            </w:r>
            <w:proofErr w:type="gramStart"/>
            <w:r w:rsidRPr="0044596D">
              <w:rPr>
                <w:b/>
                <w:color w:val="000000" w:themeColor="text1"/>
                <w:sz w:val="22"/>
                <w:szCs w:val="22"/>
              </w:rPr>
              <w:t>at</w:t>
            </w:r>
            <w:proofErr w:type="gramEnd"/>
            <w:r w:rsidRPr="0044596D">
              <w:rPr>
                <w:b/>
                <w:color w:val="000000" w:themeColor="text1"/>
                <w:sz w:val="22"/>
                <w:szCs w:val="22"/>
              </w:rPr>
              <w:t xml:space="preserve"> 30</w:t>
            </w:r>
            <w:r w:rsidRPr="0044596D">
              <w:rPr>
                <w:b/>
                <w:color w:val="000000" w:themeColor="text1"/>
                <w:sz w:val="22"/>
                <w:szCs w:val="22"/>
                <w:vertAlign w:val="superscript"/>
              </w:rPr>
              <w:t>th</w:t>
            </w:r>
            <w:r w:rsidRPr="0044596D">
              <w:rPr>
                <w:b/>
                <w:color w:val="000000" w:themeColor="text1"/>
                <w:sz w:val="22"/>
                <w:szCs w:val="22"/>
              </w:rPr>
              <w:t xml:space="preserve"> June 2024 (cash basis)</w:t>
            </w:r>
          </w:p>
        </w:tc>
        <w:tc>
          <w:tcPr>
            <w:tcW w:w="644" w:type="pct"/>
            <w:shd w:val="clear" w:color="auto" w:fill="auto"/>
            <w:noWrap/>
            <w:vAlign w:val="center"/>
          </w:tcPr>
          <w:p w14:paraId="1BA65082" w14:textId="4F9F5413" w:rsidR="00FF17A4" w:rsidRPr="0044596D" w:rsidRDefault="00FF17A4" w:rsidP="00FF17A4">
            <w:pPr>
              <w:tabs>
                <w:tab w:val="decimal" w:pos="5812"/>
                <w:tab w:val="decimal" w:pos="9214"/>
              </w:tabs>
              <w:spacing w:line="276" w:lineRule="auto"/>
              <w:jc w:val="center"/>
              <w:rPr>
                <w:b/>
                <w:sz w:val="22"/>
                <w:szCs w:val="22"/>
              </w:rPr>
            </w:pPr>
            <w:r w:rsidRPr="0044596D">
              <w:rPr>
                <w:b/>
                <w:color w:val="000000" w:themeColor="text1"/>
                <w:sz w:val="22"/>
                <w:szCs w:val="22"/>
              </w:rPr>
              <w:t>xxx</w:t>
            </w:r>
          </w:p>
        </w:tc>
        <w:tc>
          <w:tcPr>
            <w:tcW w:w="645" w:type="pct"/>
            <w:vAlign w:val="center"/>
          </w:tcPr>
          <w:p w14:paraId="566B4838" w14:textId="4150CDD4" w:rsidR="00FF17A4" w:rsidRPr="0044596D" w:rsidRDefault="00FF17A4" w:rsidP="00FF17A4">
            <w:pPr>
              <w:tabs>
                <w:tab w:val="decimal" w:pos="5812"/>
                <w:tab w:val="decimal" w:pos="9214"/>
              </w:tabs>
              <w:spacing w:line="276" w:lineRule="auto"/>
              <w:jc w:val="center"/>
              <w:rPr>
                <w:b/>
                <w:sz w:val="22"/>
                <w:szCs w:val="22"/>
              </w:rPr>
            </w:pPr>
          </w:p>
        </w:tc>
        <w:tc>
          <w:tcPr>
            <w:tcW w:w="645" w:type="pct"/>
            <w:vAlign w:val="center"/>
          </w:tcPr>
          <w:p w14:paraId="6CBE60A3" w14:textId="0E392518" w:rsidR="00FF17A4" w:rsidRPr="0044596D" w:rsidRDefault="00FF17A4" w:rsidP="00FF17A4">
            <w:pPr>
              <w:tabs>
                <w:tab w:val="decimal" w:pos="5812"/>
                <w:tab w:val="decimal" w:pos="9214"/>
              </w:tabs>
              <w:spacing w:line="276" w:lineRule="auto"/>
              <w:jc w:val="center"/>
              <w:rPr>
                <w:b/>
                <w:sz w:val="22"/>
                <w:szCs w:val="22"/>
              </w:rPr>
            </w:pPr>
          </w:p>
        </w:tc>
        <w:tc>
          <w:tcPr>
            <w:tcW w:w="645" w:type="pct"/>
            <w:vAlign w:val="center"/>
          </w:tcPr>
          <w:p w14:paraId="5E8E3451" w14:textId="62D2E4C5" w:rsidR="00FF17A4" w:rsidRPr="0044596D" w:rsidRDefault="00FF17A4" w:rsidP="00FF17A4">
            <w:pPr>
              <w:tabs>
                <w:tab w:val="decimal" w:pos="5812"/>
                <w:tab w:val="decimal" w:pos="9214"/>
              </w:tabs>
              <w:spacing w:line="276" w:lineRule="auto"/>
              <w:jc w:val="center"/>
              <w:rPr>
                <w:b/>
                <w:sz w:val="22"/>
                <w:szCs w:val="22"/>
              </w:rPr>
            </w:pPr>
            <w:r w:rsidRPr="0044596D">
              <w:rPr>
                <w:b/>
                <w:sz w:val="22"/>
                <w:szCs w:val="22"/>
              </w:rPr>
              <w:t>xxx</w:t>
            </w:r>
          </w:p>
        </w:tc>
      </w:tr>
      <w:tr w:rsidR="00FF17A4" w:rsidRPr="0044596D" w14:paraId="0035D3FA" w14:textId="77777777" w:rsidTr="005C01B9">
        <w:trPr>
          <w:trHeight w:val="510"/>
        </w:trPr>
        <w:tc>
          <w:tcPr>
            <w:tcW w:w="2421" w:type="pct"/>
            <w:shd w:val="clear" w:color="auto" w:fill="auto"/>
            <w:noWrap/>
            <w:vAlign w:val="center"/>
          </w:tcPr>
          <w:p w14:paraId="7AB52AEF" w14:textId="5127D614" w:rsidR="00FF17A4" w:rsidRPr="0044596D" w:rsidRDefault="00FF17A4" w:rsidP="00FF17A4">
            <w:pPr>
              <w:tabs>
                <w:tab w:val="left" w:pos="333"/>
                <w:tab w:val="decimal" w:pos="9214"/>
              </w:tabs>
              <w:spacing w:line="276" w:lineRule="auto"/>
              <w:jc w:val="both"/>
              <w:rPr>
                <w:b/>
                <w:sz w:val="22"/>
                <w:szCs w:val="22"/>
              </w:rPr>
            </w:pPr>
            <w:r w:rsidRPr="0044596D">
              <w:rPr>
                <w:bCs/>
                <w:color w:val="000000" w:themeColor="text1"/>
                <w:sz w:val="22"/>
                <w:szCs w:val="22"/>
              </w:rPr>
              <w:t>Adjustments: (to recognize assets and liabilities)</w:t>
            </w:r>
          </w:p>
        </w:tc>
        <w:tc>
          <w:tcPr>
            <w:tcW w:w="644" w:type="pct"/>
            <w:shd w:val="clear" w:color="auto" w:fill="auto"/>
            <w:noWrap/>
            <w:vAlign w:val="center"/>
          </w:tcPr>
          <w:p w14:paraId="133D11AE" w14:textId="004CAF03" w:rsidR="00FF17A4" w:rsidRPr="0044596D" w:rsidRDefault="00FF17A4" w:rsidP="00FF17A4">
            <w:pPr>
              <w:tabs>
                <w:tab w:val="decimal" w:pos="5812"/>
                <w:tab w:val="decimal" w:pos="9214"/>
              </w:tabs>
              <w:spacing w:line="276" w:lineRule="auto"/>
              <w:jc w:val="center"/>
              <w:rPr>
                <w:b/>
                <w:sz w:val="22"/>
                <w:szCs w:val="22"/>
              </w:rPr>
            </w:pPr>
            <w:r w:rsidRPr="0044596D">
              <w:rPr>
                <w:bCs/>
                <w:color w:val="000000" w:themeColor="text1"/>
                <w:sz w:val="22"/>
                <w:szCs w:val="22"/>
              </w:rPr>
              <w:t>xx/(xx)</w:t>
            </w:r>
          </w:p>
        </w:tc>
        <w:tc>
          <w:tcPr>
            <w:tcW w:w="645" w:type="pct"/>
            <w:vAlign w:val="center"/>
          </w:tcPr>
          <w:p w14:paraId="28DC079F" w14:textId="50D4C93E" w:rsidR="00FF17A4" w:rsidRPr="0044596D" w:rsidRDefault="00FF17A4" w:rsidP="00FF17A4">
            <w:pPr>
              <w:tabs>
                <w:tab w:val="decimal" w:pos="5812"/>
                <w:tab w:val="decimal" w:pos="9214"/>
              </w:tabs>
              <w:spacing w:line="276" w:lineRule="auto"/>
              <w:jc w:val="center"/>
              <w:rPr>
                <w:b/>
                <w:sz w:val="22"/>
                <w:szCs w:val="22"/>
              </w:rPr>
            </w:pPr>
          </w:p>
        </w:tc>
        <w:tc>
          <w:tcPr>
            <w:tcW w:w="645" w:type="pct"/>
            <w:vAlign w:val="center"/>
          </w:tcPr>
          <w:p w14:paraId="1C1D1636" w14:textId="050FF91F" w:rsidR="00FF17A4" w:rsidRPr="0044596D" w:rsidRDefault="00FF17A4" w:rsidP="00FF17A4">
            <w:pPr>
              <w:tabs>
                <w:tab w:val="decimal" w:pos="5812"/>
                <w:tab w:val="decimal" w:pos="9214"/>
              </w:tabs>
              <w:spacing w:line="276" w:lineRule="auto"/>
              <w:jc w:val="center"/>
              <w:rPr>
                <w:b/>
                <w:sz w:val="22"/>
                <w:szCs w:val="22"/>
              </w:rPr>
            </w:pPr>
          </w:p>
        </w:tc>
        <w:tc>
          <w:tcPr>
            <w:tcW w:w="645" w:type="pct"/>
            <w:vAlign w:val="center"/>
          </w:tcPr>
          <w:p w14:paraId="22E9D8FB" w14:textId="646B57B0" w:rsidR="00FF17A4" w:rsidRPr="0044596D" w:rsidRDefault="008A0DD7" w:rsidP="00FF17A4">
            <w:pPr>
              <w:tabs>
                <w:tab w:val="decimal" w:pos="5812"/>
                <w:tab w:val="decimal" w:pos="9214"/>
              </w:tabs>
              <w:spacing w:line="276" w:lineRule="auto"/>
              <w:jc w:val="center"/>
              <w:rPr>
                <w:b/>
                <w:sz w:val="22"/>
                <w:szCs w:val="22"/>
              </w:rPr>
            </w:pPr>
            <w:r w:rsidRPr="0044596D">
              <w:rPr>
                <w:b/>
                <w:sz w:val="22"/>
                <w:szCs w:val="22"/>
              </w:rPr>
              <w:t>xxx</w:t>
            </w:r>
          </w:p>
        </w:tc>
      </w:tr>
      <w:tr w:rsidR="00C4705E" w:rsidRPr="0044596D" w14:paraId="4B8AEE63" w14:textId="77777777" w:rsidTr="005C01B9">
        <w:trPr>
          <w:trHeight w:val="510"/>
        </w:trPr>
        <w:tc>
          <w:tcPr>
            <w:tcW w:w="2421" w:type="pct"/>
            <w:shd w:val="clear" w:color="auto" w:fill="auto"/>
            <w:noWrap/>
            <w:vAlign w:val="center"/>
            <w:hideMark/>
          </w:tcPr>
          <w:p w14:paraId="3221562E" w14:textId="77777777" w:rsidR="00C4705E" w:rsidRPr="0044596D" w:rsidRDefault="00C4705E" w:rsidP="00953054">
            <w:pPr>
              <w:tabs>
                <w:tab w:val="left" w:pos="333"/>
                <w:tab w:val="decimal" w:pos="9214"/>
              </w:tabs>
              <w:spacing w:line="276" w:lineRule="auto"/>
              <w:jc w:val="both"/>
              <w:rPr>
                <w:b/>
                <w:sz w:val="22"/>
                <w:szCs w:val="22"/>
              </w:rPr>
            </w:pPr>
            <w:r w:rsidRPr="0044596D">
              <w:rPr>
                <w:b/>
                <w:sz w:val="22"/>
                <w:szCs w:val="22"/>
              </w:rPr>
              <w:t xml:space="preserve">As </w:t>
            </w:r>
            <w:proofErr w:type="gramStart"/>
            <w:r w:rsidRPr="0044596D">
              <w:rPr>
                <w:b/>
                <w:sz w:val="22"/>
                <w:szCs w:val="22"/>
              </w:rPr>
              <w:t>at</w:t>
            </w:r>
            <w:proofErr w:type="gramEnd"/>
            <w:r w:rsidRPr="0044596D">
              <w:rPr>
                <w:b/>
                <w:sz w:val="22"/>
                <w:szCs w:val="22"/>
              </w:rPr>
              <w:t xml:space="preserve"> July 1, 20xx</w:t>
            </w:r>
          </w:p>
        </w:tc>
        <w:tc>
          <w:tcPr>
            <w:tcW w:w="644" w:type="pct"/>
            <w:shd w:val="clear" w:color="auto" w:fill="auto"/>
            <w:noWrap/>
            <w:vAlign w:val="center"/>
          </w:tcPr>
          <w:p w14:paraId="43F3EB3E" w14:textId="77777777" w:rsidR="00C4705E" w:rsidRPr="0044596D" w:rsidRDefault="00EC09EB" w:rsidP="003B73D8">
            <w:pPr>
              <w:tabs>
                <w:tab w:val="decimal" w:pos="5812"/>
                <w:tab w:val="decimal" w:pos="9214"/>
              </w:tabs>
              <w:spacing w:line="276" w:lineRule="auto"/>
              <w:jc w:val="center"/>
              <w:rPr>
                <w:b/>
                <w:sz w:val="22"/>
                <w:szCs w:val="22"/>
              </w:rPr>
            </w:pPr>
            <w:r w:rsidRPr="0044596D">
              <w:rPr>
                <w:b/>
                <w:sz w:val="22"/>
                <w:szCs w:val="22"/>
              </w:rPr>
              <w:t>xxx</w:t>
            </w:r>
          </w:p>
        </w:tc>
        <w:tc>
          <w:tcPr>
            <w:tcW w:w="645" w:type="pct"/>
            <w:vAlign w:val="center"/>
          </w:tcPr>
          <w:p w14:paraId="7F948844" w14:textId="77777777" w:rsidR="00C4705E" w:rsidRPr="0044596D" w:rsidRDefault="00EC09EB" w:rsidP="003B73D8">
            <w:pPr>
              <w:tabs>
                <w:tab w:val="decimal" w:pos="5812"/>
                <w:tab w:val="decimal" w:pos="9214"/>
              </w:tabs>
              <w:spacing w:line="276" w:lineRule="auto"/>
              <w:jc w:val="center"/>
              <w:rPr>
                <w:b/>
                <w:sz w:val="22"/>
                <w:szCs w:val="22"/>
              </w:rPr>
            </w:pPr>
            <w:r w:rsidRPr="0044596D">
              <w:rPr>
                <w:b/>
                <w:sz w:val="22"/>
                <w:szCs w:val="22"/>
              </w:rPr>
              <w:t>xxx</w:t>
            </w:r>
          </w:p>
        </w:tc>
        <w:tc>
          <w:tcPr>
            <w:tcW w:w="645" w:type="pct"/>
            <w:vAlign w:val="center"/>
          </w:tcPr>
          <w:p w14:paraId="003CA007" w14:textId="77777777" w:rsidR="00C4705E" w:rsidRPr="0044596D" w:rsidRDefault="00EC09EB" w:rsidP="003B73D8">
            <w:pPr>
              <w:tabs>
                <w:tab w:val="decimal" w:pos="5812"/>
                <w:tab w:val="decimal" w:pos="9214"/>
              </w:tabs>
              <w:spacing w:line="276" w:lineRule="auto"/>
              <w:jc w:val="center"/>
              <w:rPr>
                <w:b/>
                <w:sz w:val="22"/>
                <w:szCs w:val="22"/>
              </w:rPr>
            </w:pPr>
            <w:r w:rsidRPr="0044596D">
              <w:rPr>
                <w:b/>
                <w:sz w:val="22"/>
                <w:szCs w:val="22"/>
              </w:rPr>
              <w:t>xxx</w:t>
            </w:r>
          </w:p>
        </w:tc>
        <w:tc>
          <w:tcPr>
            <w:tcW w:w="645" w:type="pct"/>
            <w:vAlign w:val="center"/>
          </w:tcPr>
          <w:p w14:paraId="30D3E1D1" w14:textId="77777777" w:rsidR="00C4705E" w:rsidRPr="0044596D" w:rsidRDefault="00EC09EB" w:rsidP="003B73D8">
            <w:pPr>
              <w:tabs>
                <w:tab w:val="decimal" w:pos="5812"/>
                <w:tab w:val="decimal" w:pos="9214"/>
              </w:tabs>
              <w:spacing w:line="276" w:lineRule="auto"/>
              <w:jc w:val="center"/>
              <w:rPr>
                <w:b/>
                <w:sz w:val="22"/>
                <w:szCs w:val="22"/>
              </w:rPr>
            </w:pPr>
            <w:r w:rsidRPr="0044596D">
              <w:rPr>
                <w:b/>
                <w:sz w:val="22"/>
                <w:szCs w:val="22"/>
              </w:rPr>
              <w:t>xxx</w:t>
            </w:r>
          </w:p>
        </w:tc>
      </w:tr>
      <w:tr w:rsidR="00C4705E" w:rsidRPr="0044596D" w14:paraId="6153A83C" w14:textId="77777777" w:rsidTr="005C01B9">
        <w:trPr>
          <w:trHeight w:val="454"/>
        </w:trPr>
        <w:tc>
          <w:tcPr>
            <w:tcW w:w="2421" w:type="pct"/>
            <w:shd w:val="clear" w:color="auto" w:fill="auto"/>
            <w:noWrap/>
            <w:vAlign w:val="center"/>
          </w:tcPr>
          <w:p w14:paraId="2DFE6370" w14:textId="1BA5BC8F" w:rsidR="00C4705E" w:rsidRPr="0044596D" w:rsidRDefault="00C4705E" w:rsidP="00953054">
            <w:pPr>
              <w:tabs>
                <w:tab w:val="left" w:pos="333"/>
                <w:tab w:val="decimal" w:pos="9214"/>
              </w:tabs>
              <w:spacing w:line="276" w:lineRule="auto"/>
              <w:jc w:val="both"/>
              <w:rPr>
                <w:sz w:val="22"/>
                <w:szCs w:val="22"/>
              </w:rPr>
            </w:pPr>
            <w:r w:rsidRPr="0044596D">
              <w:rPr>
                <w:sz w:val="22"/>
                <w:szCs w:val="22"/>
              </w:rPr>
              <w:t xml:space="preserve">Surplus/ deficit for the </w:t>
            </w:r>
            <w:r w:rsidR="00D131B8" w:rsidRPr="0044596D">
              <w:rPr>
                <w:sz w:val="22"/>
                <w:szCs w:val="22"/>
              </w:rPr>
              <w:t>period</w:t>
            </w:r>
          </w:p>
        </w:tc>
        <w:tc>
          <w:tcPr>
            <w:tcW w:w="644" w:type="pct"/>
            <w:shd w:val="clear" w:color="auto" w:fill="auto"/>
            <w:noWrap/>
            <w:vAlign w:val="center"/>
          </w:tcPr>
          <w:p w14:paraId="13397BEF" w14:textId="77777777" w:rsidR="00C4705E" w:rsidRPr="0044596D" w:rsidRDefault="00EC09EB" w:rsidP="003B73D8">
            <w:pPr>
              <w:tabs>
                <w:tab w:val="decimal" w:pos="5812"/>
                <w:tab w:val="decimal" w:pos="9214"/>
              </w:tabs>
              <w:spacing w:line="276" w:lineRule="auto"/>
              <w:jc w:val="center"/>
              <w:rPr>
                <w:sz w:val="22"/>
                <w:szCs w:val="22"/>
              </w:rPr>
            </w:pPr>
            <w:r w:rsidRPr="0044596D">
              <w:rPr>
                <w:sz w:val="22"/>
                <w:szCs w:val="22"/>
              </w:rPr>
              <w:t>xxx</w:t>
            </w:r>
          </w:p>
        </w:tc>
        <w:tc>
          <w:tcPr>
            <w:tcW w:w="645" w:type="pct"/>
            <w:vAlign w:val="center"/>
          </w:tcPr>
          <w:p w14:paraId="1F5434CD" w14:textId="77777777" w:rsidR="00C4705E" w:rsidRPr="0044596D" w:rsidRDefault="00C4705E" w:rsidP="003B73D8">
            <w:pPr>
              <w:tabs>
                <w:tab w:val="decimal" w:pos="5812"/>
                <w:tab w:val="decimal" w:pos="9214"/>
              </w:tabs>
              <w:spacing w:line="276" w:lineRule="auto"/>
              <w:jc w:val="center"/>
              <w:rPr>
                <w:sz w:val="22"/>
                <w:szCs w:val="22"/>
              </w:rPr>
            </w:pPr>
          </w:p>
        </w:tc>
        <w:tc>
          <w:tcPr>
            <w:tcW w:w="645" w:type="pct"/>
            <w:vAlign w:val="center"/>
          </w:tcPr>
          <w:p w14:paraId="7C7A600E" w14:textId="77777777" w:rsidR="00C4705E" w:rsidRPr="0044596D" w:rsidRDefault="00C4705E" w:rsidP="003B73D8">
            <w:pPr>
              <w:tabs>
                <w:tab w:val="decimal" w:pos="5812"/>
                <w:tab w:val="decimal" w:pos="9214"/>
              </w:tabs>
              <w:spacing w:line="276" w:lineRule="auto"/>
              <w:jc w:val="center"/>
              <w:rPr>
                <w:sz w:val="22"/>
                <w:szCs w:val="22"/>
              </w:rPr>
            </w:pPr>
          </w:p>
        </w:tc>
        <w:tc>
          <w:tcPr>
            <w:tcW w:w="645" w:type="pct"/>
            <w:vAlign w:val="center"/>
          </w:tcPr>
          <w:p w14:paraId="7DC3F324" w14:textId="77777777" w:rsidR="00C4705E" w:rsidRPr="0044596D" w:rsidRDefault="00EC09EB" w:rsidP="003B73D8">
            <w:pPr>
              <w:tabs>
                <w:tab w:val="decimal" w:pos="5812"/>
                <w:tab w:val="decimal" w:pos="9214"/>
              </w:tabs>
              <w:spacing w:line="276" w:lineRule="auto"/>
              <w:jc w:val="center"/>
              <w:rPr>
                <w:sz w:val="22"/>
                <w:szCs w:val="22"/>
              </w:rPr>
            </w:pPr>
            <w:r w:rsidRPr="0044596D">
              <w:rPr>
                <w:sz w:val="22"/>
                <w:szCs w:val="22"/>
              </w:rPr>
              <w:t>xxx</w:t>
            </w:r>
          </w:p>
        </w:tc>
      </w:tr>
      <w:tr w:rsidR="00CA1D64" w:rsidRPr="0044596D" w14:paraId="7261B155" w14:textId="77777777" w:rsidTr="005C01B9">
        <w:trPr>
          <w:trHeight w:val="454"/>
        </w:trPr>
        <w:tc>
          <w:tcPr>
            <w:tcW w:w="2421" w:type="pct"/>
            <w:shd w:val="clear" w:color="auto" w:fill="auto"/>
            <w:noWrap/>
            <w:vAlign w:val="center"/>
          </w:tcPr>
          <w:p w14:paraId="37D6C823" w14:textId="3632B324" w:rsidR="00CA1D64" w:rsidRPr="0044596D" w:rsidRDefault="00CA1D64" w:rsidP="005011ED">
            <w:pPr>
              <w:tabs>
                <w:tab w:val="left" w:pos="333"/>
                <w:tab w:val="decimal" w:pos="9214"/>
              </w:tabs>
              <w:spacing w:line="276" w:lineRule="auto"/>
              <w:rPr>
                <w:color w:val="000000" w:themeColor="text1"/>
                <w:sz w:val="22"/>
                <w:szCs w:val="22"/>
              </w:rPr>
            </w:pPr>
            <w:r w:rsidRPr="0044596D">
              <w:rPr>
                <w:color w:val="000000" w:themeColor="text1"/>
                <w:sz w:val="22"/>
                <w:szCs w:val="22"/>
              </w:rPr>
              <w:t>Returns to CRF</w:t>
            </w:r>
          </w:p>
        </w:tc>
        <w:tc>
          <w:tcPr>
            <w:tcW w:w="644" w:type="pct"/>
            <w:shd w:val="clear" w:color="auto" w:fill="auto"/>
            <w:noWrap/>
            <w:vAlign w:val="center"/>
          </w:tcPr>
          <w:p w14:paraId="45C8CA72" w14:textId="77777777" w:rsidR="00CA1D64" w:rsidRPr="0044596D" w:rsidRDefault="00CA1D64" w:rsidP="005011ED">
            <w:pPr>
              <w:tabs>
                <w:tab w:val="decimal" w:pos="5812"/>
                <w:tab w:val="decimal" w:pos="9214"/>
              </w:tabs>
              <w:spacing w:line="276" w:lineRule="auto"/>
              <w:jc w:val="center"/>
              <w:rPr>
                <w:color w:val="000000" w:themeColor="text1"/>
                <w:sz w:val="22"/>
                <w:szCs w:val="22"/>
              </w:rPr>
            </w:pPr>
            <w:r w:rsidRPr="0044596D">
              <w:rPr>
                <w:color w:val="000000" w:themeColor="text1"/>
                <w:sz w:val="22"/>
                <w:szCs w:val="22"/>
              </w:rPr>
              <w:t>(xx)</w:t>
            </w:r>
          </w:p>
        </w:tc>
        <w:tc>
          <w:tcPr>
            <w:tcW w:w="645" w:type="pct"/>
            <w:vAlign w:val="center"/>
          </w:tcPr>
          <w:p w14:paraId="430B4830" w14:textId="77777777" w:rsidR="00CA1D64" w:rsidRPr="0044596D" w:rsidRDefault="00CA1D64" w:rsidP="005011ED">
            <w:pPr>
              <w:tabs>
                <w:tab w:val="decimal" w:pos="5812"/>
                <w:tab w:val="decimal" w:pos="9214"/>
              </w:tabs>
              <w:spacing w:line="276" w:lineRule="auto"/>
              <w:jc w:val="center"/>
              <w:rPr>
                <w:color w:val="000000" w:themeColor="text1"/>
                <w:sz w:val="22"/>
                <w:szCs w:val="22"/>
              </w:rPr>
            </w:pPr>
          </w:p>
        </w:tc>
        <w:tc>
          <w:tcPr>
            <w:tcW w:w="645" w:type="pct"/>
            <w:vAlign w:val="center"/>
          </w:tcPr>
          <w:p w14:paraId="22DD2BF0" w14:textId="77777777" w:rsidR="00CA1D64" w:rsidRPr="0044596D" w:rsidRDefault="00CA1D64" w:rsidP="005011ED">
            <w:pPr>
              <w:tabs>
                <w:tab w:val="decimal" w:pos="5812"/>
                <w:tab w:val="decimal" w:pos="9214"/>
              </w:tabs>
              <w:spacing w:line="276" w:lineRule="auto"/>
              <w:jc w:val="center"/>
              <w:rPr>
                <w:color w:val="000000" w:themeColor="text1"/>
                <w:sz w:val="22"/>
                <w:szCs w:val="22"/>
              </w:rPr>
            </w:pPr>
          </w:p>
        </w:tc>
        <w:tc>
          <w:tcPr>
            <w:tcW w:w="645" w:type="pct"/>
            <w:vAlign w:val="center"/>
          </w:tcPr>
          <w:p w14:paraId="19EB4924" w14:textId="77777777" w:rsidR="00CA1D64" w:rsidRPr="0044596D" w:rsidRDefault="00CA1D64" w:rsidP="005011ED">
            <w:pPr>
              <w:tabs>
                <w:tab w:val="decimal" w:pos="5812"/>
                <w:tab w:val="decimal" w:pos="9214"/>
              </w:tabs>
              <w:spacing w:line="276" w:lineRule="auto"/>
              <w:jc w:val="center"/>
              <w:rPr>
                <w:color w:val="000000" w:themeColor="text1"/>
                <w:sz w:val="22"/>
                <w:szCs w:val="22"/>
              </w:rPr>
            </w:pPr>
            <w:r w:rsidRPr="0044596D">
              <w:rPr>
                <w:color w:val="000000" w:themeColor="text1"/>
                <w:sz w:val="22"/>
                <w:szCs w:val="22"/>
              </w:rPr>
              <w:t>(xx)</w:t>
            </w:r>
          </w:p>
        </w:tc>
      </w:tr>
      <w:tr w:rsidR="00EC09EB" w:rsidRPr="0044596D" w14:paraId="5C6715D7" w14:textId="77777777" w:rsidTr="005C01B9">
        <w:trPr>
          <w:trHeight w:val="454"/>
        </w:trPr>
        <w:tc>
          <w:tcPr>
            <w:tcW w:w="2421" w:type="pct"/>
            <w:shd w:val="clear" w:color="auto" w:fill="auto"/>
            <w:noWrap/>
            <w:vAlign w:val="center"/>
          </w:tcPr>
          <w:p w14:paraId="6169DEE3" w14:textId="568C5B63" w:rsidR="00EC09EB" w:rsidRPr="0044596D" w:rsidRDefault="00EC09EB" w:rsidP="00953054">
            <w:pPr>
              <w:tabs>
                <w:tab w:val="left" w:pos="333"/>
                <w:tab w:val="decimal" w:pos="9214"/>
              </w:tabs>
              <w:spacing w:line="276" w:lineRule="auto"/>
              <w:jc w:val="both"/>
              <w:rPr>
                <w:sz w:val="22"/>
                <w:szCs w:val="22"/>
              </w:rPr>
            </w:pPr>
            <w:r w:rsidRPr="0044596D">
              <w:rPr>
                <w:sz w:val="22"/>
                <w:szCs w:val="22"/>
              </w:rPr>
              <w:t xml:space="preserve">Additions during the </w:t>
            </w:r>
            <w:r w:rsidR="00D131B8" w:rsidRPr="0044596D">
              <w:rPr>
                <w:sz w:val="22"/>
                <w:szCs w:val="22"/>
              </w:rPr>
              <w:t>period</w:t>
            </w:r>
          </w:p>
        </w:tc>
        <w:tc>
          <w:tcPr>
            <w:tcW w:w="644" w:type="pct"/>
            <w:shd w:val="clear" w:color="auto" w:fill="auto"/>
            <w:noWrap/>
            <w:vAlign w:val="center"/>
          </w:tcPr>
          <w:p w14:paraId="3598832E" w14:textId="77777777" w:rsidR="00EC09EB" w:rsidRPr="0044596D" w:rsidRDefault="00EC09EB" w:rsidP="003B73D8">
            <w:pPr>
              <w:tabs>
                <w:tab w:val="decimal" w:pos="5812"/>
                <w:tab w:val="decimal" w:pos="9214"/>
              </w:tabs>
              <w:spacing w:line="276" w:lineRule="auto"/>
              <w:jc w:val="center"/>
              <w:rPr>
                <w:sz w:val="22"/>
                <w:szCs w:val="22"/>
              </w:rPr>
            </w:pPr>
          </w:p>
        </w:tc>
        <w:tc>
          <w:tcPr>
            <w:tcW w:w="645" w:type="pct"/>
            <w:vAlign w:val="center"/>
          </w:tcPr>
          <w:p w14:paraId="36ED57F3" w14:textId="77777777" w:rsidR="00EC09EB" w:rsidRPr="0044596D" w:rsidRDefault="00EC09EB" w:rsidP="003B73D8">
            <w:pPr>
              <w:tabs>
                <w:tab w:val="decimal" w:pos="5812"/>
                <w:tab w:val="decimal" w:pos="9214"/>
              </w:tabs>
              <w:spacing w:line="276" w:lineRule="auto"/>
              <w:jc w:val="center"/>
              <w:rPr>
                <w:sz w:val="22"/>
                <w:szCs w:val="22"/>
              </w:rPr>
            </w:pPr>
            <w:r w:rsidRPr="0044596D">
              <w:rPr>
                <w:sz w:val="22"/>
                <w:szCs w:val="22"/>
              </w:rPr>
              <w:t>xxx</w:t>
            </w:r>
          </w:p>
        </w:tc>
        <w:tc>
          <w:tcPr>
            <w:tcW w:w="645" w:type="pct"/>
            <w:vAlign w:val="center"/>
          </w:tcPr>
          <w:p w14:paraId="4A53CFC1" w14:textId="77777777" w:rsidR="00EC09EB" w:rsidRPr="0044596D" w:rsidRDefault="00EC09EB" w:rsidP="003B73D8">
            <w:pPr>
              <w:tabs>
                <w:tab w:val="decimal" w:pos="5812"/>
                <w:tab w:val="decimal" w:pos="9214"/>
              </w:tabs>
              <w:spacing w:line="276" w:lineRule="auto"/>
              <w:jc w:val="center"/>
              <w:rPr>
                <w:sz w:val="22"/>
                <w:szCs w:val="22"/>
              </w:rPr>
            </w:pPr>
            <w:r w:rsidRPr="0044596D">
              <w:rPr>
                <w:sz w:val="22"/>
                <w:szCs w:val="22"/>
              </w:rPr>
              <w:t>xxx</w:t>
            </w:r>
          </w:p>
        </w:tc>
        <w:tc>
          <w:tcPr>
            <w:tcW w:w="645" w:type="pct"/>
            <w:vAlign w:val="center"/>
          </w:tcPr>
          <w:p w14:paraId="0C560E16" w14:textId="77777777" w:rsidR="00EC09EB" w:rsidRPr="0044596D" w:rsidRDefault="00EC09EB" w:rsidP="003B73D8">
            <w:pPr>
              <w:tabs>
                <w:tab w:val="decimal" w:pos="5812"/>
                <w:tab w:val="decimal" w:pos="9214"/>
              </w:tabs>
              <w:spacing w:line="276" w:lineRule="auto"/>
              <w:jc w:val="center"/>
              <w:rPr>
                <w:sz w:val="22"/>
                <w:szCs w:val="22"/>
              </w:rPr>
            </w:pPr>
            <w:r w:rsidRPr="0044596D">
              <w:rPr>
                <w:sz w:val="22"/>
                <w:szCs w:val="22"/>
              </w:rPr>
              <w:t>xxx</w:t>
            </w:r>
          </w:p>
        </w:tc>
      </w:tr>
      <w:tr w:rsidR="005E6FEB" w:rsidRPr="0044596D" w14:paraId="3DF49F16" w14:textId="77777777" w:rsidTr="005C01B9">
        <w:trPr>
          <w:trHeight w:val="454"/>
        </w:trPr>
        <w:tc>
          <w:tcPr>
            <w:tcW w:w="2421" w:type="pct"/>
            <w:shd w:val="clear" w:color="auto" w:fill="auto"/>
            <w:noWrap/>
            <w:vAlign w:val="center"/>
          </w:tcPr>
          <w:p w14:paraId="48793D6B" w14:textId="77777777" w:rsidR="005E6FEB" w:rsidRPr="0044596D" w:rsidRDefault="005E6FEB" w:rsidP="005011ED">
            <w:pPr>
              <w:tabs>
                <w:tab w:val="left" w:pos="333"/>
                <w:tab w:val="decimal" w:pos="9214"/>
              </w:tabs>
              <w:spacing w:line="276" w:lineRule="auto"/>
              <w:rPr>
                <w:color w:val="000000" w:themeColor="text1"/>
                <w:sz w:val="22"/>
                <w:szCs w:val="22"/>
              </w:rPr>
            </w:pPr>
            <w:r w:rsidRPr="0044596D">
              <w:rPr>
                <w:color w:val="000000" w:themeColor="text1"/>
                <w:sz w:val="22"/>
                <w:szCs w:val="22"/>
              </w:rPr>
              <w:t>Other changes (specify)</w:t>
            </w:r>
          </w:p>
        </w:tc>
        <w:tc>
          <w:tcPr>
            <w:tcW w:w="644" w:type="pct"/>
            <w:shd w:val="clear" w:color="auto" w:fill="auto"/>
            <w:noWrap/>
            <w:vAlign w:val="center"/>
          </w:tcPr>
          <w:p w14:paraId="6E3614A0" w14:textId="77777777" w:rsidR="005E6FEB" w:rsidRPr="0044596D" w:rsidRDefault="005E6FEB" w:rsidP="005011ED">
            <w:pPr>
              <w:tabs>
                <w:tab w:val="decimal" w:pos="5812"/>
                <w:tab w:val="decimal" w:pos="9214"/>
              </w:tabs>
              <w:spacing w:line="276" w:lineRule="auto"/>
              <w:jc w:val="center"/>
              <w:rPr>
                <w:color w:val="000000" w:themeColor="text1"/>
                <w:sz w:val="22"/>
                <w:szCs w:val="22"/>
              </w:rPr>
            </w:pPr>
          </w:p>
        </w:tc>
        <w:tc>
          <w:tcPr>
            <w:tcW w:w="645" w:type="pct"/>
            <w:vAlign w:val="center"/>
          </w:tcPr>
          <w:p w14:paraId="2BC22767" w14:textId="77777777" w:rsidR="005E6FEB" w:rsidRPr="0044596D" w:rsidRDefault="005E6FEB" w:rsidP="005011ED">
            <w:pPr>
              <w:tabs>
                <w:tab w:val="decimal" w:pos="5812"/>
                <w:tab w:val="decimal" w:pos="9214"/>
              </w:tabs>
              <w:spacing w:line="276" w:lineRule="auto"/>
              <w:jc w:val="center"/>
              <w:rPr>
                <w:color w:val="000000" w:themeColor="text1"/>
                <w:sz w:val="22"/>
                <w:szCs w:val="22"/>
              </w:rPr>
            </w:pPr>
            <w:r w:rsidRPr="0044596D">
              <w:rPr>
                <w:color w:val="000000" w:themeColor="text1"/>
                <w:sz w:val="22"/>
                <w:szCs w:val="22"/>
              </w:rPr>
              <w:t>xx</w:t>
            </w:r>
          </w:p>
        </w:tc>
        <w:tc>
          <w:tcPr>
            <w:tcW w:w="645" w:type="pct"/>
            <w:vAlign w:val="center"/>
          </w:tcPr>
          <w:p w14:paraId="526E55D6" w14:textId="77777777" w:rsidR="005E6FEB" w:rsidRPr="0044596D" w:rsidRDefault="005E6FEB" w:rsidP="005011ED">
            <w:pPr>
              <w:tabs>
                <w:tab w:val="decimal" w:pos="5812"/>
                <w:tab w:val="decimal" w:pos="9214"/>
              </w:tabs>
              <w:spacing w:line="276" w:lineRule="auto"/>
              <w:jc w:val="center"/>
              <w:rPr>
                <w:color w:val="000000" w:themeColor="text1"/>
                <w:sz w:val="22"/>
                <w:szCs w:val="22"/>
              </w:rPr>
            </w:pPr>
            <w:r w:rsidRPr="0044596D">
              <w:rPr>
                <w:color w:val="000000" w:themeColor="text1"/>
                <w:sz w:val="22"/>
                <w:szCs w:val="22"/>
              </w:rPr>
              <w:t>xx</w:t>
            </w:r>
          </w:p>
        </w:tc>
        <w:tc>
          <w:tcPr>
            <w:tcW w:w="645" w:type="pct"/>
            <w:vAlign w:val="center"/>
          </w:tcPr>
          <w:p w14:paraId="6DDFCE27" w14:textId="77777777" w:rsidR="005E6FEB" w:rsidRPr="0044596D" w:rsidRDefault="005E6FEB" w:rsidP="005011ED">
            <w:pPr>
              <w:tabs>
                <w:tab w:val="decimal" w:pos="5812"/>
                <w:tab w:val="decimal" w:pos="9214"/>
              </w:tabs>
              <w:spacing w:line="276" w:lineRule="auto"/>
              <w:jc w:val="center"/>
              <w:rPr>
                <w:color w:val="000000" w:themeColor="text1"/>
                <w:sz w:val="22"/>
                <w:szCs w:val="22"/>
              </w:rPr>
            </w:pPr>
            <w:r w:rsidRPr="0044596D">
              <w:rPr>
                <w:color w:val="000000" w:themeColor="text1"/>
                <w:sz w:val="22"/>
                <w:szCs w:val="22"/>
              </w:rPr>
              <w:t>xx</w:t>
            </w:r>
          </w:p>
        </w:tc>
      </w:tr>
      <w:tr w:rsidR="00C4705E" w:rsidRPr="0044596D" w14:paraId="2A673E54" w14:textId="77777777" w:rsidTr="005C01B9">
        <w:trPr>
          <w:trHeight w:val="454"/>
        </w:trPr>
        <w:tc>
          <w:tcPr>
            <w:tcW w:w="2421" w:type="pct"/>
            <w:shd w:val="clear" w:color="auto" w:fill="auto"/>
            <w:noWrap/>
            <w:vAlign w:val="center"/>
            <w:hideMark/>
          </w:tcPr>
          <w:p w14:paraId="79BDCD9E" w14:textId="5D15D96B" w:rsidR="00C4705E" w:rsidRPr="0044596D" w:rsidRDefault="00C4705E" w:rsidP="00953054">
            <w:pPr>
              <w:tabs>
                <w:tab w:val="left" w:pos="333"/>
                <w:tab w:val="decimal" w:pos="9214"/>
              </w:tabs>
              <w:spacing w:line="276" w:lineRule="auto"/>
              <w:jc w:val="both"/>
              <w:rPr>
                <w:b/>
                <w:sz w:val="22"/>
                <w:szCs w:val="22"/>
              </w:rPr>
            </w:pPr>
            <w:r w:rsidRPr="0044596D">
              <w:rPr>
                <w:b/>
                <w:sz w:val="22"/>
                <w:szCs w:val="22"/>
              </w:rPr>
              <w:t>As at</w:t>
            </w:r>
            <w:r w:rsidR="00D16FFB" w:rsidRPr="0044596D">
              <w:rPr>
                <w:b/>
                <w:sz w:val="22"/>
                <w:szCs w:val="22"/>
              </w:rPr>
              <w:t xml:space="preserve"> xx</w:t>
            </w:r>
            <w:r w:rsidR="00C114FB" w:rsidRPr="0044596D">
              <w:rPr>
                <w:b/>
                <w:sz w:val="22"/>
                <w:szCs w:val="22"/>
              </w:rPr>
              <w:t xml:space="preserve"> </w:t>
            </w:r>
            <w:r w:rsidR="00764984" w:rsidRPr="0044596D">
              <w:rPr>
                <w:b/>
                <w:sz w:val="22"/>
                <w:szCs w:val="22"/>
              </w:rPr>
              <w:t>Se</w:t>
            </w:r>
            <w:r w:rsidR="00395B0C" w:rsidRPr="0044596D">
              <w:rPr>
                <w:b/>
                <w:sz w:val="22"/>
                <w:szCs w:val="22"/>
              </w:rPr>
              <w:t>p/Dec/March/</w:t>
            </w:r>
            <w:r w:rsidRPr="0044596D">
              <w:rPr>
                <w:b/>
                <w:sz w:val="22"/>
                <w:szCs w:val="22"/>
              </w:rPr>
              <w:t xml:space="preserve"> </w:t>
            </w:r>
            <w:r w:rsidR="00D16FFB" w:rsidRPr="0044596D">
              <w:rPr>
                <w:b/>
                <w:sz w:val="22"/>
                <w:szCs w:val="22"/>
              </w:rPr>
              <w:t>June</w:t>
            </w:r>
            <w:r w:rsidRPr="0044596D">
              <w:rPr>
                <w:b/>
                <w:sz w:val="22"/>
                <w:szCs w:val="22"/>
              </w:rPr>
              <w:t>, 20xx</w:t>
            </w:r>
          </w:p>
        </w:tc>
        <w:tc>
          <w:tcPr>
            <w:tcW w:w="644" w:type="pct"/>
            <w:shd w:val="clear" w:color="auto" w:fill="auto"/>
            <w:noWrap/>
            <w:vAlign w:val="center"/>
          </w:tcPr>
          <w:p w14:paraId="0186118D" w14:textId="77777777" w:rsidR="00C4705E" w:rsidRPr="0044596D" w:rsidRDefault="00EC09EB" w:rsidP="003B73D8">
            <w:pPr>
              <w:tabs>
                <w:tab w:val="decimal" w:pos="5812"/>
                <w:tab w:val="decimal" w:pos="9214"/>
              </w:tabs>
              <w:spacing w:line="276" w:lineRule="auto"/>
              <w:jc w:val="center"/>
              <w:rPr>
                <w:b/>
                <w:sz w:val="22"/>
                <w:szCs w:val="22"/>
              </w:rPr>
            </w:pPr>
            <w:r w:rsidRPr="0044596D">
              <w:rPr>
                <w:b/>
                <w:sz w:val="22"/>
                <w:szCs w:val="22"/>
              </w:rPr>
              <w:t>xxx</w:t>
            </w:r>
          </w:p>
        </w:tc>
        <w:tc>
          <w:tcPr>
            <w:tcW w:w="645" w:type="pct"/>
            <w:vAlign w:val="center"/>
          </w:tcPr>
          <w:p w14:paraId="0F5BF81C" w14:textId="77777777" w:rsidR="00C4705E" w:rsidRPr="0044596D" w:rsidRDefault="00EC09EB" w:rsidP="003B73D8">
            <w:pPr>
              <w:tabs>
                <w:tab w:val="decimal" w:pos="5812"/>
                <w:tab w:val="decimal" w:pos="9214"/>
              </w:tabs>
              <w:spacing w:line="276" w:lineRule="auto"/>
              <w:jc w:val="center"/>
              <w:rPr>
                <w:b/>
                <w:sz w:val="22"/>
                <w:szCs w:val="22"/>
              </w:rPr>
            </w:pPr>
            <w:r w:rsidRPr="0044596D">
              <w:rPr>
                <w:b/>
                <w:sz w:val="22"/>
                <w:szCs w:val="22"/>
              </w:rPr>
              <w:t>xxx</w:t>
            </w:r>
          </w:p>
        </w:tc>
        <w:tc>
          <w:tcPr>
            <w:tcW w:w="645" w:type="pct"/>
            <w:vAlign w:val="center"/>
          </w:tcPr>
          <w:p w14:paraId="564A1241" w14:textId="77777777" w:rsidR="00C4705E" w:rsidRPr="0044596D" w:rsidRDefault="00EC09EB" w:rsidP="003B73D8">
            <w:pPr>
              <w:tabs>
                <w:tab w:val="decimal" w:pos="5812"/>
                <w:tab w:val="decimal" w:pos="9214"/>
              </w:tabs>
              <w:spacing w:line="276" w:lineRule="auto"/>
              <w:jc w:val="center"/>
              <w:rPr>
                <w:b/>
                <w:sz w:val="22"/>
                <w:szCs w:val="22"/>
              </w:rPr>
            </w:pPr>
            <w:r w:rsidRPr="0044596D">
              <w:rPr>
                <w:b/>
                <w:sz w:val="22"/>
                <w:szCs w:val="22"/>
              </w:rPr>
              <w:t>xxx</w:t>
            </w:r>
          </w:p>
        </w:tc>
        <w:tc>
          <w:tcPr>
            <w:tcW w:w="645" w:type="pct"/>
            <w:vAlign w:val="center"/>
          </w:tcPr>
          <w:p w14:paraId="72AB22E9" w14:textId="77777777" w:rsidR="00C4705E" w:rsidRPr="0044596D" w:rsidRDefault="00EC09EB" w:rsidP="003B73D8">
            <w:pPr>
              <w:tabs>
                <w:tab w:val="decimal" w:pos="5812"/>
                <w:tab w:val="decimal" w:pos="9214"/>
              </w:tabs>
              <w:spacing w:line="276" w:lineRule="auto"/>
              <w:jc w:val="center"/>
              <w:rPr>
                <w:b/>
                <w:sz w:val="22"/>
                <w:szCs w:val="22"/>
              </w:rPr>
            </w:pPr>
            <w:r w:rsidRPr="0044596D">
              <w:rPr>
                <w:b/>
                <w:sz w:val="22"/>
                <w:szCs w:val="22"/>
              </w:rPr>
              <w:t>xxx</w:t>
            </w:r>
          </w:p>
        </w:tc>
      </w:tr>
    </w:tbl>
    <w:p w14:paraId="7F9F09AE" w14:textId="77777777" w:rsidR="003B73D8" w:rsidRDefault="003B73D8" w:rsidP="00953054">
      <w:pPr>
        <w:spacing w:line="360" w:lineRule="auto"/>
        <w:ind w:firstLine="360"/>
        <w:jc w:val="both"/>
        <w:rPr>
          <w:i/>
          <w:sz w:val="22"/>
          <w:szCs w:val="22"/>
        </w:rPr>
      </w:pPr>
    </w:p>
    <w:p w14:paraId="7FB6D3C3" w14:textId="5AC58067" w:rsidR="003B597E" w:rsidRPr="00953054" w:rsidRDefault="00B17F55" w:rsidP="003B73D8">
      <w:pPr>
        <w:spacing w:line="360" w:lineRule="auto"/>
        <w:ind w:firstLine="360"/>
        <w:jc w:val="both"/>
        <w:rPr>
          <w:i/>
          <w:sz w:val="22"/>
          <w:szCs w:val="22"/>
        </w:rPr>
      </w:pPr>
      <w:r w:rsidRPr="00953054">
        <w:rPr>
          <w:i/>
          <w:sz w:val="22"/>
          <w:szCs w:val="22"/>
        </w:rPr>
        <w:t xml:space="preserve">Note: </w:t>
      </w:r>
    </w:p>
    <w:p w14:paraId="23E6DA33" w14:textId="77777777" w:rsidR="008B5E9D" w:rsidRPr="00953054" w:rsidRDefault="00B17F55" w:rsidP="00196F69">
      <w:pPr>
        <w:numPr>
          <w:ilvl w:val="0"/>
          <w:numId w:val="12"/>
        </w:numPr>
        <w:spacing w:line="360" w:lineRule="auto"/>
        <w:jc w:val="both"/>
        <w:rPr>
          <w:i/>
          <w:sz w:val="22"/>
          <w:szCs w:val="22"/>
        </w:rPr>
      </w:pPr>
      <w:r w:rsidRPr="00953054">
        <w:rPr>
          <w:i/>
          <w:sz w:val="22"/>
          <w:szCs w:val="22"/>
        </w:rPr>
        <w:t xml:space="preserve">For items that are not common in the financial statements, the </w:t>
      </w:r>
      <w:r w:rsidR="00E80625" w:rsidRPr="00953054">
        <w:rPr>
          <w:i/>
          <w:sz w:val="22"/>
          <w:szCs w:val="22"/>
        </w:rPr>
        <w:t>Entity</w:t>
      </w:r>
      <w:r w:rsidRPr="00953054">
        <w:rPr>
          <w:i/>
          <w:sz w:val="22"/>
          <w:szCs w:val="22"/>
        </w:rPr>
        <w:t xml:space="preserve"> should include a note on what they relate to – either on the face of the statement of changes in equity/net assets or among the notes to the financial statements.</w:t>
      </w:r>
    </w:p>
    <w:p w14:paraId="3F4630E9" w14:textId="66DCC877" w:rsidR="00813954" w:rsidRPr="003B597E" w:rsidRDefault="003E6BC4" w:rsidP="00196F69">
      <w:pPr>
        <w:numPr>
          <w:ilvl w:val="0"/>
          <w:numId w:val="12"/>
        </w:numPr>
        <w:spacing w:line="360" w:lineRule="auto"/>
        <w:jc w:val="both"/>
        <w:rPr>
          <w:i/>
          <w:sz w:val="22"/>
          <w:szCs w:val="22"/>
        </w:rPr>
        <w:sectPr w:rsidR="00813954" w:rsidRPr="003B597E" w:rsidSect="006E6202">
          <w:pgSz w:w="12240" w:h="15840" w:code="1"/>
          <w:pgMar w:top="1440" w:right="1080" w:bottom="1440" w:left="1080" w:header="289" w:footer="142" w:gutter="0"/>
          <w:cols w:space="720"/>
          <w:titlePg/>
          <w:docGrid w:linePitch="326"/>
        </w:sectPr>
      </w:pPr>
      <w:r w:rsidRPr="003B597E">
        <w:rPr>
          <w:i/>
          <w:sz w:val="22"/>
          <w:szCs w:val="22"/>
        </w:rPr>
        <w:t xml:space="preserve">Entities have liberty </w:t>
      </w:r>
      <w:r w:rsidR="00931806" w:rsidRPr="003B597E">
        <w:rPr>
          <w:i/>
          <w:sz w:val="22"/>
          <w:szCs w:val="22"/>
        </w:rPr>
        <w:t>to</w:t>
      </w:r>
      <w:r w:rsidR="001A6414" w:rsidRPr="003B597E">
        <w:rPr>
          <w:i/>
          <w:sz w:val="22"/>
          <w:szCs w:val="22"/>
        </w:rPr>
        <w:t xml:space="preserve"> </w:t>
      </w:r>
      <w:r w:rsidR="00931806" w:rsidRPr="003B597E">
        <w:rPr>
          <w:i/>
          <w:sz w:val="22"/>
          <w:szCs w:val="22"/>
        </w:rPr>
        <w:t xml:space="preserve">add additional reserves </w:t>
      </w:r>
      <w:r w:rsidR="005B1BDE" w:rsidRPr="003B597E">
        <w:rPr>
          <w:i/>
          <w:sz w:val="22"/>
          <w:szCs w:val="22"/>
        </w:rPr>
        <w:t>as appropriate. For all re</w:t>
      </w:r>
      <w:r w:rsidR="00656F14" w:rsidRPr="003B597E">
        <w:rPr>
          <w:i/>
          <w:sz w:val="22"/>
          <w:szCs w:val="22"/>
        </w:rPr>
        <w:t>serves</w:t>
      </w:r>
      <w:r w:rsidR="005B1BDE" w:rsidRPr="003B597E">
        <w:rPr>
          <w:i/>
          <w:sz w:val="22"/>
          <w:szCs w:val="22"/>
        </w:rPr>
        <w:t xml:space="preserve"> presented</w:t>
      </w:r>
      <w:r w:rsidR="00705D82" w:rsidRPr="003B597E">
        <w:rPr>
          <w:i/>
          <w:sz w:val="22"/>
          <w:szCs w:val="22"/>
        </w:rPr>
        <w:t xml:space="preserve"> </w:t>
      </w:r>
      <w:r w:rsidR="009B159B" w:rsidRPr="003B597E">
        <w:rPr>
          <w:i/>
          <w:sz w:val="22"/>
          <w:szCs w:val="22"/>
        </w:rPr>
        <w:t>provide the nature and purpose</w:t>
      </w:r>
      <w:r w:rsidR="00705D82" w:rsidRPr="003B597E">
        <w:rPr>
          <w:i/>
          <w:sz w:val="22"/>
          <w:szCs w:val="22"/>
        </w:rPr>
        <w:t xml:space="preserve">. </w:t>
      </w:r>
      <w:r w:rsidR="009B159B" w:rsidRPr="003B597E">
        <w:rPr>
          <w:i/>
          <w:sz w:val="22"/>
          <w:szCs w:val="22"/>
        </w:rPr>
        <w:t xml:space="preserve"> </w:t>
      </w:r>
    </w:p>
    <w:p w14:paraId="02CF2DE5" w14:textId="105EE8A0" w:rsidR="008E514A" w:rsidRPr="00953054" w:rsidRDefault="00AC209C" w:rsidP="00196F69">
      <w:pPr>
        <w:pStyle w:val="Heading1"/>
        <w:numPr>
          <w:ilvl w:val="0"/>
          <w:numId w:val="18"/>
        </w:numPr>
        <w:tabs>
          <w:tab w:val="left" w:pos="450"/>
        </w:tabs>
        <w:spacing w:line="360" w:lineRule="auto"/>
        <w:ind w:left="450"/>
        <w:jc w:val="both"/>
        <w:rPr>
          <w:sz w:val="22"/>
          <w:szCs w:val="22"/>
        </w:rPr>
      </w:pPr>
      <w:bookmarkStart w:id="20" w:name="_Toc172713205"/>
      <w:r w:rsidRPr="00953054">
        <w:rPr>
          <w:sz w:val="22"/>
          <w:szCs w:val="22"/>
        </w:rPr>
        <w:lastRenderedPageBreak/>
        <w:t xml:space="preserve">Statement </w:t>
      </w:r>
      <w:r w:rsidR="00192796" w:rsidRPr="00953054">
        <w:rPr>
          <w:sz w:val="22"/>
          <w:szCs w:val="22"/>
        </w:rPr>
        <w:t>of</w:t>
      </w:r>
      <w:r w:rsidRPr="00953054">
        <w:rPr>
          <w:sz w:val="22"/>
          <w:szCs w:val="22"/>
        </w:rPr>
        <w:t xml:space="preserve"> Cash Flows</w:t>
      </w:r>
      <w:bookmarkStart w:id="21" w:name="_Toc514770780"/>
      <w:bookmarkStart w:id="22" w:name="_Toc74172899"/>
      <w:r w:rsidRPr="00953054">
        <w:rPr>
          <w:sz w:val="22"/>
          <w:szCs w:val="22"/>
        </w:rPr>
        <w:t xml:space="preserve"> </w:t>
      </w:r>
      <w:r w:rsidR="00B923A5" w:rsidRPr="00953054">
        <w:rPr>
          <w:sz w:val="22"/>
          <w:szCs w:val="22"/>
        </w:rPr>
        <w:t xml:space="preserve">for the </w:t>
      </w:r>
      <w:r w:rsidR="00FD3F6C">
        <w:rPr>
          <w:sz w:val="22"/>
          <w:szCs w:val="22"/>
        </w:rPr>
        <w:t>Period</w:t>
      </w:r>
      <w:r w:rsidR="00B923A5" w:rsidRPr="00953054">
        <w:rPr>
          <w:sz w:val="22"/>
          <w:szCs w:val="22"/>
        </w:rPr>
        <w:t xml:space="preserve"> e</w:t>
      </w:r>
      <w:r w:rsidRPr="00953054">
        <w:rPr>
          <w:sz w:val="22"/>
          <w:szCs w:val="22"/>
        </w:rPr>
        <w:t xml:space="preserve">nded </w:t>
      </w:r>
      <w:r w:rsidR="00FD3F6C">
        <w:rPr>
          <w:sz w:val="22"/>
          <w:szCs w:val="22"/>
        </w:rPr>
        <w:t>Sep/Dec/Mar/</w:t>
      </w:r>
      <w:r w:rsidRPr="00953054">
        <w:rPr>
          <w:sz w:val="22"/>
          <w:szCs w:val="22"/>
        </w:rPr>
        <w:t xml:space="preserve"> June</w:t>
      </w:r>
      <w:r w:rsidR="00FD3F6C">
        <w:rPr>
          <w:sz w:val="22"/>
          <w:szCs w:val="22"/>
        </w:rPr>
        <w:t xml:space="preserve"> XX</w:t>
      </w:r>
      <w:r w:rsidRPr="00953054">
        <w:rPr>
          <w:sz w:val="22"/>
          <w:szCs w:val="22"/>
        </w:rPr>
        <w:t xml:space="preserve"> </w:t>
      </w:r>
      <w:bookmarkEnd w:id="21"/>
      <w:r w:rsidRPr="00953054">
        <w:rPr>
          <w:sz w:val="22"/>
          <w:szCs w:val="22"/>
        </w:rPr>
        <w:t>20</w:t>
      </w:r>
      <w:bookmarkEnd w:id="22"/>
      <w:r w:rsidR="00974079" w:rsidRPr="00953054">
        <w:rPr>
          <w:sz w:val="22"/>
          <w:szCs w:val="22"/>
        </w:rPr>
        <w:t>xx</w:t>
      </w:r>
      <w:bookmarkEnd w:id="20"/>
    </w:p>
    <w:tbl>
      <w:tblPr>
        <w:tblW w:w="5004"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767"/>
        <w:gridCol w:w="1383"/>
        <w:gridCol w:w="2496"/>
      </w:tblGrid>
      <w:tr w:rsidR="003B1F41" w:rsidRPr="00953054" w14:paraId="254C9878" w14:textId="77777777" w:rsidTr="00D91C1C">
        <w:trPr>
          <w:trHeight w:val="397"/>
          <w:tblHeader/>
        </w:trPr>
        <w:tc>
          <w:tcPr>
            <w:tcW w:w="2989" w:type="pct"/>
            <w:shd w:val="clear" w:color="auto" w:fill="0070C0"/>
            <w:noWrap/>
            <w:vAlign w:val="center"/>
            <w:hideMark/>
          </w:tcPr>
          <w:p w14:paraId="61205619" w14:textId="362A7F52" w:rsidR="003B1F41" w:rsidRPr="003D4B37" w:rsidRDefault="003D4B37" w:rsidP="00953054">
            <w:pPr>
              <w:autoSpaceDE/>
              <w:autoSpaceDN/>
              <w:spacing w:line="276" w:lineRule="auto"/>
              <w:jc w:val="both"/>
              <w:rPr>
                <w:b/>
                <w:bCs/>
                <w:sz w:val="22"/>
                <w:szCs w:val="22"/>
                <w:lang w:val="en-US"/>
              </w:rPr>
            </w:pPr>
            <w:r w:rsidRPr="003D4B37">
              <w:rPr>
                <w:b/>
                <w:bCs/>
                <w:sz w:val="22"/>
                <w:szCs w:val="22"/>
                <w:lang w:val="en-US"/>
              </w:rPr>
              <w:t>Description</w:t>
            </w:r>
          </w:p>
        </w:tc>
        <w:tc>
          <w:tcPr>
            <w:tcW w:w="717" w:type="pct"/>
            <w:shd w:val="clear" w:color="auto" w:fill="0070C0"/>
            <w:noWrap/>
            <w:vAlign w:val="center"/>
            <w:hideMark/>
          </w:tcPr>
          <w:p w14:paraId="3093E7DC" w14:textId="321857E0" w:rsidR="003B1F41" w:rsidRPr="00953054" w:rsidRDefault="0067736A" w:rsidP="0067736A">
            <w:pPr>
              <w:autoSpaceDE/>
              <w:autoSpaceDN/>
              <w:spacing w:line="276" w:lineRule="auto"/>
              <w:jc w:val="center"/>
              <w:rPr>
                <w:sz w:val="22"/>
                <w:szCs w:val="22"/>
                <w:lang w:val="en-US"/>
              </w:rPr>
            </w:pPr>
            <w:r w:rsidRPr="00953054">
              <w:rPr>
                <w:b/>
                <w:bCs/>
                <w:sz w:val="22"/>
                <w:szCs w:val="22"/>
                <w:lang w:val="en-US"/>
              </w:rPr>
              <w:t>Notes</w:t>
            </w:r>
          </w:p>
        </w:tc>
        <w:tc>
          <w:tcPr>
            <w:tcW w:w="1294" w:type="pct"/>
            <w:shd w:val="clear" w:color="auto" w:fill="0070C0"/>
            <w:vAlign w:val="center"/>
          </w:tcPr>
          <w:p w14:paraId="3532A72F" w14:textId="77777777" w:rsidR="003B1F41" w:rsidRPr="00953054" w:rsidRDefault="003B1F41" w:rsidP="0067736A">
            <w:pPr>
              <w:autoSpaceDE/>
              <w:autoSpaceDN/>
              <w:spacing w:line="276" w:lineRule="auto"/>
              <w:jc w:val="center"/>
              <w:rPr>
                <w:b/>
                <w:i/>
                <w:iCs/>
                <w:sz w:val="22"/>
                <w:szCs w:val="22"/>
                <w:lang w:val="en-US"/>
              </w:rPr>
            </w:pPr>
            <w:r w:rsidRPr="004B58F8">
              <w:rPr>
                <w:b/>
                <w:color w:val="000000"/>
                <w:lang w:val="en-US"/>
              </w:rPr>
              <w:t>Period ended Sep*/Dec*/Mar*/Jun*</w:t>
            </w:r>
          </w:p>
        </w:tc>
      </w:tr>
      <w:tr w:rsidR="003B1F41" w:rsidRPr="00953054" w14:paraId="10D823EC" w14:textId="77777777" w:rsidTr="00D91C1C">
        <w:trPr>
          <w:trHeight w:val="397"/>
          <w:tblHeader/>
        </w:trPr>
        <w:tc>
          <w:tcPr>
            <w:tcW w:w="2989" w:type="pct"/>
            <w:shd w:val="clear" w:color="auto" w:fill="0070C0"/>
            <w:noWrap/>
            <w:vAlign w:val="center"/>
            <w:hideMark/>
          </w:tcPr>
          <w:p w14:paraId="06820917" w14:textId="77777777" w:rsidR="003B1F41" w:rsidRPr="00953054" w:rsidRDefault="003B1F41" w:rsidP="00953054">
            <w:pPr>
              <w:autoSpaceDE/>
              <w:autoSpaceDN/>
              <w:spacing w:line="276" w:lineRule="auto"/>
              <w:jc w:val="both"/>
              <w:rPr>
                <w:b/>
                <w:bCs/>
                <w:sz w:val="22"/>
                <w:szCs w:val="22"/>
                <w:lang w:val="en-US"/>
              </w:rPr>
            </w:pPr>
          </w:p>
        </w:tc>
        <w:tc>
          <w:tcPr>
            <w:tcW w:w="717" w:type="pct"/>
            <w:shd w:val="clear" w:color="auto" w:fill="0070C0"/>
            <w:noWrap/>
            <w:vAlign w:val="center"/>
            <w:hideMark/>
          </w:tcPr>
          <w:p w14:paraId="45A3747F" w14:textId="1176A855" w:rsidR="003B1F41" w:rsidRPr="00953054" w:rsidRDefault="003B1F41" w:rsidP="0067736A">
            <w:pPr>
              <w:autoSpaceDE/>
              <w:autoSpaceDN/>
              <w:spacing w:line="276" w:lineRule="auto"/>
              <w:jc w:val="center"/>
              <w:rPr>
                <w:b/>
                <w:bCs/>
                <w:sz w:val="22"/>
                <w:szCs w:val="22"/>
                <w:lang w:val="en-US"/>
              </w:rPr>
            </w:pPr>
          </w:p>
        </w:tc>
        <w:tc>
          <w:tcPr>
            <w:tcW w:w="1294" w:type="pct"/>
            <w:shd w:val="clear" w:color="auto" w:fill="0070C0"/>
            <w:vAlign w:val="center"/>
          </w:tcPr>
          <w:p w14:paraId="2AB90E5F" w14:textId="7EB1DACB" w:rsidR="003B1F41" w:rsidRPr="00953054" w:rsidRDefault="0067736A" w:rsidP="0067736A">
            <w:pPr>
              <w:autoSpaceDE/>
              <w:autoSpaceDN/>
              <w:spacing w:line="276" w:lineRule="auto"/>
              <w:jc w:val="center"/>
              <w:rPr>
                <w:b/>
                <w:sz w:val="22"/>
                <w:szCs w:val="22"/>
                <w:lang w:val="en-US"/>
              </w:rPr>
            </w:pPr>
            <w:r>
              <w:rPr>
                <w:b/>
                <w:sz w:val="22"/>
                <w:szCs w:val="22"/>
                <w:lang w:val="en-US"/>
              </w:rPr>
              <w:t>Kshs</w:t>
            </w:r>
          </w:p>
        </w:tc>
      </w:tr>
      <w:tr w:rsidR="003B1F41" w:rsidRPr="00953054" w14:paraId="51D1784E" w14:textId="77777777" w:rsidTr="00D91C1C">
        <w:trPr>
          <w:trHeight w:val="397"/>
        </w:trPr>
        <w:tc>
          <w:tcPr>
            <w:tcW w:w="2989" w:type="pct"/>
            <w:shd w:val="clear" w:color="auto" w:fill="auto"/>
            <w:noWrap/>
            <w:vAlign w:val="center"/>
            <w:hideMark/>
          </w:tcPr>
          <w:p w14:paraId="4EE6C031" w14:textId="77777777" w:rsidR="003B1F41" w:rsidRPr="00953054" w:rsidRDefault="003B1F41" w:rsidP="00953054">
            <w:pPr>
              <w:autoSpaceDE/>
              <w:autoSpaceDN/>
              <w:spacing w:line="276" w:lineRule="auto"/>
              <w:jc w:val="both"/>
              <w:rPr>
                <w:b/>
                <w:bCs/>
                <w:sz w:val="22"/>
                <w:szCs w:val="22"/>
                <w:lang w:val="en-US"/>
              </w:rPr>
            </w:pPr>
            <w:r w:rsidRPr="00953054">
              <w:rPr>
                <w:b/>
                <w:bCs/>
                <w:sz w:val="22"/>
                <w:szCs w:val="22"/>
                <w:lang w:val="en-US"/>
              </w:rPr>
              <w:t>Cash</w:t>
            </w:r>
            <w:r w:rsidRPr="00953054">
              <w:rPr>
                <w:sz w:val="22"/>
                <w:szCs w:val="22"/>
                <w:lang w:val="en-US"/>
              </w:rPr>
              <w:t xml:space="preserve"> </w:t>
            </w:r>
            <w:r w:rsidRPr="00953054">
              <w:rPr>
                <w:b/>
                <w:bCs/>
                <w:sz w:val="22"/>
                <w:szCs w:val="22"/>
                <w:lang w:val="en-US"/>
              </w:rPr>
              <w:t>flows</w:t>
            </w:r>
            <w:r w:rsidRPr="00953054">
              <w:rPr>
                <w:sz w:val="22"/>
                <w:szCs w:val="22"/>
                <w:lang w:val="en-US"/>
              </w:rPr>
              <w:t xml:space="preserve"> </w:t>
            </w:r>
            <w:r w:rsidRPr="00953054">
              <w:rPr>
                <w:b/>
                <w:bCs/>
                <w:sz w:val="22"/>
                <w:szCs w:val="22"/>
                <w:lang w:val="en-US"/>
              </w:rPr>
              <w:t>from</w:t>
            </w:r>
            <w:r w:rsidRPr="00953054">
              <w:rPr>
                <w:sz w:val="22"/>
                <w:szCs w:val="22"/>
                <w:lang w:val="en-US"/>
              </w:rPr>
              <w:t xml:space="preserve"> </w:t>
            </w:r>
            <w:r w:rsidRPr="00953054">
              <w:rPr>
                <w:b/>
                <w:bCs/>
                <w:sz w:val="22"/>
                <w:szCs w:val="22"/>
                <w:lang w:val="en-US"/>
              </w:rPr>
              <w:t>operating</w:t>
            </w:r>
            <w:r w:rsidRPr="00953054">
              <w:rPr>
                <w:sz w:val="22"/>
                <w:szCs w:val="22"/>
                <w:lang w:val="en-US"/>
              </w:rPr>
              <w:t xml:space="preserve"> </w:t>
            </w:r>
            <w:r w:rsidRPr="00953054">
              <w:rPr>
                <w:b/>
                <w:bCs/>
                <w:sz w:val="22"/>
                <w:szCs w:val="22"/>
                <w:lang w:val="en-US"/>
              </w:rPr>
              <w:t>activities</w:t>
            </w:r>
          </w:p>
        </w:tc>
        <w:tc>
          <w:tcPr>
            <w:tcW w:w="717" w:type="pct"/>
            <w:shd w:val="clear" w:color="auto" w:fill="auto"/>
            <w:noWrap/>
            <w:vAlign w:val="center"/>
            <w:hideMark/>
          </w:tcPr>
          <w:p w14:paraId="0567FF21"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01B35AFA" w14:textId="77777777" w:rsidR="003B1F41" w:rsidRPr="00953054" w:rsidRDefault="003B1F41" w:rsidP="0067736A">
            <w:pPr>
              <w:autoSpaceDE/>
              <w:autoSpaceDN/>
              <w:spacing w:line="276" w:lineRule="auto"/>
              <w:jc w:val="center"/>
              <w:rPr>
                <w:sz w:val="22"/>
                <w:szCs w:val="22"/>
                <w:lang w:val="en-US"/>
              </w:rPr>
            </w:pPr>
          </w:p>
        </w:tc>
      </w:tr>
      <w:tr w:rsidR="003B1F41" w:rsidRPr="00953054" w14:paraId="68CA6BD9" w14:textId="77777777" w:rsidTr="00D91C1C">
        <w:trPr>
          <w:trHeight w:val="397"/>
        </w:trPr>
        <w:tc>
          <w:tcPr>
            <w:tcW w:w="2989" w:type="pct"/>
            <w:shd w:val="clear" w:color="auto" w:fill="auto"/>
            <w:noWrap/>
            <w:vAlign w:val="center"/>
            <w:hideMark/>
          </w:tcPr>
          <w:p w14:paraId="6C011702" w14:textId="77777777" w:rsidR="003B1F41" w:rsidRPr="00953054" w:rsidRDefault="003B1F41" w:rsidP="00953054">
            <w:pPr>
              <w:autoSpaceDE/>
              <w:autoSpaceDN/>
              <w:spacing w:line="276" w:lineRule="auto"/>
              <w:jc w:val="both"/>
              <w:rPr>
                <w:b/>
                <w:bCs/>
                <w:sz w:val="22"/>
                <w:szCs w:val="22"/>
                <w:lang w:val="en-US"/>
              </w:rPr>
            </w:pPr>
            <w:r w:rsidRPr="00953054">
              <w:rPr>
                <w:b/>
                <w:bCs/>
                <w:sz w:val="22"/>
                <w:szCs w:val="22"/>
                <w:lang w:val="en-US"/>
              </w:rPr>
              <w:t>Receipts</w:t>
            </w:r>
          </w:p>
        </w:tc>
        <w:tc>
          <w:tcPr>
            <w:tcW w:w="717" w:type="pct"/>
            <w:shd w:val="clear" w:color="auto" w:fill="auto"/>
            <w:noWrap/>
            <w:vAlign w:val="center"/>
            <w:hideMark/>
          </w:tcPr>
          <w:p w14:paraId="00DC9D4B"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2A8AF993" w14:textId="77777777" w:rsidR="003B1F41" w:rsidRPr="00953054" w:rsidRDefault="003B1F41" w:rsidP="0067736A">
            <w:pPr>
              <w:autoSpaceDE/>
              <w:autoSpaceDN/>
              <w:spacing w:line="276" w:lineRule="auto"/>
              <w:jc w:val="center"/>
              <w:rPr>
                <w:sz w:val="22"/>
                <w:szCs w:val="22"/>
                <w:lang w:val="en-US"/>
              </w:rPr>
            </w:pPr>
          </w:p>
        </w:tc>
      </w:tr>
      <w:tr w:rsidR="003B1F41" w:rsidRPr="00953054" w14:paraId="49725CC6" w14:textId="77777777" w:rsidTr="00D91C1C">
        <w:trPr>
          <w:trHeight w:val="397"/>
        </w:trPr>
        <w:tc>
          <w:tcPr>
            <w:tcW w:w="2989" w:type="pct"/>
            <w:shd w:val="clear" w:color="auto" w:fill="auto"/>
            <w:noWrap/>
            <w:vAlign w:val="center"/>
          </w:tcPr>
          <w:p w14:paraId="38983FF5" w14:textId="77777777" w:rsidR="003B1F41" w:rsidRPr="00953054" w:rsidRDefault="003B1F41" w:rsidP="00953054">
            <w:pPr>
              <w:autoSpaceDE/>
              <w:autoSpaceDN/>
              <w:spacing w:line="276" w:lineRule="auto"/>
              <w:jc w:val="both"/>
              <w:rPr>
                <w:sz w:val="22"/>
                <w:szCs w:val="22"/>
                <w:lang w:val="en-US"/>
              </w:rPr>
            </w:pPr>
            <w:r w:rsidRPr="00953054">
              <w:rPr>
                <w:sz w:val="22"/>
                <w:szCs w:val="22"/>
                <w:lang w:val="en-US"/>
              </w:rPr>
              <w:t>Transfers from CRF</w:t>
            </w:r>
          </w:p>
        </w:tc>
        <w:tc>
          <w:tcPr>
            <w:tcW w:w="717" w:type="pct"/>
            <w:shd w:val="clear" w:color="auto" w:fill="auto"/>
            <w:noWrap/>
            <w:vAlign w:val="center"/>
          </w:tcPr>
          <w:p w14:paraId="43DA6D2D"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2D9B22A7" w14:textId="77777777" w:rsidR="003B1F41" w:rsidRPr="00953054" w:rsidRDefault="003B1F41" w:rsidP="0067736A">
            <w:pPr>
              <w:autoSpaceDE/>
              <w:autoSpaceDN/>
              <w:spacing w:line="276" w:lineRule="auto"/>
              <w:jc w:val="center"/>
              <w:rPr>
                <w:sz w:val="22"/>
                <w:szCs w:val="22"/>
                <w:lang w:val="en-US"/>
              </w:rPr>
            </w:pPr>
            <w:r>
              <w:rPr>
                <w:sz w:val="22"/>
                <w:szCs w:val="22"/>
                <w:lang w:val="en-US"/>
              </w:rPr>
              <w:t>xxx</w:t>
            </w:r>
          </w:p>
        </w:tc>
      </w:tr>
      <w:tr w:rsidR="003B1F41" w:rsidRPr="00953054" w14:paraId="61F7FB42" w14:textId="77777777" w:rsidTr="00D91C1C">
        <w:trPr>
          <w:trHeight w:val="397"/>
        </w:trPr>
        <w:tc>
          <w:tcPr>
            <w:tcW w:w="2989" w:type="pct"/>
            <w:shd w:val="clear" w:color="auto" w:fill="auto"/>
            <w:noWrap/>
            <w:vAlign w:val="center"/>
          </w:tcPr>
          <w:p w14:paraId="435DEA33" w14:textId="77777777" w:rsidR="003B1F41" w:rsidRPr="00953054" w:rsidRDefault="003B1F41" w:rsidP="00953054">
            <w:pPr>
              <w:autoSpaceDE/>
              <w:autoSpaceDN/>
              <w:spacing w:line="276" w:lineRule="auto"/>
              <w:jc w:val="both"/>
              <w:rPr>
                <w:sz w:val="22"/>
                <w:szCs w:val="22"/>
                <w:lang w:val="en-US"/>
              </w:rPr>
            </w:pPr>
            <w:r w:rsidRPr="00953054">
              <w:rPr>
                <w:sz w:val="22"/>
                <w:szCs w:val="22"/>
                <w:lang w:val="en-US"/>
              </w:rPr>
              <w:t>Miscellaneous Revenue</w:t>
            </w:r>
          </w:p>
        </w:tc>
        <w:tc>
          <w:tcPr>
            <w:tcW w:w="717" w:type="pct"/>
            <w:shd w:val="clear" w:color="auto" w:fill="auto"/>
            <w:noWrap/>
            <w:vAlign w:val="center"/>
          </w:tcPr>
          <w:p w14:paraId="04EE914E"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4F490A98" w14:textId="77777777" w:rsidR="003B1F41" w:rsidRPr="00953054" w:rsidRDefault="003B1F41" w:rsidP="0067736A">
            <w:pPr>
              <w:autoSpaceDE/>
              <w:autoSpaceDN/>
              <w:spacing w:line="276" w:lineRule="auto"/>
              <w:jc w:val="center"/>
              <w:rPr>
                <w:sz w:val="22"/>
                <w:szCs w:val="22"/>
                <w:lang w:val="en-US"/>
              </w:rPr>
            </w:pPr>
            <w:r>
              <w:rPr>
                <w:sz w:val="22"/>
                <w:szCs w:val="22"/>
                <w:lang w:val="en-US"/>
              </w:rPr>
              <w:t>xxx</w:t>
            </w:r>
          </w:p>
        </w:tc>
      </w:tr>
      <w:tr w:rsidR="003B1F41" w:rsidRPr="00953054" w14:paraId="4AC2EA00" w14:textId="77777777" w:rsidTr="00D91C1C">
        <w:trPr>
          <w:trHeight w:val="397"/>
        </w:trPr>
        <w:tc>
          <w:tcPr>
            <w:tcW w:w="2989" w:type="pct"/>
            <w:shd w:val="clear" w:color="auto" w:fill="auto"/>
            <w:noWrap/>
            <w:vAlign w:val="center"/>
          </w:tcPr>
          <w:p w14:paraId="016F0ED6" w14:textId="77777777" w:rsidR="003B1F41" w:rsidRPr="00953054" w:rsidRDefault="003B1F41" w:rsidP="00953054">
            <w:pPr>
              <w:autoSpaceDE/>
              <w:autoSpaceDN/>
              <w:spacing w:line="276" w:lineRule="auto"/>
              <w:jc w:val="both"/>
              <w:rPr>
                <w:sz w:val="22"/>
                <w:szCs w:val="22"/>
                <w:lang w:val="en-US"/>
              </w:rPr>
            </w:pPr>
            <w:r w:rsidRPr="00953054">
              <w:rPr>
                <w:sz w:val="22"/>
                <w:szCs w:val="22"/>
                <w:lang w:val="en-US"/>
              </w:rPr>
              <w:t>Other income</w:t>
            </w:r>
          </w:p>
        </w:tc>
        <w:tc>
          <w:tcPr>
            <w:tcW w:w="717" w:type="pct"/>
            <w:shd w:val="clear" w:color="auto" w:fill="auto"/>
            <w:noWrap/>
            <w:vAlign w:val="center"/>
          </w:tcPr>
          <w:p w14:paraId="1C98E4E3"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30919456" w14:textId="77777777" w:rsidR="003B1F41" w:rsidRPr="00953054" w:rsidRDefault="003B1F41" w:rsidP="0067736A">
            <w:pPr>
              <w:autoSpaceDE/>
              <w:autoSpaceDN/>
              <w:spacing w:line="276" w:lineRule="auto"/>
              <w:jc w:val="center"/>
              <w:rPr>
                <w:sz w:val="22"/>
                <w:szCs w:val="22"/>
                <w:lang w:val="en-US"/>
              </w:rPr>
            </w:pPr>
            <w:r>
              <w:rPr>
                <w:sz w:val="22"/>
                <w:szCs w:val="22"/>
                <w:lang w:val="en-US"/>
              </w:rPr>
              <w:t>xxx</w:t>
            </w:r>
          </w:p>
        </w:tc>
      </w:tr>
      <w:tr w:rsidR="003B1F41" w:rsidRPr="00953054" w14:paraId="78AD51F4" w14:textId="77777777" w:rsidTr="00D91C1C">
        <w:trPr>
          <w:trHeight w:val="397"/>
        </w:trPr>
        <w:tc>
          <w:tcPr>
            <w:tcW w:w="2989" w:type="pct"/>
            <w:shd w:val="clear" w:color="auto" w:fill="auto"/>
            <w:noWrap/>
            <w:vAlign w:val="center"/>
            <w:hideMark/>
          </w:tcPr>
          <w:p w14:paraId="3297D446" w14:textId="77777777" w:rsidR="003B1F41" w:rsidRPr="00953054" w:rsidRDefault="003B1F41" w:rsidP="00953054">
            <w:pPr>
              <w:autoSpaceDE/>
              <w:autoSpaceDN/>
              <w:spacing w:line="276" w:lineRule="auto"/>
              <w:jc w:val="both"/>
              <w:rPr>
                <w:sz w:val="22"/>
                <w:szCs w:val="22"/>
                <w:lang w:val="en-US"/>
              </w:rPr>
            </w:pPr>
            <w:r w:rsidRPr="00953054">
              <w:rPr>
                <w:b/>
                <w:bCs/>
                <w:sz w:val="22"/>
                <w:szCs w:val="22"/>
                <w:lang w:val="en-US"/>
              </w:rPr>
              <w:t>Total receipts</w:t>
            </w:r>
          </w:p>
        </w:tc>
        <w:tc>
          <w:tcPr>
            <w:tcW w:w="717" w:type="pct"/>
            <w:shd w:val="clear" w:color="auto" w:fill="auto"/>
            <w:noWrap/>
            <w:vAlign w:val="center"/>
            <w:hideMark/>
          </w:tcPr>
          <w:p w14:paraId="05B745D8"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62FF1CB9" w14:textId="77777777" w:rsidR="003B1F41" w:rsidRPr="00953054" w:rsidRDefault="003B1F41" w:rsidP="0067736A">
            <w:pPr>
              <w:autoSpaceDE/>
              <w:autoSpaceDN/>
              <w:spacing w:line="276" w:lineRule="auto"/>
              <w:jc w:val="center"/>
              <w:rPr>
                <w:b/>
                <w:bCs/>
                <w:sz w:val="22"/>
                <w:szCs w:val="22"/>
                <w:lang w:val="en-US"/>
              </w:rPr>
            </w:pPr>
            <w:r>
              <w:rPr>
                <w:b/>
                <w:bCs/>
                <w:sz w:val="22"/>
                <w:szCs w:val="22"/>
                <w:lang w:val="en-US"/>
              </w:rPr>
              <w:t>xxx</w:t>
            </w:r>
          </w:p>
        </w:tc>
      </w:tr>
      <w:tr w:rsidR="003B1F41" w:rsidRPr="00953054" w14:paraId="2A256766" w14:textId="77777777" w:rsidTr="00D91C1C">
        <w:trPr>
          <w:trHeight w:val="397"/>
        </w:trPr>
        <w:tc>
          <w:tcPr>
            <w:tcW w:w="2989" w:type="pct"/>
            <w:shd w:val="clear" w:color="auto" w:fill="auto"/>
            <w:noWrap/>
            <w:vAlign w:val="center"/>
            <w:hideMark/>
          </w:tcPr>
          <w:p w14:paraId="2C2DF9A6" w14:textId="77777777" w:rsidR="003B1F41" w:rsidRPr="00953054" w:rsidRDefault="003B1F41" w:rsidP="00953054">
            <w:pPr>
              <w:autoSpaceDE/>
              <w:autoSpaceDN/>
              <w:spacing w:line="276" w:lineRule="auto"/>
              <w:jc w:val="both"/>
              <w:rPr>
                <w:b/>
                <w:bCs/>
                <w:sz w:val="22"/>
                <w:szCs w:val="22"/>
                <w:lang w:val="en-US"/>
              </w:rPr>
            </w:pPr>
            <w:r w:rsidRPr="00953054">
              <w:rPr>
                <w:b/>
                <w:bCs/>
                <w:sz w:val="22"/>
                <w:szCs w:val="22"/>
                <w:lang w:val="en-US"/>
              </w:rPr>
              <w:t>Payments</w:t>
            </w:r>
          </w:p>
        </w:tc>
        <w:tc>
          <w:tcPr>
            <w:tcW w:w="717" w:type="pct"/>
            <w:shd w:val="clear" w:color="auto" w:fill="auto"/>
            <w:noWrap/>
            <w:vAlign w:val="center"/>
            <w:hideMark/>
          </w:tcPr>
          <w:p w14:paraId="7ACF2074"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771D0975" w14:textId="77777777" w:rsidR="003B1F41" w:rsidRPr="00953054" w:rsidRDefault="003B1F41" w:rsidP="0067736A">
            <w:pPr>
              <w:autoSpaceDE/>
              <w:autoSpaceDN/>
              <w:spacing w:line="276" w:lineRule="auto"/>
              <w:jc w:val="center"/>
              <w:rPr>
                <w:sz w:val="22"/>
                <w:szCs w:val="22"/>
                <w:lang w:val="en-US"/>
              </w:rPr>
            </w:pPr>
          </w:p>
        </w:tc>
      </w:tr>
      <w:tr w:rsidR="003B1F41" w:rsidRPr="00953054" w14:paraId="5EB1DF6D" w14:textId="77777777" w:rsidTr="00D91C1C">
        <w:trPr>
          <w:trHeight w:val="397"/>
        </w:trPr>
        <w:tc>
          <w:tcPr>
            <w:tcW w:w="2989" w:type="pct"/>
            <w:shd w:val="clear" w:color="auto" w:fill="auto"/>
            <w:noWrap/>
            <w:vAlign w:val="center"/>
          </w:tcPr>
          <w:p w14:paraId="77FC7E3B" w14:textId="77777777" w:rsidR="003B1F41" w:rsidRPr="00953054" w:rsidRDefault="003B1F41" w:rsidP="00953054">
            <w:pPr>
              <w:autoSpaceDE/>
              <w:autoSpaceDN/>
              <w:spacing w:line="276" w:lineRule="auto"/>
              <w:jc w:val="both"/>
              <w:rPr>
                <w:sz w:val="22"/>
                <w:szCs w:val="22"/>
                <w:lang w:val="en-US"/>
              </w:rPr>
            </w:pPr>
            <w:r w:rsidRPr="00953054">
              <w:rPr>
                <w:sz w:val="22"/>
                <w:szCs w:val="22"/>
                <w:lang w:val="en-US"/>
              </w:rPr>
              <w:t>Employee costs</w:t>
            </w:r>
          </w:p>
        </w:tc>
        <w:tc>
          <w:tcPr>
            <w:tcW w:w="717" w:type="pct"/>
            <w:shd w:val="clear" w:color="auto" w:fill="auto"/>
            <w:noWrap/>
            <w:vAlign w:val="center"/>
          </w:tcPr>
          <w:p w14:paraId="2C8396E5"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4F40939A" w14:textId="77777777" w:rsidR="003B1F41" w:rsidRPr="00953054" w:rsidRDefault="003B1F41" w:rsidP="0067736A">
            <w:pPr>
              <w:autoSpaceDE/>
              <w:autoSpaceDN/>
              <w:spacing w:line="276" w:lineRule="auto"/>
              <w:jc w:val="center"/>
              <w:rPr>
                <w:sz w:val="22"/>
                <w:szCs w:val="22"/>
                <w:lang w:val="en-US"/>
              </w:rPr>
            </w:pPr>
            <w:r>
              <w:rPr>
                <w:sz w:val="22"/>
                <w:szCs w:val="22"/>
                <w:lang w:val="en-US"/>
              </w:rPr>
              <w:t>xxx</w:t>
            </w:r>
          </w:p>
        </w:tc>
      </w:tr>
      <w:tr w:rsidR="003B1F41" w:rsidRPr="00953054" w14:paraId="45852A6C" w14:textId="77777777" w:rsidTr="00D91C1C">
        <w:trPr>
          <w:trHeight w:val="397"/>
        </w:trPr>
        <w:tc>
          <w:tcPr>
            <w:tcW w:w="2989" w:type="pct"/>
            <w:shd w:val="clear" w:color="auto" w:fill="auto"/>
            <w:noWrap/>
            <w:vAlign w:val="center"/>
          </w:tcPr>
          <w:p w14:paraId="68D52ED7" w14:textId="77777777" w:rsidR="003B1F41" w:rsidRPr="00953054" w:rsidRDefault="003B1F41" w:rsidP="00953054">
            <w:pPr>
              <w:autoSpaceDE/>
              <w:autoSpaceDN/>
              <w:spacing w:line="276" w:lineRule="auto"/>
              <w:jc w:val="both"/>
              <w:rPr>
                <w:sz w:val="22"/>
                <w:szCs w:val="22"/>
                <w:lang w:val="en-US"/>
              </w:rPr>
            </w:pPr>
            <w:r w:rsidRPr="00953054">
              <w:rPr>
                <w:sz w:val="22"/>
                <w:szCs w:val="22"/>
                <w:lang w:val="en-US"/>
              </w:rPr>
              <w:t>Use of goods and services</w:t>
            </w:r>
          </w:p>
        </w:tc>
        <w:tc>
          <w:tcPr>
            <w:tcW w:w="717" w:type="pct"/>
            <w:shd w:val="clear" w:color="auto" w:fill="auto"/>
            <w:noWrap/>
            <w:vAlign w:val="center"/>
          </w:tcPr>
          <w:p w14:paraId="5572CA91"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2FD1FC10" w14:textId="77777777" w:rsidR="003B1F41" w:rsidRPr="00953054" w:rsidRDefault="003B1F41" w:rsidP="0067736A">
            <w:pPr>
              <w:autoSpaceDE/>
              <w:autoSpaceDN/>
              <w:spacing w:line="276" w:lineRule="auto"/>
              <w:jc w:val="center"/>
              <w:rPr>
                <w:sz w:val="22"/>
                <w:szCs w:val="22"/>
                <w:lang w:val="en-US"/>
              </w:rPr>
            </w:pPr>
            <w:r>
              <w:rPr>
                <w:sz w:val="22"/>
                <w:szCs w:val="22"/>
                <w:lang w:val="en-US"/>
              </w:rPr>
              <w:t>xxx</w:t>
            </w:r>
          </w:p>
        </w:tc>
      </w:tr>
      <w:tr w:rsidR="003B1F41" w:rsidRPr="00953054" w14:paraId="29C4358C" w14:textId="77777777" w:rsidTr="00D91C1C">
        <w:trPr>
          <w:trHeight w:val="397"/>
        </w:trPr>
        <w:tc>
          <w:tcPr>
            <w:tcW w:w="2989" w:type="pct"/>
            <w:shd w:val="clear" w:color="auto" w:fill="auto"/>
            <w:noWrap/>
            <w:vAlign w:val="center"/>
          </w:tcPr>
          <w:p w14:paraId="20B95B2F" w14:textId="77777777" w:rsidR="003B1F41" w:rsidRPr="00953054" w:rsidRDefault="003B1F41" w:rsidP="00953054">
            <w:pPr>
              <w:autoSpaceDE/>
              <w:autoSpaceDN/>
              <w:spacing w:line="276" w:lineRule="auto"/>
              <w:jc w:val="both"/>
              <w:rPr>
                <w:sz w:val="22"/>
                <w:szCs w:val="22"/>
                <w:lang w:val="en-US"/>
              </w:rPr>
            </w:pPr>
            <w:r w:rsidRPr="00953054">
              <w:rPr>
                <w:sz w:val="22"/>
                <w:szCs w:val="22"/>
                <w:lang w:val="en-US"/>
              </w:rPr>
              <w:t>Transfers to other Government Entities</w:t>
            </w:r>
          </w:p>
        </w:tc>
        <w:tc>
          <w:tcPr>
            <w:tcW w:w="717" w:type="pct"/>
            <w:shd w:val="clear" w:color="auto" w:fill="auto"/>
            <w:noWrap/>
            <w:vAlign w:val="center"/>
          </w:tcPr>
          <w:p w14:paraId="01EBEDC6"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530D7449" w14:textId="77777777" w:rsidR="003B1F41" w:rsidRPr="00953054" w:rsidRDefault="003B1F41" w:rsidP="0067736A">
            <w:pPr>
              <w:autoSpaceDE/>
              <w:autoSpaceDN/>
              <w:spacing w:line="276" w:lineRule="auto"/>
              <w:jc w:val="center"/>
              <w:rPr>
                <w:sz w:val="22"/>
                <w:szCs w:val="22"/>
                <w:lang w:val="en-US"/>
              </w:rPr>
            </w:pPr>
            <w:r>
              <w:rPr>
                <w:sz w:val="22"/>
                <w:szCs w:val="22"/>
                <w:lang w:val="en-US"/>
              </w:rPr>
              <w:t>xxx</w:t>
            </w:r>
          </w:p>
        </w:tc>
      </w:tr>
      <w:tr w:rsidR="003B1F41" w:rsidRPr="00953054" w14:paraId="60773B71" w14:textId="77777777" w:rsidTr="00D91C1C">
        <w:trPr>
          <w:trHeight w:val="397"/>
        </w:trPr>
        <w:tc>
          <w:tcPr>
            <w:tcW w:w="2989" w:type="pct"/>
            <w:shd w:val="clear" w:color="auto" w:fill="auto"/>
            <w:noWrap/>
            <w:vAlign w:val="center"/>
          </w:tcPr>
          <w:p w14:paraId="674712C6" w14:textId="77777777" w:rsidR="003B1F41" w:rsidRPr="00953054" w:rsidRDefault="003B1F41" w:rsidP="00953054">
            <w:pPr>
              <w:autoSpaceDE/>
              <w:autoSpaceDN/>
              <w:spacing w:line="276" w:lineRule="auto"/>
              <w:jc w:val="both"/>
              <w:rPr>
                <w:sz w:val="22"/>
                <w:szCs w:val="22"/>
                <w:lang w:val="en-US"/>
              </w:rPr>
            </w:pPr>
            <w:r w:rsidRPr="00953054">
              <w:rPr>
                <w:sz w:val="22"/>
                <w:szCs w:val="22"/>
                <w:lang w:val="en-US"/>
              </w:rPr>
              <w:t>Other Grants and Subsidies</w:t>
            </w:r>
          </w:p>
        </w:tc>
        <w:tc>
          <w:tcPr>
            <w:tcW w:w="717" w:type="pct"/>
            <w:shd w:val="clear" w:color="auto" w:fill="auto"/>
            <w:noWrap/>
            <w:vAlign w:val="center"/>
          </w:tcPr>
          <w:p w14:paraId="2CA82ABF"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4A7C9BAE" w14:textId="77777777" w:rsidR="003B1F41" w:rsidRPr="00953054" w:rsidRDefault="003B1F41" w:rsidP="0067736A">
            <w:pPr>
              <w:autoSpaceDE/>
              <w:autoSpaceDN/>
              <w:spacing w:line="276" w:lineRule="auto"/>
              <w:jc w:val="center"/>
              <w:rPr>
                <w:sz w:val="22"/>
                <w:szCs w:val="22"/>
                <w:lang w:val="en-US"/>
              </w:rPr>
            </w:pPr>
            <w:r>
              <w:rPr>
                <w:sz w:val="22"/>
                <w:szCs w:val="22"/>
                <w:lang w:val="en-US"/>
              </w:rPr>
              <w:t>xxx</w:t>
            </w:r>
          </w:p>
        </w:tc>
      </w:tr>
      <w:tr w:rsidR="003B1F41" w:rsidRPr="00953054" w14:paraId="6A2B0E89" w14:textId="77777777" w:rsidTr="00D91C1C">
        <w:trPr>
          <w:trHeight w:val="397"/>
        </w:trPr>
        <w:tc>
          <w:tcPr>
            <w:tcW w:w="2989" w:type="pct"/>
            <w:shd w:val="clear" w:color="auto" w:fill="auto"/>
            <w:noWrap/>
            <w:vAlign w:val="center"/>
          </w:tcPr>
          <w:p w14:paraId="59304E5E" w14:textId="77777777" w:rsidR="003B1F41" w:rsidRPr="00953054" w:rsidRDefault="003B1F41" w:rsidP="00953054">
            <w:pPr>
              <w:autoSpaceDE/>
              <w:autoSpaceDN/>
              <w:spacing w:line="276" w:lineRule="auto"/>
              <w:jc w:val="both"/>
              <w:rPr>
                <w:sz w:val="22"/>
                <w:szCs w:val="22"/>
                <w:lang w:val="en-US"/>
              </w:rPr>
            </w:pPr>
            <w:r w:rsidRPr="00953054">
              <w:rPr>
                <w:sz w:val="22"/>
                <w:szCs w:val="22"/>
                <w:lang w:val="en-US"/>
              </w:rPr>
              <w:t>Finance costs</w:t>
            </w:r>
          </w:p>
        </w:tc>
        <w:tc>
          <w:tcPr>
            <w:tcW w:w="717" w:type="pct"/>
            <w:shd w:val="clear" w:color="auto" w:fill="auto"/>
            <w:noWrap/>
            <w:vAlign w:val="center"/>
          </w:tcPr>
          <w:p w14:paraId="2D3B50B4"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5793DA16" w14:textId="77777777" w:rsidR="003B1F41" w:rsidRPr="00953054" w:rsidRDefault="003B1F41" w:rsidP="0067736A">
            <w:pPr>
              <w:autoSpaceDE/>
              <w:autoSpaceDN/>
              <w:spacing w:line="276" w:lineRule="auto"/>
              <w:jc w:val="center"/>
              <w:rPr>
                <w:sz w:val="22"/>
                <w:szCs w:val="22"/>
                <w:lang w:val="en-US"/>
              </w:rPr>
            </w:pPr>
            <w:r>
              <w:rPr>
                <w:sz w:val="22"/>
                <w:szCs w:val="22"/>
                <w:lang w:val="en-US"/>
              </w:rPr>
              <w:t>xxx</w:t>
            </w:r>
          </w:p>
        </w:tc>
      </w:tr>
      <w:tr w:rsidR="003B1F41" w:rsidRPr="00953054" w14:paraId="77389DB3" w14:textId="77777777" w:rsidTr="00D91C1C">
        <w:trPr>
          <w:trHeight w:val="397"/>
        </w:trPr>
        <w:tc>
          <w:tcPr>
            <w:tcW w:w="2989" w:type="pct"/>
            <w:shd w:val="clear" w:color="auto" w:fill="auto"/>
            <w:noWrap/>
            <w:vAlign w:val="center"/>
          </w:tcPr>
          <w:p w14:paraId="10D98B05" w14:textId="77777777" w:rsidR="003B1F41" w:rsidRPr="00953054" w:rsidRDefault="003B1F41" w:rsidP="00953054">
            <w:pPr>
              <w:autoSpaceDE/>
              <w:autoSpaceDN/>
              <w:spacing w:line="276" w:lineRule="auto"/>
              <w:jc w:val="both"/>
              <w:rPr>
                <w:sz w:val="22"/>
                <w:szCs w:val="22"/>
                <w:lang w:val="en-US"/>
              </w:rPr>
            </w:pPr>
            <w:r w:rsidRPr="00953054">
              <w:rPr>
                <w:color w:val="000000" w:themeColor="text1"/>
                <w:sz w:val="22"/>
                <w:szCs w:val="22"/>
                <w:lang w:val="en-US"/>
              </w:rPr>
              <w:t>Social Benefits</w:t>
            </w:r>
          </w:p>
        </w:tc>
        <w:tc>
          <w:tcPr>
            <w:tcW w:w="717" w:type="pct"/>
            <w:shd w:val="clear" w:color="auto" w:fill="auto"/>
            <w:noWrap/>
            <w:vAlign w:val="center"/>
          </w:tcPr>
          <w:p w14:paraId="04B6EBDA"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7882C409" w14:textId="77777777" w:rsidR="003B1F41" w:rsidRPr="00953054" w:rsidRDefault="003B1F41" w:rsidP="0067736A">
            <w:pPr>
              <w:autoSpaceDE/>
              <w:autoSpaceDN/>
              <w:spacing w:line="276" w:lineRule="auto"/>
              <w:jc w:val="center"/>
              <w:rPr>
                <w:color w:val="000000" w:themeColor="text1"/>
                <w:sz w:val="22"/>
                <w:szCs w:val="22"/>
                <w:lang w:val="en-US"/>
              </w:rPr>
            </w:pPr>
            <w:r>
              <w:rPr>
                <w:color w:val="000000" w:themeColor="text1"/>
                <w:sz w:val="22"/>
                <w:szCs w:val="22"/>
                <w:lang w:val="en-US"/>
              </w:rPr>
              <w:t>xxx</w:t>
            </w:r>
          </w:p>
        </w:tc>
      </w:tr>
      <w:tr w:rsidR="003B1F41" w:rsidRPr="00953054" w14:paraId="32651E4B" w14:textId="77777777" w:rsidTr="00D91C1C">
        <w:trPr>
          <w:trHeight w:val="397"/>
        </w:trPr>
        <w:tc>
          <w:tcPr>
            <w:tcW w:w="2989" w:type="pct"/>
            <w:shd w:val="clear" w:color="auto" w:fill="auto"/>
            <w:noWrap/>
            <w:vAlign w:val="center"/>
            <w:hideMark/>
          </w:tcPr>
          <w:p w14:paraId="5206D111" w14:textId="77777777" w:rsidR="003B1F41" w:rsidRPr="00953054" w:rsidRDefault="003B1F41" w:rsidP="00953054">
            <w:pPr>
              <w:autoSpaceDE/>
              <w:autoSpaceDN/>
              <w:spacing w:line="276" w:lineRule="auto"/>
              <w:jc w:val="both"/>
              <w:rPr>
                <w:sz w:val="22"/>
                <w:szCs w:val="22"/>
                <w:lang w:val="en-US"/>
              </w:rPr>
            </w:pPr>
            <w:r w:rsidRPr="00953054">
              <w:rPr>
                <w:b/>
                <w:bCs/>
                <w:sz w:val="22"/>
                <w:szCs w:val="22"/>
                <w:lang w:val="en-US"/>
              </w:rPr>
              <w:t>Total payments</w:t>
            </w:r>
          </w:p>
        </w:tc>
        <w:tc>
          <w:tcPr>
            <w:tcW w:w="717" w:type="pct"/>
            <w:shd w:val="clear" w:color="auto" w:fill="auto"/>
            <w:noWrap/>
            <w:vAlign w:val="center"/>
            <w:hideMark/>
          </w:tcPr>
          <w:p w14:paraId="6A8F4886"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15DE243C" w14:textId="77777777" w:rsidR="003B1F41" w:rsidRPr="00953054" w:rsidRDefault="003B1F41" w:rsidP="0067736A">
            <w:pPr>
              <w:autoSpaceDE/>
              <w:autoSpaceDN/>
              <w:spacing w:line="276" w:lineRule="auto"/>
              <w:jc w:val="center"/>
              <w:rPr>
                <w:b/>
                <w:bCs/>
                <w:sz w:val="22"/>
                <w:szCs w:val="22"/>
                <w:lang w:val="en-US"/>
              </w:rPr>
            </w:pPr>
            <w:r>
              <w:rPr>
                <w:b/>
                <w:bCs/>
                <w:sz w:val="22"/>
                <w:szCs w:val="22"/>
                <w:lang w:val="en-US"/>
              </w:rPr>
              <w:t>xxx</w:t>
            </w:r>
          </w:p>
        </w:tc>
      </w:tr>
      <w:tr w:rsidR="003B1F41" w:rsidRPr="00953054" w14:paraId="425C8207" w14:textId="77777777" w:rsidTr="00D91C1C">
        <w:trPr>
          <w:trHeight w:val="397"/>
        </w:trPr>
        <w:tc>
          <w:tcPr>
            <w:tcW w:w="2989" w:type="pct"/>
            <w:shd w:val="clear" w:color="auto" w:fill="auto"/>
            <w:noWrap/>
            <w:vAlign w:val="center"/>
            <w:hideMark/>
          </w:tcPr>
          <w:p w14:paraId="6C47E94D" w14:textId="77777777" w:rsidR="003B1F41" w:rsidRPr="00953054" w:rsidRDefault="003B1F41" w:rsidP="00953054">
            <w:pPr>
              <w:autoSpaceDE/>
              <w:autoSpaceDN/>
              <w:spacing w:line="276" w:lineRule="auto"/>
              <w:jc w:val="both"/>
              <w:rPr>
                <w:sz w:val="22"/>
                <w:szCs w:val="22"/>
              </w:rPr>
            </w:pPr>
            <w:r w:rsidRPr="3DFA0630">
              <w:rPr>
                <w:b/>
                <w:sz w:val="22"/>
                <w:szCs w:val="22"/>
              </w:rPr>
              <w:t>Net</w:t>
            </w:r>
            <w:r w:rsidRPr="3DFA0630">
              <w:rPr>
                <w:sz w:val="22"/>
                <w:szCs w:val="22"/>
              </w:rPr>
              <w:t xml:space="preserve"> </w:t>
            </w:r>
            <w:r w:rsidRPr="3DFA0630">
              <w:rPr>
                <w:b/>
                <w:sz w:val="22"/>
                <w:szCs w:val="22"/>
              </w:rPr>
              <w:t>cash</w:t>
            </w:r>
            <w:r w:rsidRPr="3DFA0630">
              <w:rPr>
                <w:sz w:val="22"/>
                <w:szCs w:val="22"/>
              </w:rPr>
              <w:t xml:space="preserve"> </w:t>
            </w:r>
            <w:r w:rsidRPr="3DFA0630">
              <w:rPr>
                <w:b/>
                <w:sz w:val="22"/>
                <w:szCs w:val="22"/>
              </w:rPr>
              <w:t>flows</w:t>
            </w:r>
            <w:r w:rsidRPr="3DFA0630">
              <w:rPr>
                <w:sz w:val="22"/>
                <w:szCs w:val="22"/>
              </w:rPr>
              <w:t xml:space="preserve"> </w:t>
            </w:r>
            <w:r w:rsidRPr="3DFA0630">
              <w:rPr>
                <w:b/>
                <w:sz w:val="22"/>
                <w:szCs w:val="22"/>
              </w:rPr>
              <w:t>from/(used in)</w:t>
            </w:r>
            <w:r w:rsidRPr="3DFA0630">
              <w:rPr>
                <w:sz w:val="22"/>
                <w:szCs w:val="22"/>
              </w:rPr>
              <w:t xml:space="preserve"> </w:t>
            </w:r>
            <w:r w:rsidRPr="3DFA0630">
              <w:rPr>
                <w:b/>
                <w:sz w:val="22"/>
                <w:szCs w:val="22"/>
              </w:rPr>
              <w:t>operating</w:t>
            </w:r>
            <w:r w:rsidRPr="3DFA0630">
              <w:rPr>
                <w:sz w:val="22"/>
                <w:szCs w:val="22"/>
              </w:rPr>
              <w:t xml:space="preserve"> </w:t>
            </w:r>
            <w:r w:rsidRPr="3DFA0630">
              <w:rPr>
                <w:b/>
                <w:sz w:val="22"/>
                <w:szCs w:val="22"/>
              </w:rPr>
              <w:t xml:space="preserve">activities </w:t>
            </w:r>
          </w:p>
        </w:tc>
        <w:tc>
          <w:tcPr>
            <w:tcW w:w="717" w:type="pct"/>
            <w:shd w:val="clear" w:color="auto" w:fill="auto"/>
            <w:noWrap/>
            <w:vAlign w:val="center"/>
            <w:hideMark/>
          </w:tcPr>
          <w:p w14:paraId="1DCE28CF" w14:textId="4EFEEBE8" w:rsidR="003B1F41" w:rsidRPr="00953054" w:rsidRDefault="003B1F41" w:rsidP="0067736A">
            <w:pPr>
              <w:autoSpaceDE/>
              <w:autoSpaceDN/>
              <w:spacing w:line="276" w:lineRule="auto"/>
              <w:jc w:val="center"/>
              <w:rPr>
                <w:sz w:val="22"/>
                <w:szCs w:val="22"/>
                <w:lang w:val="en-US"/>
              </w:rPr>
            </w:pPr>
            <w:r>
              <w:rPr>
                <w:sz w:val="22"/>
                <w:szCs w:val="22"/>
                <w:lang w:val="en-US"/>
              </w:rPr>
              <w:t>3</w:t>
            </w:r>
            <w:r w:rsidR="008A77B9">
              <w:rPr>
                <w:sz w:val="22"/>
                <w:szCs w:val="22"/>
                <w:lang w:val="en-US"/>
              </w:rPr>
              <w:t>9</w:t>
            </w:r>
          </w:p>
        </w:tc>
        <w:tc>
          <w:tcPr>
            <w:tcW w:w="1294" w:type="pct"/>
            <w:vAlign w:val="center"/>
          </w:tcPr>
          <w:p w14:paraId="09004E2A" w14:textId="77777777" w:rsidR="003B1F41" w:rsidRPr="00953054" w:rsidRDefault="003B1F41" w:rsidP="0067736A">
            <w:pPr>
              <w:autoSpaceDE/>
              <w:autoSpaceDN/>
              <w:spacing w:line="276" w:lineRule="auto"/>
              <w:jc w:val="center"/>
              <w:rPr>
                <w:b/>
                <w:bCs/>
                <w:sz w:val="22"/>
                <w:szCs w:val="22"/>
                <w:lang w:val="en-US"/>
              </w:rPr>
            </w:pPr>
            <w:r>
              <w:rPr>
                <w:b/>
                <w:bCs/>
                <w:sz w:val="22"/>
                <w:szCs w:val="22"/>
                <w:lang w:val="en-US"/>
              </w:rPr>
              <w:t>xxx</w:t>
            </w:r>
          </w:p>
        </w:tc>
      </w:tr>
      <w:tr w:rsidR="003B1F41" w:rsidRPr="00953054" w14:paraId="04114C21" w14:textId="77777777" w:rsidTr="00D91C1C">
        <w:trPr>
          <w:trHeight w:val="397"/>
        </w:trPr>
        <w:tc>
          <w:tcPr>
            <w:tcW w:w="2989" w:type="pct"/>
            <w:shd w:val="clear" w:color="auto" w:fill="auto"/>
            <w:noWrap/>
            <w:vAlign w:val="center"/>
          </w:tcPr>
          <w:p w14:paraId="71F50B8D" w14:textId="77777777" w:rsidR="003B1F41" w:rsidRPr="00953054" w:rsidRDefault="003B1F41" w:rsidP="00953054">
            <w:pPr>
              <w:autoSpaceDE/>
              <w:autoSpaceDN/>
              <w:spacing w:line="276" w:lineRule="auto"/>
              <w:jc w:val="both"/>
              <w:rPr>
                <w:sz w:val="22"/>
                <w:szCs w:val="22"/>
                <w:lang w:val="en-US"/>
              </w:rPr>
            </w:pPr>
          </w:p>
        </w:tc>
        <w:tc>
          <w:tcPr>
            <w:tcW w:w="717" w:type="pct"/>
            <w:shd w:val="clear" w:color="auto" w:fill="auto"/>
            <w:noWrap/>
            <w:vAlign w:val="center"/>
          </w:tcPr>
          <w:p w14:paraId="60C90539"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1ADA5638" w14:textId="77777777" w:rsidR="003B1F41" w:rsidRPr="00953054" w:rsidRDefault="003B1F41" w:rsidP="0067736A">
            <w:pPr>
              <w:autoSpaceDE/>
              <w:autoSpaceDN/>
              <w:spacing w:line="276" w:lineRule="auto"/>
              <w:jc w:val="center"/>
              <w:rPr>
                <w:sz w:val="22"/>
                <w:szCs w:val="22"/>
                <w:lang w:val="en-US"/>
              </w:rPr>
            </w:pPr>
          </w:p>
        </w:tc>
      </w:tr>
      <w:tr w:rsidR="003B1F41" w:rsidRPr="00953054" w14:paraId="6D0F485C" w14:textId="77777777" w:rsidTr="00D91C1C">
        <w:trPr>
          <w:trHeight w:val="397"/>
        </w:trPr>
        <w:tc>
          <w:tcPr>
            <w:tcW w:w="2989" w:type="pct"/>
            <w:shd w:val="clear" w:color="auto" w:fill="auto"/>
            <w:noWrap/>
            <w:vAlign w:val="center"/>
            <w:hideMark/>
          </w:tcPr>
          <w:p w14:paraId="26A23FBE" w14:textId="77777777" w:rsidR="003B1F41" w:rsidRPr="00953054" w:rsidRDefault="003B1F41" w:rsidP="00953054">
            <w:pPr>
              <w:autoSpaceDE/>
              <w:autoSpaceDN/>
              <w:spacing w:line="276" w:lineRule="auto"/>
              <w:jc w:val="both"/>
              <w:rPr>
                <w:b/>
                <w:bCs/>
                <w:sz w:val="22"/>
                <w:szCs w:val="22"/>
                <w:lang w:val="en-US"/>
              </w:rPr>
            </w:pPr>
            <w:r w:rsidRPr="00953054">
              <w:rPr>
                <w:b/>
                <w:bCs/>
                <w:sz w:val="22"/>
                <w:szCs w:val="22"/>
                <w:lang w:val="en-US"/>
              </w:rPr>
              <w:t>Cash flows from investing activities</w:t>
            </w:r>
          </w:p>
        </w:tc>
        <w:tc>
          <w:tcPr>
            <w:tcW w:w="717" w:type="pct"/>
            <w:shd w:val="clear" w:color="auto" w:fill="auto"/>
            <w:noWrap/>
            <w:vAlign w:val="center"/>
            <w:hideMark/>
          </w:tcPr>
          <w:p w14:paraId="397426E1"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38044AD3" w14:textId="77777777" w:rsidR="003B1F41" w:rsidRPr="00953054" w:rsidRDefault="003B1F41" w:rsidP="0067736A">
            <w:pPr>
              <w:autoSpaceDE/>
              <w:autoSpaceDN/>
              <w:spacing w:line="276" w:lineRule="auto"/>
              <w:jc w:val="center"/>
              <w:rPr>
                <w:sz w:val="22"/>
                <w:szCs w:val="22"/>
                <w:lang w:val="en-US"/>
              </w:rPr>
            </w:pPr>
          </w:p>
        </w:tc>
      </w:tr>
      <w:tr w:rsidR="003B1F41" w:rsidRPr="00953054" w14:paraId="03674EF2" w14:textId="77777777" w:rsidTr="00D91C1C">
        <w:trPr>
          <w:trHeight w:val="397"/>
        </w:trPr>
        <w:tc>
          <w:tcPr>
            <w:tcW w:w="2989" w:type="pct"/>
            <w:shd w:val="clear" w:color="auto" w:fill="auto"/>
            <w:noWrap/>
            <w:vAlign w:val="center"/>
          </w:tcPr>
          <w:p w14:paraId="7E57F152" w14:textId="77777777" w:rsidR="003B1F41" w:rsidRPr="00953054" w:rsidRDefault="003B1F41" w:rsidP="00FD3F6C">
            <w:pPr>
              <w:autoSpaceDE/>
              <w:autoSpaceDN/>
              <w:spacing w:line="276" w:lineRule="auto"/>
              <w:jc w:val="both"/>
              <w:rPr>
                <w:sz w:val="22"/>
                <w:szCs w:val="22"/>
                <w:lang w:val="en-US"/>
              </w:rPr>
            </w:pPr>
            <w:r w:rsidRPr="00953054">
              <w:rPr>
                <w:sz w:val="22"/>
                <w:szCs w:val="22"/>
                <w:lang w:val="en-US"/>
              </w:rPr>
              <w:t xml:space="preserve">Purchase of PPE </w:t>
            </w:r>
          </w:p>
        </w:tc>
        <w:tc>
          <w:tcPr>
            <w:tcW w:w="717" w:type="pct"/>
            <w:shd w:val="clear" w:color="auto" w:fill="auto"/>
            <w:noWrap/>
            <w:vAlign w:val="center"/>
          </w:tcPr>
          <w:p w14:paraId="0ED1D964"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238D9BE2" w14:textId="77777777" w:rsidR="003B1F41" w:rsidRPr="00953054" w:rsidRDefault="003B1F41" w:rsidP="0067736A">
            <w:pPr>
              <w:autoSpaceDE/>
              <w:autoSpaceDN/>
              <w:spacing w:line="276" w:lineRule="auto"/>
              <w:jc w:val="center"/>
              <w:rPr>
                <w:sz w:val="22"/>
                <w:szCs w:val="22"/>
                <w:lang w:val="en-US"/>
              </w:rPr>
            </w:pPr>
            <w:r w:rsidRPr="00953054">
              <w:rPr>
                <w:sz w:val="22"/>
                <w:szCs w:val="22"/>
                <w:lang w:val="en-US"/>
              </w:rPr>
              <w:t>(xxx)</w:t>
            </w:r>
          </w:p>
        </w:tc>
      </w:tr>
      <w:tr w:rsidR="003B1F41" w:rsidRPr="00953054" w14:paraId="2463B09F" w14:textId="77777777" w:rsidTr="00D91C1C">
        <w:trPr>
          <w:trHeight w:val="397"/>
        </w:trPr>
        <w:tc>
          <w:tcPr>
            <w:tcW w:w="2989" w:type="pct"/>
            <w:shd w:val="clear" w:color="auto" w:fill="auto"/>
            <w:noWrap/>
            <w:vAlign w:val="center"/>
          </w:tcPr>
          <w:p w14:paraId="2D4C4214" w14:textId="77777777" w:rsidR="003B1F41" w:rsidRPr="00953054" w:rsidRDefault="003B1F41" w:rsidP="00FD3F6C">
            <w:pPr>
              <w:autoSpaceDE/>
              <w:autoSpaceDN/>
              <w:spacing w:line="276" w:lineRule="auto"/>
              <w:jc w:val="both"/>
              <w:rPr>
                <w:sz w:val="22"/>
                <w:szCs w:val="22"/>
                <w:lang w:val="en-US"/>
              </w:rPr>
            </w:pPr>
            <w:r w:rsidRPr="00953054">
              <w:rPr>
                <w:sz w:val="22"/>
                <w:szCs w:val="22"/>
                <w:lang w:val="en-US"/>
              </w:rPr>
              <w:t>Purchase Intangible assets</w:t>
            </w:r>
          </w:p>
        </w:tc>
        <w:tc>
          <w:tcPr>
            <w:tcW w:w="717" w:type="pct"/>
            <w:shd w:val="clear" w:color="auto" w:fill="auto"/>
            <w:noWrap/>
            <w:vAlign w:val="center"/>
          </w:tcPr>
          <w:p w14:paraId="618FBA87"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61F3AEE6" w14:textId="77777777" w:rsidR="003B1F41" w:rsidRPr="00953054" w:rsidRDefault="003B1F41" w:rsidP="0067736A">
            <w:pPr>
              <w:autoSpaceDE/>
              <w:autoSpaceDN/>
              <w:spacing w:line="276" w:lineRule="auto"/>
              <w:jc w:val="center"/>
              <w:rPr>
                <w:sz w:val="22"/>
                <w:szCs w:val="22"/>
                <w:lang w:val="en-US"/>
              </w:rPr>
            </w:pPr>
            <w:r w:rsidRPr="00953054">
              <w:rPr>
                <w:sz w:val="22"/>
                <w:szCs w:val="22"/>
                <w:lang w:val="en-US"/>
              </w:rPr>
              <w:t>(xxx)</w:t>
            </w:r>
          </w:p>
        </w:tc>
      </w:tr>
      <w:tr w:rsidR="003B1F41" w:rsidRPr="00953054" w14:paraId="15F9E2B8" w14:textId="77777777" w:rsidTr="00D91C1C">
        <w:trPr>
          <w:trHeight w:val="397"/>
        </w:trPr>
        <w:tc>
          <w:tcPr>
            <w:tcW w:w="2989" w:type="pct"/>
            <w:shd w:val="clear" w:color="auto" w:fill="auto"/>
            <w:noWrap/>
            <w:vAlign w:val="center"/>
            <w:hideMark/>
          </w:tcPr>
          <w:p w14:paraId="1F7B93B6" w14:textId="77777777" w:rsidR="003B1F41" w:rsidRPr="00953054" w:rsidRDefault="003B1F41" w:rsidP="00FD3F6C">
            <w:pPr>
              <w:autoSpaceDE/>
              <w:autoSpaceDN/>
              <w:spacing w:line="276" w:lineRule="auto"/>
              <w:jc w:val="both"/>
              <w:rPr>
                <w:sz w:val="22"/>
                <w:szCs w:val="22"/>
                <w:lang w:val="en-US"/>
              </w:rPr>
            </w:pPr>
            <w:r w:rsidRPr="00953054">
              <w:rPr>
                <w:sz w:val="22"/>
                <w:szCs w:val="22"/>
                <w:lang w:val="en-US"/>
              </w:rPr>
              <w:t xml:space="preserve">Proceeds from sale of PPE </w:t>
            </w:r>
          </w:p>
        </w:tc>
        <w:tc>
          <w:tcPr>
            <w:tcW w:w="717" w:type="pct"/>
            <w:shd w:val="clear" w:color="auto" w:fill="auto"/>
            <w:noWrap/>
            <w:vAlign w:val="center"/>
            <w:hideMark/>
          </w:tcPr>
          <w:p w14:paraId="62DE7FB0"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0CD56339" w14:textId="77777777" w:rsidR="003B1F41" w:rsidRPr="00953054" w:rsidRDefault="003B1F41" w:rsidP="0067736A">
            <w:pPr>
              <w:autoSpaceDE/>
              <w:autoSpaceDN/>
              <w:spacing w:line="276" w:lineRule="auto"/>
              <w:jc w:val="center"/>
              <w:rPr>
                <w:sz w:val="22"/>
                <w:szCs w:val="22"/>
                <w:lang w:val="en-US"/>
              </w:rPr>
            </w:pPr>
            <w:r w:rsidRPr="00953054">
              <w:rPr>
                <w:sz w:val="22"/>
                <w:szCs w:val="22"/>
                <w:lang w:val="en-US"/>
              </w:rPr>
              <w:t>xxx</w:t>
            </w:r>
          </w:p>
        </w:tc>
      </w:tr>
      <w:tr w:rsidR="003B1F41" w:rsidRPr="00953054" w14:paraId="3F77217C" w14:textId="77777777" w:rsidTr="00D91C1C">
        <w:trPr>
          <w:trHeight w:val="397"/>
        </w:trPr>
        <w:tc>
          <w:tcPr>
            <w:tcW w:w="2989" w:type="pct"/>
            <w:shd w:val="clear" w:color="auto" w:fill="auto"/>
            <w:noWrap/>
            <w:vAlign w:val="center"/>
          </w:tcPr>
          <w:p w14:paraId="2E7B7500" w14:textId="77777777" w:rsidR="003B1F41" w:rsidRPr="00953054" w:rsidRDefault="003B1F41" w:rsidP="00FD3F6C">
            <w:pPr>
              <w:autoSpaceDE/>
              <w:autoSpaceDN/>
              <w:spacing w:line="276" w:lineRule="auto"/>
              <w:jc w:val="both"/>
              <w:rPr>
                <w:sz w:val="22"/>
                <w:szCs w:val="22"/>
                <w:lang w:val="en-US"/>
              </w:rPr>
            </w:pPr>
            <w:r w:rsidRPr="00953054">
              <w:rPr>
                <w:sz w:val="22"/>
                <w:szCs w:val="22"/>
                <w:lang w:val="en-US"/>
              </w:rPr>
              <w:t>Proceeds from sale of Biological Assets</w:t>
            </w:r>
          </w:p>
        </w:tc>
        <w:tc>
          <w:tcPr>
            <w:tcW w:w="717" w:type="pct"/>
            <w:shd w:val="clear" w:color="auto" w:fill="auto"/>
            <w:noWrap/>
            <w:vAlign w:val="center"/>
          </w:tcPr>
          <w:p w14:paraId="514457C4"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45E7E114" w14:textId="77777777" w:rsidR="003B1F41" w:rsidRPr="00953054" w:rsidRDefault="003B1F41" w:rsidP="0067736A">
            <w:pPr>
              <w:autoSpaceDE/>
              <w:autoSpaceDN/>
              <w:spacing w:line="276" w:lineRule="auto"/>
              <w:jc w:val="center"/>
              <w:rPr>
                <w:sz w:val="22"/>
                <w:szCs w:val="22"/>
                <w:lang w:val="en-US"/>
              </w:rPr>
            </w:pPr>
            <w:r w:rsidRPr="00953054">
              <w:rPr>
                <w:sz w:val="22"/>
                <w:szCs w:val="22"/>
                <w:lang w:val="en-US"/>
              </w:rPr>
              <w:t>xxx</w:t>
            </w:r>
          </w:p>
        </w:tc>
      </w:tr>
      <w:tr w:rsidR="003B1F41" w:rsidRPr="00953054" w14:paraId="742C574B" w14:textId="77777777" w:rsidTr="00D91C1C">
        <w:trPr>
          <w:trHeight w:val="397"/>
        </w:trPr>
        <w:tc>
          <w:tcPr>
            <w:tcW w:w="2989" w:type="pct"/>
            <w:shd w:val="clear" w:color="auto" w:fill="auto"/>
            <w:noWrap/>
            <w:vAlign w:val="center"/>
            <w:hideMark/>
          </w:tcPr>
          <w:p w14:paraId="584C7B2C" w14:textId="77777777" w:rsidR="003B1F41" w:rsidRPr="00953054" w:rsidRDefault="003B1F41" w:rsidP="00FD3F6C">
            <w:pPr>
              <w:autoSpaceDE/>
              <w:autoSpaceDN/>
              <w:spacing w:line="276" w:lineRule="auto"/>
              <w:jc w:val="both"/>
              <w:rPr>
                <w:sz w:val="22"/>
                <w:szCs w:val="22"/>
                <w:lang w:val="en-US"/>
              </w:rPr>
            </w:pPr>
            <w:r w:rsidRPr="00953054">
              <w:rPr>
                <w:sz w:val="22"/>
                <w:szCs w:val="22"/>
                <w:lang w:val="en-US"/>
              </w:rPr>
              <w:t>Purchase of investments</w:t>
            </w:r>
          </w:p>
        </w:tc>
        <w:tc>
          <w:tcPr>
            <w:tcW w:w="717" w:type="pct"/>
            <w:shd w:val="clear" w:color="auto" w:fill="auto"/>
            <w:noWrap/>
            <w:vAlign w:val="center"/>
            <w:hideMark/>
          </w:tcPr>
          <w:p w14:paraId="091E1AC2"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62F53ACC" w14:textId="77777777" w:rsidR="003B1F41" w:rsidRPr="00953054" w:rsidRDefault="003B1F41" w:rsidP="0067736A">
            <w:pPr>
              <w:autoSpaceDE/>
              <w:autoSpaceDN/>
              <w:spacing w:line="276" w:lineRule="auto"/>
              <w:jc w:val="center"/>
              <w:rPr>
                <w:sz w:val="22"/>
                <w:szCs w:val="22"/>
                <w:lang w:val="en-US"/>
              </w:rPr>
            </w:pPr>
            <w:r w:rsidRPr="00953054">
              <w:rPr>
                <w:sz w:val="22"/>
                <w:szCs w:val="22"/>
                <w:lang w:val="en-US"/>
              </w:rPr>
              <w:t>(xxx)</w:t>
            </w:r>
          </w:p>
        </w:tc>
      </w:tr>
      <w:tr w:rsidR="003B1F41" w:rsidRPr="00953054" w14:paraId="6092E312" w14:textId="77777777" w:rsidTr="00D91C1C">
        <w:trPr>
          <w:trHeight w:val="397"/>
        </w:trPr>
        <w:tc>
          <w:tcPr>
            <w:tcW w:w="2989" w:type="pct"/>
            <w:shd w:val="clear" w:color="auto" w:fill="auto"/>
            <w:noWrap/>
            <w:vAlign w:val="center"/>
          </w:tcPr>
          <w:p w14:paraId="641DDB25" w14:textId="77777777" w:rsidR="003B1F41" w:rsidRPr="00953054" w:rsidRDefault="003B1F41" w:rsidP="00FD3F6C">
            <w:pPr>
              <w:autoSpaceDE/>
              <w:autoSpaceDN/>
              <w:spacing w:line="276" w:lineRule="auto"/>
              <w:jc w:val="both"/>
              <w:rPr>
                <w:sz w:val="22"/>
                <w:szCs w:val="22"/>
                <w:lang w:val="en-US"/>
              </w:rPr>
            </w:pPr>
            <w:r w:rsidRPr="00953054">
              <w:rPr>
                <w:sz w:val="22"/>
                <w:szCs w:val="22"/>
                <w:lang w:val="en-US"/>
              </w:rPr>
              <w:t>Sale of investments</w:t>
            </w:r>
          </w:p>
        </w:tc>
        <w:tc>
          <w:tcPr>
            <w:tcW w:w="717" w:type="pct"/>
            <w:shd w:val="clear" w:color="auto" w:fill="auto"/>
            <w:noWrap/>
            <w:vAlign w:val="center"/>
          </w:tcPr>
          <w:p w14:paraId="686D00DE"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38C72A1A" w14:textId="77777777" w:rsidR="003B1F41" w:rsidRPr="00953054" w:rsidRDefault="003B1F41" w:rsidP="0067736A">
            <w:pPr>
              <w:autoSpaceDE/>
              <w:autoSpaceDN/>
              <w:spacing w:line="276" w:lineRule="auto"/>
              <w:jc w:val="center"/>
              <w:rPr>
                <w:sz w:val="22"/>
                <w:szCs w:val="22"/>
                <w:lang w:val="en-US"/>
              </w:rPr>
            </w:pPr>
            <w:r w:rsidRPr="00953054">
              <w:rPr>
                <w:sz w:val="22"/>
                <w:szCs w:val="22"/>
                <w:lang w:val="en-US"/>
              </w:rPr>
              <w:t>xxx</w:t>
            </w:r>
          </w:p>
        </w:tc>
      </w:tr>
      <w:tr w:rsidR="003B1F41" w:rsidRPr="00953054" w14:paraId="0738C7AD" w14:textId="77777777" w:rsidTr="00D91C1C">
        <w:trPr>
          <w:trHeight w:val="397"/>
        </w:trPr>
        <w:tc>
          <w:tcPr>
            <w:tcW w:w="2989" w:type="pct"/>
            <w:shd w:val="clear" w:color="auto" w:fill="auto"/>
            <w:noWrap/>
            <w:vAlign w:val="center"/>
            <w:hideMark/>
          </w:tcPr>
          <w:p w14:paraId="7E1E0B78" w14:textId="77777777" w:rsidR="003B1F41" w:rsidRPr="00953054" w:rsidRDefault="003B1F41" w:rsidP="00FD3F6C">
            <w:pPr>
              <w:autoSpaceDE/>
              <w:autoSpaceDN/>
              <w:spacing w:line="276" w:lineRule="auto"/>
              <w:jc w:val="both"/>
              <w:rPr>
                <w:sz w:val="22"/>
                <w:szCs w:val="22"/>
              </w:rPr>
            </w:pPr>
            <w:r w:rsidRPr="3DFA0630">
              <w:rPr>
                <w:b/>
                <w:sz w:val="22"/>
                <w:szCs w:val="22"/>
              </w:rPr>
              <w:t>Net</w:t>
            </w:r>
            <w:r w:rsidRPr="3DFA0630">
              <w:rPr>
                <w:sz w:val="22"/>
                <w:szCs w:val="22"/>
              </w:rPr>
              <w:t xml:space="preserve"> </w:t>
            </w:r>
            <w:r w:rsidRPr="3DFA0630">
              <w:rPr>
                <w:b/>
                <w:sz w:val="22"/>
                <w:szCs w:val="22"/>
              </w:rPr>
              <w:t>cash</w:t>
            </w:r>
            <w:r w:rsidRPr="3DFA0630">
              <w:rPr>
                <w:sz w:val="22"/>
                <w:szCs w:val="22"/>
              </w:rPr>
              <w:t xml:space="preserve"> </w:t>
            </w:r>
            <w:r w:rsidRPr="3DFA0630">
              <w:rPr>
                <w:b/>
                <w:sz w:val="22"/>
                <w:szCs w:val="22"/>
              </w:rPr>
              <w:t>flows from/(used</w:t>
            </w:r>
            <w:r w:rsidRPr="3DFA0630">
              <w:rPr>
                <w:sz w:val="22"/>
                <w:szCs w:val="22"/>
              </w:rPr>
              <w:t xml:space="preserve"> </w:t>
            </w:r>
            <w:r w:rsidRPr="3DFA0630">
              <w:rPr>
                <w:b/>
                <w:sz w:val="22"/>
                <w:szCs w:val="22"/>
              </w:rPr>
              <w:t>in)</w:t>
            </w:r>
            <w:r w:rsidRPr="3DFA0630">
              <w:rPr>
                <w:sz w:val="22"/>
                <w:szCs w:val="22"/>
              </w:rPr>
              <w:t xml:space="preserve"> </w:t>
            </w:r>
            <w:r w:rsidRPr="3DFA0630">
              <w:rPr>
                <w:b/>
                <w:sz w:val="22"/>
                <w:szCs w:val="22"/>
              </w:rPr>
              <w:t>investing</w:t>
            </w:r>
            <w:r w:rsidRPr="3DFA0630">
              <w:rPr>
                <w:sz w:val="22"/>
                <w:szCs w:val="22"/>
              </w:rPr>
              <w:t xml:space="preserve"> </w:t>
            </w:r>
            <w:r w:rsidRPr="3DFA0630">
              <w:rPr>
                <w:b/>
                <w:sz w:val="22"/>
                <w:szCs w:val="22"/>
              </w:rPr>
              <w:t>activities</w:t>
            </w:r>
          </w:p>
        </w:tc>
        <w:tc>
          <w:tcPr>
            <w:tcW w:w="717" w:type="pct"/>
            <w:shd w:val="clear" w:color="auto" w:fill="auto"/>
            <w:noWrap/>
            <w:vAlign w:val="center"/>
            <w:hideMark/>
          </w:tcPr>
          <w:p w14:paraId="61AAE3F1"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73F77D5F" w14:textId="77777777" w:rsidR="003B1F41" w:rsidRPr="00953054" w:rsidRDefault="003B1F41" w:rsidP="0067736A">
            <w:pPr>
              <w:autoSpaceDE/>
              <w:autoSpaceDN/>
              <w:spacing w:line="276" w:lineRule="auto"/>
              <w:jc w:val="center"/>
              <w:rPr>
                <w:b/>
                <w:bCs/>
                <w:sz w:val="22"/>
                <w:szCs w:val="22"/>
                <w:lang w:val="en-US"/>
              </w:rPr>
            </w:pPr>
            <w:r w:rsidRPr="00953054">
              <w:rPr>
                <w:b/>
                <w:bCs/>
                <w:sz w:val="22"/>
                <w:szCs w:val="22"/>
                <w:lang w:val="en-US"/>
              </w:rPr>
              <w:t>xxx</w:t>
            </w:r>
          </w:p>
        </w:tc>
      </w:tr>
      <w:tr w:rsidR="003B1F41" w:rsidRPr="00953054" w14:paraId="29F98D6A" w14:textId="77777777" w:rsidTr="00D91C1C">
        <w:trPr>
          <w:trHeight w:val="397"/>
        </w:trPr>
        <w:tc>
          <w:tcPr>
            <w:tcW w:w="2989" w:type="pct"/>
            <w:shd w:val="clear" w:color="auto" w:fill="auto"/>
            <w:noWrap/>
            <w:vAlign w:val="center"/>
          </w:tcPr>
          <w:p w14:paraId="2850EBED" w14:textId="77777777" w:rsidR="003B1F41" w:rsidRPr="00953054" w:rsidRDefault="003B1F41" w:rsidP="00FD3F6C">
            <w:pPr>
              <w:autoSpaceDE/>
              <w:autoSpaceDN/>
              <w:spacing w:line="276" w:lineRule="auto"/>
              <w:jc w:val="both"/>
              <w:rPr>
                <w:b/>
                <w:bCs/>
                <w:sz w:val="22"/>
                <w:szCs w:val="22"/>
                <w:lang w:val="en-US"/>
              </w:rPr>
            </w:pPr>
          </w:p>
        </w:tc>
        <w:tc>
          <w:tcPr>
            <w:tcW w:w="717" w:type="pct"/>
            <w:shd w:val="clear" w:color="auto" w:fill="auto"/>
            <w:noWrap/>
            <w:vAlign w:val="center"/>
          </w:tcPr>
          <w:p w14:paraId="43779FCA"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5F39E72A" w14:textId="77777777" w:rsidR="003B1F41" w:rsidRPr="00953054" w:rsidRDefault="003B1F41" w:rsidP="0067736A">
            <w:pPr>
              <w:autoSpaceDE/>
              <w:autoSpaceDN/>
              <w:spacing w:line="276" w:lineRule="auto"/>
              <w:jc w:val="center"/>
              <w:rPr>
                <w:b/>
                <w:bCs/>
                <w:sz w:val="22"/>
                <w:szCs w:val="22"/>
                <w:lang w:val="en-US"/>
              </w:rPr>
            </w:pPr>
          </w:p>
        </w:tc>
      </w:tr>
      <w:tr w:rsidR="003B1F41" w:rsidRPr="00953054" w14:paraId="1E09E815" w14:textId="77777777" w:rsidTr="00D91C1C">
        <w:trPr>
          <w:trHeight w:val="397"/>
        </w:trPr>
        <w:tc>
          <w:tcPr>
            <w:tcW w:w="2989" w:type="pct"/>
            <w:shd w:val="clear" w:color="auto" w:fill="auto"/>
            <w:noWrap/>
            <w:vAlign w:val="center"/>
            <w:hideMark/>
          </w:tcPr>
          <w:p w14:paraId="65B2DC18" w14:textId="77777777" w:rsidR="003B1F41" w:rsidRPr="00953054" w:rsidRDefault="003B1F41" w:rsidP="00FD3F6C">
            <w:pPr>
              <w:autoSpaceDE/>
              <w:autoSpaceDN/>
              <w:spacing w:line="276" w:lineRule="auto"/>
              <w:jc w:val="both"/>
              <w:rPr>
                <w:sz w:val="22"/>
                <w:szCs w:val="22"/>
                <w:lang w:val="en-US"/>
              </w:rPr>
            </w:pPr>
            <w:r w:rsidRPr="00953054">
              <w:rPr>
                <w:b/>
                <w:bCs/>
                <w:sz w:val="22"/>
                <w:szCs w:val="22"/>
                <w:lang w:val="en-US"/>
              </w:rPr>
              <w:t>Cash</w:t>
            </w:r>
            <w:r w:rsidRPr="00953054">
              <w:rPr>
                <w:sz w:val="22"/>
                <w:szCs w:val="22"/>
                <w:lang w:val="en-US"/>
              </w:rPr>
              <w:t xml:space="preserve"> </w:t>
            </w:r>
            <w:r w:rsidRPr="00953054">
              <w:rPr>
                <w:b/>
                <w:bCs/>
                <w:sz w:val="22"/>
                <w:szCs w:val="22"/>
                <w:lang w:val="en-US"/>
              </w:rPr>
              <w:t>flows</w:t>
            </w:r>
            <w:r w:rsidRPr="00953054">
              <w:rPr>
                <w:sz w:val="22"/>
                <w:szCs w:val="22"/>
                <w:lang w:val="en-US"/>
              </w:rPr>
              <w:t xml:space="preserve"> </w:t>
            </w:r>
            <w:r w:rsidRPr="00953054">
              <w:rPr>
                <w:b/>
                <w:bCs/>
                <w:sz w:val="22"/>
                <w:szCs w:val="22"/>
                <w:lang w:val="en-US"/>
              </w:rPr>
              <w:t>from</w:t>
            </w:r>
            <w:r w:rsidRPr="00953054">
              <w:rPr>
                <w:sz w:val="22"/>
                <w:szCs w:val="22"/>
                <w:lang w:val="en-US"/>
              </w:rPr>
              <w:t xml:space="preserve"> </w:t>
            </w:r>
            <w:r w:rsidRPr="00953054">
              <w:rPr>
                <w:b/>
                <w:bCs/>
                <w:sz w:val="22"/>
                <w:szCs w:val="22"/>
                <w:lang w:val="en-US"/>
              </w:rPr>
              <w:t>financing</w:t>
            </w:r>
            <w:r w:rsidRPr="00953054">
              <w:rPr>
                <w:sz w:val="22"/>
                <w:szCs w:val="22"/>
                <w:lang w:val="en-US"/>
              </w:rPr>
              <w:t xml:space="preserve"> </w:t>
            </w:r>
            <w:r w:rsidRPr="00953054">
              <w:rPr>
                <w:b/>
                <w:bCs/>
                <w:sz w:val="22"/>
                <w:szCs w:val="22"/>
                <w:lang w:val="en-US"/>
              </w:rPr>
              <w:t>activities</w:t>
            </w:r>
          </w:p>
        </w:tc>
        <w:tc>
          <w:tcPr>
            <w:tcW w:w="717" w:type="pct"/>
            <w:shd w:val="clear" w:color="auto" w:fill="auto"/>
            <w:noWrap/>
            <w:vAlign w:val="center"/>
            <w:hideMark/>
          </w:tcPr>
          <w:p w14:paraId="19B27497"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6E2F7F99" w14:textId="77777777" w:rsidR="003B1F41" w:rsidRPr="00953054" w:rsidRDefault="003B1F41" w:rsidP="0067736A">
            <w:pPr>
              <w:autoSpaceDE/>
              <w:autoSpaceDN/>
              <w:spacing w:line="276" w:lineRule="auto"/>
              <w:jc w:val="center"/>
              <w:rPr>
                <w:sz w:val="22"/>
                <w:szCs w:val="22"/>
                <w:lang w:val="en-US"/>
              </w:rPr>
            </w:pPr>
          </w:p>
        </w:tc>
      </w:tr>
      <w:tr w:rsidR="00CA1D64" w:rsidRPr="00953054" w14:paraId="470E6F50" w14:textId="77777777" w:rsidTr="00D91C1C">
        <w:trPr>
          <w:trHeight w:val="397"/>
        </w:trPr>
        <w:tc>
          <w:tcPr>
            <w:tcW w:w="2989" w:type="pct"/>
            <w:shd w:val="clear" w:color="auto" w:fill="auto"/>
            <w:noWrap/>
            <w:vAlign w:val="center"/>
          </w:tcPr>
          <w:p w14:paraId="1B0B9B46" w14:textId="69CD7956" w:rsidR="00CA1D64" w:rsidRPr="00953054" w:rsidRDefault="00FA0697" w:rsidP="00FD3F6C">
            <w:pPr>
              <w:autoSpaceDE/>
              <w:autoSpaceDN/>
              <w:spacing w:line="276" w:lineRule="auto"/>
              <w:jc w:val="both"/>
              <w:rPr>
                <w:sz w:val="22"/>
                <w:szCs w:val="22"/>
                <w:lang w:val="en-US"/>
              </w:rPr>
            </w:pPr>
            <w:r>
              <w:rPr>
                <w:sz w:val="22"/>
                <w:szCs w:val="22"/>
                <w:lang w:val="en-US"/>
              </w:rPr>
              <w:t>Returns to CRF</w:t>
            </w:r>
          </w:p>
        </w:tc>
        <w:tc>
          <w:tcPr>
            <w:tcW w:w="717" w:type="pct"/>
            <w:shd w:val="clear" w:color="auto" w:fill="auto"/>
            <w:noWrap/>
            <w:vAlign w:val="center"/>
          </w:tcPr>
          <w:p w14:paraId="27509E8E" w14:textId="77777777" w:rsidR="00CA1D64" w:rsidRPr="00953054" w:rsidRDefault="00CA1D64" w:rsidP="0067736A">
            <w:pPr>
              <w:autoSpaceDE/>
              <w:autoSpaceDN/>
              <w:spacing w:line="276" w:lineRule="auto"/>
              <w:jc w:val="center"/>
              <w:rPr>
                <w:sz w:val="22"/>
                <w:szCs w:val="22"/>
                <w:lang w:val="en-US"/>
              </w:rPr>
            </w:pPr>
          </w:p>
        </w:tc>
        <w:tc>
          <w:tcPr>
            <w:tcW w:w="1294" w:type="pct"/>
            <w:vAlign w:val="center"/>
          </w:tcPr>
          <w:p w14:paraId="5ADF640F" w14:textId="2E1D76EC" w:rsidR="00CA1D64" w:rsidRPr="00953054" w:rsidRDefault="00FA0697" w:rsidP="0067736A">
            <w:pPr>
              <w:autoSpaceDE/>
              <w:autoSpaceDN/>
              <w:spacing w:line="276" w:lineRule="auto"/>
              <w:jc w:val="center"/>
              <w:rPr>
                <w:sz w:val="22"/>
                <w:szCs w:val="22"/>
                <w:lang w:val="en-US"/>
              </w:rPr>
            </w:pPr>
            <w:r>
              <w:rPr>
                <w:sz w:val="22"/>
                <w:szCs w:val="22"/>
                <w:lang w:val="en-US"/>
              </w:rPr>
              <w:t>(xxx)</w:t>
            </w:r>
          </w:p>
        </w:tc>
      </w:tr>
      <w:tr w:rsidR="003B1F41" w:rsidRPr="00953054" w14:paraId="04517108" w14:textId="77777777" w:rsidTr="00D91C1C">
        <w:trPr>
          <w:trHeight w:val="397"/>
        </w:trPr>
        <w:tc>
          <w:tcPr>
            <w:tcW w:w="2989" w:type="pct"/>
            <w:shd w:val="clear" w:color="auto" w:fill="auto"/>
            <w:noWrap/>
            <w:vAlign w:val="center"/>
            <w:hideMark/>
          </w:tcPr>
          <w:p w14:paraId="218E4CA1" w14:textId="77777777" w:rsidR="003B1F41" w:rsidRPr="00953054" w:rsidRDefault="003B1F41" w:rsidP="00FD3F6C">
            <w:pPr>
              <w:autoSpaceDE/>
              <w:autoSpaceDN/>
              <w:spacing w:line="276" w:lineRule="auto"/>
              <w:jc w:val="both"/>
              <w:rPr>
                <w:sz w:val="22"/>
                <w:szCs w:val="22"/>
                <w:lang w:val="en-US"/>
              </w:rPr>
            </w:pPr>
            <w:r w:rsidRPr="00953054">
              <w:rPr>
                <w:sz w:val="22"/>
                <w:szCs w:val="22"/>
                <w:lang w:val="en-US"/>
              </w:rPr>
              <w:t>Proceeds from borrowings</w:t>
            </w:r>
          </w:p>
        </w:tc>
        <w:tc>
          <w:tcPr>
            <w:tcW w:w="717" w:type="pct"/>
            <w:shd w:val="clear" w:color="auto" w:fill="auto"/>
            <w:noWrap/>
            <w:vAlign w:val="center"/>
            <w:hideMark/>
          </w:tcPr>
          <w:p w14:paraId="6B1E8CBC"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0E09F6BF" w14:textId="77777777" w:rsidR="003B1F41" w:rsidRPr="00953054" w:rsidRDefault="003B1F41" w:rsidP="0067736A">
            <w:pPr>
              <w:autoSpaceDE/>
              <w:autoSpaceDN/>
              <w:spacing w:line="276" w:lineRule="auto"/>
              <w:jc w:val="center"/>
              <w:rPr>
                <w:sz w:val="22"/>
                <w:szCs w:val="22"/>
                <w:lang w:val="en-US"/>
              </w:rPr>
            </w:pPr>
            <w:r w:rsidRPr="00953054">
              <w:rPr>
                <w:sz w:val="22"/>
                <w:szCs w:val="22"/>
                <w:lang w:val="en-US"/>
              </w:rPr>
              <w:t>xxx</w:t>
            </w:r>
          </w:p>
        </w:tc>
      </w:tr>
      <w:tr w:rsidR="003B1F41" w:rsidRPr="00953054" w14:paraId="5208C970" w14:textId="77777777" w:rsidTr="00D91C1C">
        <w:trPr>
          <w:trHeight w:val="397"/>
        </w:trPr>
        <w:tc>
          <w:tcPr>
            <w:tcW w:w="2989" w:type="pct"/>
            <w:shd w:val="clear" w:color="auto" w:fill="auto"/>
            <w:noWrap/>
            <w:vAlign w:val="center"/>
            <w:hideMark/>
          </w:tcPr>
          <w:p w14:paraId="4369F9D3" w14:textId="77777777" w:rsidR="003B1F41" w:rsidRPr="00953054" w:rsidRDefault="003B1F41" w:rsidP="00FD3F6C">
            <w:pPr>
              <w:autoSpaceDE/>
              <w:autoSpaceDN/>
              <w:spacing w:line="276" w:lineRule="auto"/>
              <w:jc w:val="both"/>
              <w:rPr>
                <w:sz w:val="22"/>
                <w:szCs w:val="22"/>
                <w:lang w:val="en-US"/>
              </w:rPr>
            </w:pPr>
            <w:r w:rsidRPr="00953054">
              <w:rPr>
                <w:sz w:val="22"/>
                <w:szCs w:val="22"/>
                <w:lang w:val="en-US"/>
              </w:rPr>
              <w:t>Repayment of borrowings</w:t>
            </w:r>
          </w:p>
        </w:tc>
        <w:tc>
          <w:tcPr>
            <w:tcW w:w="717" w:type="pct"/>
            <w:shd w:val="clear" w:color="auto" w:fill="auto"/>
            <w:noWrap/>
            <w:vAlign w:val="center"/>
            <w:hideMark/>
          </w:tcPr>
          <w:p w14:paraId="53A1FD27"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0879916B" w14:textId="77777777" w:rsidR="003B1F41" w:rsidRPr="00953054" w:rsidRDefault="003B1F41" w:rsidP="0067736A">
            <w:pPr>
              <w:autoSpaceDE/>
              <w:autoSpaceDN/>
              <w:spacing w:line="276" w:lineRule="auto"/>
              <w:jc w:val="center"/>
              <w:rPr>
                <w:sz w:val="22"/>
                <w:szCs w:val="22"/>
                <w:lang w:val="en-US"/>
              </w:rPr>
            </w:pPr>
            <w:r w:rsidRPr="00953054">
              <w:rPr>
                <w:sz w:val="22"/>
                <w:szCs w:val="22"/>
                <w:lang w:val="en-US"/>
              </w:rPr>
              <w:t>(xxx)</w:t>
            </w:r>
          </w:p>
        </w:tc>
      </w:tr>
      <w:tr w:rsidR="003B1F41" w:rsidRPr="00953054" w14:paraId="5DE90C69" w14:textId="77777777" w:rsidTr="00D91C1C">
        <w:trPr>
          <w:trHeight w:val="397"/>
        </w:trPr>
        <w:tc>
          <w:tcPr>
            <w:tcW w:w="2989" w:type="pct"/>
            <w:shd w:val="clear" w:color="auto" w:fill="auto"/>
            <w:noWrap/>
            <w:vAlign w:val="center"/>
            <w:hideMark/>
          </w:tcPr>
          <w:p w14:paraId="3624B8B0" w14:textId="77777777" w:rsidR="003B1F41" w:rsidRPr="00953054" w:rsidRDefault="003B1F41" w:rsidP="00FD3F6C">
            <w:pPr>
              <w:autoSpaceDE/>
              <w:autoSpaceDN/>
              <w:spacing w:line="276" w:lineRule="auto"/>
              <w:jc w:val="both"/>
              <w:rPr>
                <w:b/>
                <w:bCs/>
                <w:sz w:val="22"/>
                <w:szCs w:val="22"/>
                <w:lang w:val="en-US"/>
              </w:rPr>
            </w:pPr>
            <w:r w:rsidRPr="00953054">
              <w:rPr>
                <w:b/>
                <w:bCs/>
                <w:sz w:val="22"/>
                <w:szCs w:val="22"/>
                <w:lang w:val="en-US"/>
              </w:rPr>
              <w:t>Net cash flows from financing Activities</w:t>
            </w:r>
          </w:p>
        </w:tc>
        <w:tc>
          <w:tcPr>
            <w:tcW w:w="717" w:type="pct"/>
            <w:shd w:val="clear" w:color="auto" w:fill="auto"/>
            <w:noWrap/>
            <w:vAlign w:val="center"/>
            <w:hideMark/>
          </w:tcPr>
          <w:p w14:paraId="39CDFA1A"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2E0079D5" w14:textId="77777777" w:rsidR="003B1F41" w:rsidRPr="00953054" w:rsidRDefault="003B1F41" w:rsidP="0067736A">
            <w:pPr>
              <w:autoSpaceDE/>
              <w:autoSpaceDN/>
              <w:spacing w:line="276" w:lineRule="auto"/>
              <w:jc w:val="center"/>
              <w:rPr>
                <w:b/>
                <w:bCs/>
                <w:sz w:val="22"/>
                <w:szCs w:val="22"/>
                <w:lang w:val="en-US"/>
              </w:rPr>
            </w:pPr>
            <w:r w:rsidRPr="00953054">
              <w:rPr>
                <w:b/>
                <w:bCs/>
                <w:sz w:val="22"/>
                <w:szCs w:val="22"/>
                <w:lang w:val="en-US"/>
              </w:rPr>
              <w:t>xxx</w:t>
            </w:r>
          </w:p>
        </w:tc>
      </w:tr>
      <w:tr w:rsidR="003B1F41" w:rsidRPr="00953054" w14:paraId="7A077635" w14:textId="77777777" w:rsidTr="00D91C1C">
        <w:trPr>
          <w:trHeight w:val="397"/>
        </w:trPr>
        <w:tc>
          <w:tcPr>
            <w:tcW w:w="2989" w:type="pct"/>
            <w:shd w:val="clear" w:color="auto" w:fill="auto"/>
            <w:noWrap/>
            <w:vAlign w:val="center"/>
          </w:tcPr>
          <w:p w14:paraId="550E2E81" w14:textId="77777777" w:rsidR="003B1F41" w:rsidRPr="00953054" w:rsidRDefault="003B1F41" w:rsidP="00FD3F6C">
            <w:pPr>
              <w:autoSpaceDE/>
              <w:autoSpaceDN/>
              <w:spacing w:line="276" w:lineRule="auto"/>
              <w:jc w:val="both"/>
              <w:rPr>
                <w:sz w:val="22"/>
                <w:szCs w:val="22"/>
                <w:lang w:val="en-US"/>
              </w:rPr>
            </w:pPr>
            <w:r w:rsidRPr="00953054">
              <w:rPr>
                <w:b/>
                <w:bCs/>
                <w:sz w:val="22"/>
                <w:szCs w:val="22"/>
                <w:lang w:val="en-US"/>
              </w:rPr>
              <w:lastRenderedPageBreak/>
              <w:t>Net</w:t>
            </w:r>
            <w:r w:rsidRPr="00953054">
              <w:rPr>
                <w:sz w:val="22"/>
                <w:szCs w:val="22"/>
                <w:lang w:val="en-US"/>
              </w:rPr>
              <w:t xml:space="preserve"> </w:t>
            </w:r>
            <w:r w:rsidRPr="00953054">
              <w:rPr>
                <w:b/>
                <w:bCs/>
                <w:sz w:val="22"/>
                <w:szCs w:val="22"/>
                <w:lang w:val="en-US"/>
              </w:rPr>
              <w:t>increase/(decrease)</w:t>
            </w:r>
            <w:r w:rsidRPr="00953054">
              <w:rPr>
                <w:sz w:val="22"/>
                <w:szCs w:val="22"/>
                <w:lang w:val="en-US"/>
              </w:rPr>
              <w:t xml:space="preserve"> </w:t>
            </w:r>
            <w:r w:rsidRPr="00953054">
              <w:rPr>
                <w:b/>
                <w:bCs/>
                <w:sz w:val="22"/>
                <w:szCs w:val="22"/>
                <w:lang w:val="en-US"/>
              </w:rPr>
              <w:t>in</w:t>
            </w:r>
            <w:r w:rsidRPr="00953054">
              <w:rPr>
                <w:sz w:val="22"/>
                <w:szCs w:val="22"/>
                <w:lang w:val="en-US"/>
              </w:rPr>
              <w:t xml:space="preserve"> </w:t>
            </w:r>
            <w:r w:rsidRPr="00953054">
              <w:rPr>
                <w:b/>
                <w:bCs/>
                <w:sz w:val="22"/>
                <w:szCs w:val="22"/>
                <w:lang w:val="en-US"/>
              </w:rPr>
              <w:t>cash</w:t>
            </w:r>
            <w:r w:rsidRPr="00953054">
              <w:rPr>
                <w:sz w:val="22"/>
                <w:szCs w:val="22"/>
                <w:lang w:val="en-US"/>
              </w:rPr>
              <w:t xml:space="preserve"> &amp;</w:t>
            </w:r>
          </w:p>
          <w:p w14:paraId="1C1AECB9" w14:textId="77777777" w:rsidR="003B1F41" w:rsidRPr="00953054" w:rsidRDefault="003B1F41" w:rsidP="00FD3F6C">
            <w:pPr>
              <w:autoSpaceDE/>
              <w:autoSpaceDN/>
              <w:spacing w:line="276" w:lineRule="auto"/>
              <w:jc w:val="both"/>
              <w:rPr>
                <w:b/>
                <w:bCs/>
                <w:sz w:val="22"/>
                <w:szCs w:val="22"/>
                <w:lang w:val="en-US"/>
              </w:rPr>
            </w:pPr>
            <w:r w:rsidRPr="00953054">
              <w:rPr>
                <w:b/>
                <w:bCs/>
                <w:sz w:val="22"/>
                <w:szCs w:val="22"/>
                <w:lang w:val="en-US"/>
              </w:rPr>
              <w:t>Cash equivalents</w:t>
            </w:r>
          </w:p>
        </w:tc>
        <w:tc>
          <w:tcPr>
            <w:tcW w:w="717" w:type="pct"/>
            <w:shd w:val="clear" w:color="auto" w:fill="auto"/>
            <w:noWrap/>
            <w:vAlign w:val="center"/>
          </w:tcPr>
          <w:p w14:paraId="4FF83139" w14:textId="77777777" w:rsidR="003B1F41" w:rsidRPr="00953054" w:rsidRDefault="003B1F41" w:rsidP="0067736A">
            <w:pPr>
              <w:autoSpaceDE/>
              <w:autoSpaceDN/>
              <w:spacing w:line="276" w:lineRule="auto"/>
              <w:jc w:val="center"/>
              <w:rPr>
                <w:sz w:val="22"/>
                <w:szCs w:val="22"/>
                <w:lang w:val="en-US"/>
              </w:rPr>
            </w:pPr>
          </w:p>
        </w:tc>
        <w:tc>
          <w:tcPr>
            <w:tcW w:w="1294" w:type="pct"/>
            <w:vAlign w:val="center"/>
          </w:tcPr>
          <w:p w14:paraId="7F854480" w14:textId="77777777" w:rsidR="003B1F41" w:rsidRPr="00953054" w:rsidRDefault="003B1F41" w:rsidP="0067736A">
            <w:pPr>
              <w:autoSpaceDE/>
              <w:autoSpaceDN/>
              <w:spacing w:line="276" w:lineRule="auto"/>
              <w:jc w:val="center"/>
              <w:rPr>
                <w:b/>
                <w:bCs/>
                <w:sz w:val="22"/>
                <w:szCs w:val="22"/>
                <w:lang w:val="en-US"/>
              </w:rPr>
            </w:pPr>
            <w:r w:rsidRPr="00953054">
              <w:rPr>
                <w:b/>
                <w:bCs/>
                <w:sz w:val="22"/>
                <w:szCs w:val="22"/>
                <w:lang w:val="en-US"/>
              </w:rPr>
              <w:t>xxx</w:t>
            </w:r>
          </w:p>
        </w:tc>
      </w:tr>
      <w:tr w:rsidR="003B1F41" w:rsidRPr="00953054" w14:paraId="19A43AC0" w14:textId="77777777" w:rsidTr="00D91C1C">
        <w:trPr>
          <w:trHeight w:val="397"/>
        </w:trPr>
        <w:tc>
          <w:tcPr>
            <w:tcW w:w="2989" w:type="pct"/>
            <w:shd w:val="clear" w:color="auto" w:fill="auto"/>
            <w:noWrap/>
            <w:vAlign w:val="center"/>
            <w:hideMark/>
          </w:tcPr>
          <w:p w14:paraId="0B4EB682" w14:textId="238AE24D" w:rsidR="003B1F41" w:rsidRPr="00953054" w:rsidRDefault="003B1F41" w:rsidP="00FD3F6C">
            <w:pPr>
              <w:autoSpaceDE/>
              <w:autoSpaceDN/>
              <w:spacing w:line="276" w:lineRule="auto"/>
              <w:jc w:val="both"/>
              <w:rPr>
                <w:sz w:val="22"/>
                <w:szCs w:val="22"/>
                <w:lang w:val="en-US"/>
              </w:rPr>
            </w:pPr>
            <w:r w:rsidRPr="00953054">
              <w:rPr>
                <w:sz w:val="22"/>
                <w:szCs w:val="22"/>
                <w:lang w:val="en-US"/>
              </w:rPr>
              <w:t>Cash and cash equivalents a</w:t>
            </w:r>
            <w:r w:rsidR="00056755">
              <w:rPr>
                <w:sz w:val="22"/>
                <w:szCs w:val="22"/>
                <w:lang w:val="en-US"/>
              </w:rPr>
              <w:t>s at Period</w:t>
            </w:r>
            <w:r w:rsidR="00C94B25">
              <w:rPr>
                <w:sz w:val="22"/>
                <w:szCs w:val="22"/>
                <w:lang w:val="en-US"/>
              </w:rPr>
              <w:t xml:space="preserve"> Start</w:t>
            </w:r>
          </w:p>
        </w:tc>
        <w:tc>
          <w:tcPr>
            <w:tcW w:w="717" w:type="pct"/>
            <w:shd w:val="clear" w:color="auto" w:fill="auto"/>
            <w:noWrap/>
            <w:vAlign w:val="center"/>
            <w:hideMark/>
          </w:tcPr>
          <w:p w14:paraId="65BC5864" w14:textId="475BFA62" w:rsidR="003B1F41" w:rsidRPr="00953054" w:rsidRDefault="003B1F41" w:rsidP="0067736A">
            <w:pPr>
              <w:autoSpaceDE/>
              <w:autoSpaceDN/>
              <w:spacing w:line="276" w:lineRule="auto"/>
              <w:jc w:val="center"/>
              <w:rPr>
                <w:sz w:val="22"/>
                <w:szCs w:val="22"/>
                <w:lang w:val="en-US"/>
              </w:rPr>
            </w:pPr>
            <w:r w:rsidRPr="00953054">
              <w:rPr>
                <w:sz w:val="22"/>
                <w:szCs w:val="22"/>
                <w:lang w:val="en-US"/>
              </w:rPr>
              <w:t>2</w:t>
            </w:r>
            <w:r w:rsidR="001949A1">
              <w:rPr>
                <w:sz w:val="22"/>
                <w:szCs w:val="22"/>
                <w:lang w:val="en-US"/>
              </w:rPr>
              <w:t>0</w:t>
            </w:r>
          </w:p>
        </w:tc>
        <w:tc>
          <w:tcPr>
            <w:tcW w:w="1294" w:type="pct"/>
            <w:vAlign w:val="center"/>
          </w:tcPr>
          <w:p w14:paraId="0597D2E4" w14:textId="77777777" w:rsidR="003B1F41" w:rsidRPr="00953054" w:rsidRDefault="003B1F41" w:rsidP="0067736A">
            <w:pPr>
              <w:autoSpaceDE/>
              <w:autoSpaceDN/>
              <w:spacing w:line="276" w:lineRule="auto"/>
              <w:jc w:val="center"/>
              <w:rPr>
                <w:sz w:val="22"/>
                <w:szCs w:val="22"/>
                <w:lang w:val="en-US"/>
              </w:rPr>
            </w:pPr>
            <w:r w:rsidRPr="00953054">
              <w:rPr>
                <w:sz w:val="22"/>
                <w:szCs w:val="22"/>
                <w:lang w:val="en-US"/>
              </w:rPr>
              <w:t>xxx</w:t>
            </w:r>
          </w:p>
        </w:tc>
      </w:tr>
      <w:tr w:rsidR="003B1F41" w:rsidRPr="00555C9F" w14:paraId="195EEA17" w14:textId="77777777" w:rsidTr="00D91C1C">
        <w:trPr>
          <w:trHeight w:val="397"/>
        </w:trPr>
        <w:tc>
          <w:tcPr>
            <w:tcW w:w="2989" w:type="pct"/>
            <w:shd w:val="clear" w:color="auto" w:fill="auto"/>
            <w:noWrap/>
            <w:vAlign w:val="center"/>
            <w:hideMark/>
          </w:tcPr>
          <w:p w14:paraId="4C6E9737" w14:textId="19AE2C27" w:rsidR="003B1F41" w:rsidRPr="00555C9F" w:rsidRDefault="003B1F41" w:rsidP="00FD3F6C">
            <w:pPr>
              <w:autoSpaceDE/>
              <w:autoSpaceDN/>
              <w:spacing w:line="276" w:lineRule="auto"/>
              <w:jc w:val="both"/>
              <w:rPr>
                <w:b/>
                <w:bCs/>
                <w:sz w:val="22"/>
                <w:szCs w:val="22"/>
                <w:lang w:val="en-US"/>
              </w:rPr>
            </w:pPr>
            <w:r w:rsidRPr="00555C9F">
              <w:rPr>
                <w:b/>
                <w:bCs/>
                <w:sz w:val="22"/>
                <w:szCs w:val="22"/>
                <w:lang w:val="en-US"/>
              </w:rPr>
              <w:t xml:space="preserve">Cash and cash equivalents </w:t>
            </w:r>
            <w:r w:rsidR="00555C9F" w:rsidRPr="00555C9F">
              <w:rPr>
                <w:b/>
                <w:bCs/>
                <w:sz w:val="22"/>
                <w:szCs w:val="22"/>
                <w:lang w:val="en-US"/>
              </w:rPr>
              <w:t xml:space="preserve">as </w:t>
            </w:r>
            <w:r w:rsidRPr="00555C9F">
              <w:rPr>
                <w:b/>
                <w:bCs/>
                <w:sz w:val="22"/>
                <w:szCs w:val="22"/>
                <w:lang w:val="en-US"/>
              </w:rPr>
              <w:t>at</w:t>
            </w:r>
            <w:r w:rsidR="00555C9F" w:rsidRPr="00555C9F">
              <w:rPr>
                <w:b/>
                <w:bCs/>
                <w:sz w:val="22"/>
                <w:szCs w:val="22"/>
                <w:lang w:val="en-US"/>
              </w:rPr>
              <w:t xml:space="preserve"> Period End</w:t>
            </w:r>
          </w:p>
        </w:tc>
        <w:tc>
          <w:tcPr>
            <w:tcW w:w="717" w:type="pct"/>
            <w:shd w:val="clear" w:color="auto" w:fill="auto"/>
            <w:noWrap/>
            <w:vAlign w:val="center"/>
            <w:hideMark/>
          </w:tcPr>
          <w:p w14:paraId="49ABED0D" w14:textId="7F3AEFD9" w:rsidR="003B1F41" w:rsidRPr="00555C9F" w:rsidRDefault="003B1F41" w:rsidP="0067736A">
            <w:pPr>
              <w:autoSpaceDE/>
              <w:autoSpaceDN/>
              <w:spacing w:line="276" w:lineRule="auto"/>
              <w:jc w:val="center"/>
              <w:rPr>
                <w:b/>
                <w:bCs/>
                <w:sz w:val="22"/>
                <w:szCs w:val="22"/>
                <w:lang w:val="en-US"/>
              </w:rPr>
            </w:pPr>
            <w:r w:rsidRPr="00555C9F">
              <w:rPr>
                <w:b/>
                <w:bCs/>
                <w:sz w:val="22"/>
                <w:szCs w:val="22"/>
                <w:lang w:val="en-US"/>
              </w:rPr>
              <w:t>2</w:t>
            </w:r>
            <w:r w:rsidR="001949A1" w:rsidRPr="00555C9F">
              <w:rPr>
                <w:b/>
                <w:bCs/>
                <w:sz w:val="22"/>
                <w:szCs w:val="22"/>
                <w:lang w:val="en-US"/>
              </w:rPr>
              <w:t>0</w:t>
            </w:r>
          </w:p>
        </w:tc>
        <w:tc>
          <w:tcPr>
            <w:tcW w:w="1294" w:type="pct"/>
            <w:vAlign w:val="center"/>
          </w:tcPr>
          <w:p w14:paraId="63B1DDEB" w14:textId="77777777" w:rsidR="003B1F41" w:rsidRPr="00555C9F" w:rsidRDefault="003B1F41" w:rsidP="0067736A">
            <w:pPr>
              <w:autoSpaceDE/>
              <w:autoSpaceDN/>
              <w:spacing w:line="276" w:lineRule="auto"/>
              <w:jc w:val="center"/>
              <w:rPr>
                <w:b/>
                <w:bCs/>
                <w:sz w:val="22"/>
                <w:szCs w:val="22"/>
                <w:lang w:val="en-US"/>
              </w:rPr>
            </w:pPr>
            <w:r w:rsidRPr="00555C9F">
              <w:rPr>
                <w:b/>
                <w:bCs/>
                <w:sz w:val="22"/>
                <w:szCs w:val="22"/>
                <w:lang w:val="en-US"/>
              </w:rPr>
              <w:t>xxx</w:t>
            </w:r>
          </w:p>
        </w:tc>
      </w:tr>
    </w:tbl>
    <w:p w14:paraId="694742BA" w14:textId="77777777" w:rsidR="00B331F5" w:rsidRPr="004A5EDF" w:rsidRDefault="00B331F5" w:rsidP="00953054">
      <w:pPr>
        <w:spacing w:line="360" w:lineRule="auto"/>
        <w:jc w:val="both"/>
        <w:rPr>
          <w:b/>
          <w:bCs/>
          <w:i/>
          <w:iCs/>
          <w:sz w:val="10"/>
          <w:szCs w:val="10"/>
          <w:lang w:val="en-US"/>
        </w:rPr>
      </w:pPr>
    </w:p>
    <w:p w14:paraId="6DD7D99F" w14:textId="77777777" w:rsidR="00DC05B6" w:rsidRPr="00FF5750" w:rsidRDefault="00FD3F6C" w:rsidP="00953054">
      <w:pPr>
        <w:spacing w:line="360" w:lineRule="auto"/>
        <w:jc w:val="both"/>
        <w:rPr>
          <w:i/>
          <w:iCs/>
          <w:sz w:val="20"/>
          <w:szCs w:val="20"/>
          <w:lang w:val="en-US"/>
        </w:rPr>
        <w:sectPr w:rsidR="00DC05B6" w:rsidRPr="00FF5750" w:rsidSect="006E6202">
          <w:pgSz w:w="12240" w:h="15840" w:code="1"/>
          <w:pgMar w:top="864" w:right="1152" w:bottom="720" w:left="1440" w:header="289" w:footer="142" w:gutter="0"/>
          <w:cols w:space="720"/>
          <w:titlePg/>
        </w:sectPr>
      </w:pPr>
      <w:r w:rsidRPr="00FF5750">
        <w:rPr>
          <w:i/>
          <w:iCs/>
          <w:sz w:val="20"/>
          <w:szCs w:val="20"/>
          <w:lang w:val="en-US"/>
        </w:rPr>
        <w:t>(PSASB has now prescribed the direct method of cashflow presentation for all entities under the IPSAS Accrual basis of accounting)</w:t>
      </w:r>
    </w:p>
    <w:p w14:paraId="0CC492DD" w14:textId="593187B6" w:rsidR="00BA4D52" w:rsidRPr="00953054" w:rsidRDefault="007A6A9A" w:rsidP="00196F69">
      <w:pPr>
        <w:pStyle w:val="Heading1"/>
        <w:numPr>
          <w:ilvl w:val="0"/>
          <w:numId w:val="18"/>
        </w:numPr>
        <w:tabs>
          <w:tab w:val="left" w:pos="450"/>
        </w:tabs>
        <w:spacing w:line="360" w:lineRule="auto"/>
        <w:ind w:left="450"/>
        <w:jc w:val="both"/>
        <w:rPr>
          <w:sz w:val="22"/>
          <w:szCs w:val="22"/>
        </w:rPr>
      </w:pPr>
      <w:bookmarkStart w:id="23" w:name="_Toc172713206"/>
      <w:r w:rsidRPr="00953054">
        <w:rPr>
          <w:sz w:val="22"/>
          <w:szCs w:val="22"/>
        </w:rPr>
        <w:lastRenderedPageBreak/>
        <w:t xml:space="preserve">Statement </w:t>
      </w:r>
      <w:r w:rsidR="00E5537D" w:rsidRPr="00953054">
        <w:rPr>
          <w:sz w:val="22"/>
          <w:szCs w:val="22"/>
        </w:rPr>
        <w:t>of</w:t>
      </w:r>
      <w:r w:rsidR="003B0770" w:rsidRPr="00953054">
        <w:rPr>
          <w:sz w:val="22"/>
          <w:szCs w:val="22"/>
        </w:rPr>
        <w:t xml:space="preserve"> Comparison o</w:t>
      </w:r>
      <w:r w:rsidRPr="00953054">
        <w:rPr>
          <w:sz w:val="22"/>
          <w:szCs w:val="22"/>
        </w:rPr>
        <w:t xml:space="preserve">f Budget </w:t>
      </w:r>
      <w:r w:rsidR="005F5795" w:rsidRPr="00953054">
        <w:rPr>
          <w:sz w:val="22"/>
          <w:szCs w:val="22"/>
        </w:rPr>
        <w:t>and</w:t>
      </w:r>
      <w:r w:rsidR="00BB79BE" w:rsidRPr="00953054">
        <w:rPr>
          <w:sz w:val="22"/>
          <w:szCs w:val="22"/>
        </w:rPr>
        <w:t xml:space="preserve"> </w:t>
      </w:r>
      <w:r w:rsidR="003B0770" w:rsidRPr="00953054">
        <w:rPr>
          <w:sz w:val="22"/>
          <w:szCs w:val="22"/>
        </w:rPr>
        <w:t xml:space="preserve">Actual </w:t>
      </w:r>
      <w:r w:rsidR="00EE7116">
        <w:rPr>
          <w:sz w:val="22"/>
          <w:szCs w:val="22"/>
        </w:rPr>
        <w:t>A</w:t>
      </w:r>
      <w:r w:rsidR="003B0770" w:rsidRPr="00953054">
        <w:rPr>
          <w:sz w:val="22"/>
          <w:szCs w:val="22"/>
        </w:rPr>
        <w:t xml:space="preserve">mounts for the </w:t>
      </w:r>
      <w:r w:rsidR="00D46FF5">
        <w:rPr>
          <w:sz w:val="22"/>
          <w:szCs w:val="22"/>
        </w:rPr>
        <w:t>Period</w:t>
      </w:r>
      <w:r w:rsidR="003B0770" w:rsidRPr="00953054">
        <w:rPr>
          <w:sz w:val="22"/>
          <w:szCs w:val="22"/>
        </w:rPr>
        <w:t xml:space="preserve"> </w:t>
      </w:r>
      <w:r w:rsidR="00D46FF5">
        <w:rPr>
          <w:sz w:val="22"/>
          <w:szCs w:val="22"/>
        </w:rPr>
        <w:t>E</w:t>
      </w:r>
      <w:r w:rsidRPr="00953054">
        <w:rPr>
          <w:sz w:val="22"/>
          <w:szCs w:val="22"/>
        </w:rPr>
        <w:t>nded</w:t>
      </w:r>
      <w:r w:rsidR="00D46FF5">
        <w:rPr>
          <w:sz w:val="22"/>
          <w:szCs w:val="22"/>
        </w:rPr>
        <w:t xml:space="preserve"> xx</w:t>
      </w:r>
      <w:r w:rsidRPr="00953054">
        <w:rPr>
          <w:sz w:val="22"/>
          <w:szCs w:val="22"/>
        </w:rPr>
        <w:t xml:space="preserve"> 20</w:t>
      </w:r>
      <w:r w:rsidR="00974079" w:rsidRPr="00953054">
        <w:rPr>
          <w:sz w:val="22"/>
          <w:szCs w:val="22"/>
        </w:rPr>
        <w:t>xx</w:t>
      </w:r>
      <w:bookmarkEnd w:id="23"/>
    </w:p>
    <w:p w14:paraId="6C42E38D" w14:textId="77777777" w:rsidR="008A6245" w:rsidRPr="00953054" w:rsidRDefault="00D14DCC" w:rsidP="00953054">
      <w:pPr>
        <w:jc w:val="both"/>
        <w:rPr>
          <w:b/>
          <w:bCs/>
          <w:sz w:val="22"/>
          <w:szCs w:val="22"/>
        </w:rPr>
      </w:pPr>
      <w:bookmarkStart w:id="24" w:name="_Toc74149256"/>
      <w:r>
        <w:rPr>
          <w:b/>
          <w:bCs/>
          <w:sz w:val="22"/>
          <w:szCs w:val="22"/>
        </w:rPr>
        <w:t xml:space="preserve">A) </w:t>
      </w:r>
      <w:r w:rsidR="007A7164" w:rsidRPr="00953054">
        <w:rPr>
          <w:b/>
          <w:bCs/>
          <w:sz w:val="22"/>
          <w:szCs w:val="22"/>
        </w:rPr>
        <w:t>Recurrent</w:t>
      </w:r>
      <w:bookmarkEnd w:id="24"/>
      <w:r w:rsidR="008938BB" w:rsidRPr="00953054">
        <w:rPr>
          <w:b/>
          <w:bCs/>
          <w:sz w:val="22"/>
          <w:szCs w:val="22"/>
        </w:rPr>
        <w:t xml:space="preserve"> and Development</w:t>
      </w:r>
      <w:r>
        <w:rPr>
          <w:b/>
          <w:bCs/>
          <w:sz w:val="22"/>
          <w:szCs w:val="22"/>
        </w:rPr>
        <w:t xml:space="preserve"> </w:t>
      </w:r>
      <w:r w:rsidR="00603E7D">
        <w:rPr>
          <w:b/>
          <w:bCs/>
          <w:sz w:val="22"/>
          <w:szCs w:val="22"/>
        </w:rPr>
        <w:t xml:space="preserve">budgets </w:t>
      </w:r>
      <w:r w:rsidR="00603E7D" w:rsidRPr="00953054">
        <w:rPr>
          <w:b/>
          <w:bCs/>
          <w:sz w:val="22"/>
          <w:szCs w:val="22"/>
        </w:rPr>
        <w:t>Combined</w:t>
      </w:r>
    </w:p>
    <w:p w14:paraId="5D208C0F" w14:textId="77777777" w:rsidR="008938BB" w:rsidRPr="00953054" w:rsidRDefault="008938BB" w:rsidP="00953054">
      <w:pPr>
        <w:jc w:val="both"/>
        <w:rPr>
          <w:b/>
          <w:bCs/>
          <w:sz w:val="22"/>
          <w:szCs w:val="22"/>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388"/>
        <w:gridCol w:w="1475"/>
        <w:gridCol w:w="1475"/>
        <w:gridCol w:w="1475"/>
        <w:gridCol w:w="1475"/>
        <w:gridCol w:w="1475"/>
        <w:gridCol w:w="1475"/>
      </w:tblGrid>
      <w:tr w:rsidR="008938BB" w:rsidRPr="00953054" w14:paraId="16BD4E7B" w14:textId="77777777" w:rsidTr="00794689">
        <w:trPr>
          <w:trHeight w:val="780"/>
          <w:tblHeader/>
        </w:trPr>
        <w:tc>
          <w:tcPr>
            <w:tcW w:w="1657" w:type="pct"/>
            <w:shd w:val="clear" w:color="auto" w:fill="0070C0"/>
            <w:vAlign w:val="bottom"/>
            <w:hideMark/>
          </w:tcPr>
          <w:p w14:paraId="44AA14C2" w14:textId="1ACD01E1" w:rsidR="008938BB" w:rsidRPr="00953054" w:rsidRDefault="008938BB" w:rsidP="00953054">
            <w:pPr>
              <w:autoSpaceDE/>
              <w:autoSpaceDN/>
              <w:spacing w:line="276" w:lineRule="auto"/>
              <w:jc w:val="both"/>
              <w:rPr>
                <w:b/>
                <w:bCs/>
                <w:sz w:val="22"/>
                <w:szCs w:val="22"/>
                <w:lang w:val="en-US"/>
              </w:rPr>
            </w:pPr>
            <w:r w:rsidRPr="00953054">
              <w:rPr>
                <w:b/>
                <w:bCs/>
                <w:sz w:val="22"/>
                <w:szCs w:val="22"/>
                <w:lang w:val="en-US"/>
              </w:rPr>
              <w:t>Re</w:t>
            </w:r>
            <w:r w:rsidR="00E31A75">
              <w:rPr>
                <w:b/>
                <w:bCs/>
                <w:sz w:val="22"/>
                <w:szCs w:val="22"/>
                <w:lang w:val="en-US"/>
              </w:rPr>
              <w:t>venue</w:t>
            </w:r>
            <w:r w:rsidRPr="00953054">
              <w:rPr>
                <w:b/>
                <w:bCs/>
                <w:sz w:val="22"/>
                <w:szCs w:val="22"/>
                <w:lang w:val="en-US"/>
              </w:rPr>
              <w:t>/expense item</w:t>
            </w:r>
          </w:p>
        </w:tc>
        <w:tc>
          <w:tcPr>
            <w:tcW w:w="557" w:type="pct"/>
            <w:shd w:val="clear" w:color="auto" w:fill="0070C0"/>
            <w:vAlign w:val="center"/>
            <w:hideMark/>
          </w:tcPr>
          <w:p w14:paraId="4BEB333D" w14:textId="77777777" w:rsidR="008938BB" w:rsidRPr="00953054" w:rsidRDefault="008938BB" w:rsidP="00794689">
            <w:pPr>
              <w:autoSpaceDE/>
              <w:autoSpaceDN/>
              <w:spacing w:line="276" w:lineRule="auto"/>
              <w:jc w:val="center"/>
              <w:rPr>
                <w:b/>
                <w:bCs/>
                <w:sz w:val="22"/>
                <w:szCs w:val="22"/>
                <w:lang w:val="en-US"/>
              </w:rPr>
            </w:pPr>
            <w:r w:rsidRPr="00953054">
              <w:rPr>
                <w:b/>
                <w:bCs/>
                <w:sz w:val="22"/>
                <w:szCs w:val="22"/>
                <w:lang w:val="en-US"/>
              </w:rPr>
              <w:t>Original budget</w:t>
            </w:r>
          </w:p>
        </w:tc>
        <w:tc>
          <w:tcPr>
            <w:tcW w:w="557" w:type="pct"/>
            <w:shd w:val="clear" w:color="auto" w:fill="0070C0"/>
            <w:vAlign w:val="center"/>
            <w:hideMark/>
          </w:tcPr>
          <w:p w14:paraId="1919800E" w14:textId="77777777" w:rsidR="008938BB" w:rsidRPr="00953054" w:rsidRDefault="008938BB" w:rsidP="00794689">
            <w:pPr>
              <w:autoSpaceDE/>
              <w:autoSpaceDN/>
              <w:spacing w:line="276" w:lineRule="auto"/>
              <w:jc w:val="center"/>
              <w:rPr>
                <w:b/>
                <w:bCs/>
                <w:sz w:val="22"/>
                <w:szCs w:val="22"/>
                <w:lang w:val="en-US"/>
              </w:rPr>
            </w:pPr>
            <w:r w:rsidRPr="00953054">
              <w:rPr>
                <w:b/>
                <w:bCs/>
                <w:sz w:val="22"/>
                <w:szCs w:val="22"/>
                <w:lang w:val="en-US"/>
              </w:rPr>
              <w:t>Adjustments</w:t>
            </w:r>
          </w:p>
        </w:tc>
        <w:tc>
          <w:tcPr>
            <w:tcW w:w="557" w:type="pct"/>
            <w:shd w:val="clear" w:color="auto" w:fill="0070C0"/>
            <w:vAlign w:val="center"/>
            <w:hideMark/>
          </w:tcPr>
          <w:p w14:paraId="02526B36" w14:textId="77777777" w:rsidR="008938BB" w:rsidRPr="00953054" w:rsidRDefault="008938BB" w:rsidP="00794689">
            <w:pPr>
              <w:autoSpaceDE/>
              <w:autoSpaceDN/>
              <w:spacing w:line="276" w:lineRule="auto"/>
              <w:jc w:val="center"/>
              <w:rPr>
                <w:b/>
                <w:bCs/>
                <w:sz w:val="22"/>
                <w:szCs w:val="22"/>
                <w:lang w:val="en-US"/>
              </w:rPr>
            </w:pPr>
            <w:r w:rsidRPr="00953054">
              <w:rPr>
                <w:b/>
                <w:bCs/>
                <w:sz w:val="22"/>
                <w:szCs w:val="22"/>
                <w:lang w:val="en-US"/>
              </w:rPr>
              <w:t>Final budget</w:t>
            </w:r>
          </w:p>
        </w:tc>
        <w:tc>
          <w:tcPr>
            <w:tcW w:w="557" w:type="pct"/>
            <w:shd w:val="clear" w:color="auto" w:fill="0070C0"/>
            <w:vAlign w:val="center"/>
            <w:hideMark/>
          </w:tcPr>
          <w:p w14:paraId="2EE7AD17" w14:textId="77777777" w:rsidR="008938BB" w:rsidRPr="00953054" w:rsidRDefault="008938BB" w:rsidP="00794689">
            <w:pPr>
              <w:autoSpaceDE/>
              <w:autoSpaceDN/>
              <w:spacing w:line="276" w:lineRule="auto"/>
              <w:jc w:val="center"/>
              <w:rPr>
                <w:b/>
                <w:bCs/>
                <w:sz w:val="22"/>
                <w:szCs w:val="22"/>
                <w:lang w:val="en-US"/>
              </w:rPr>
            </w:pPr>
            <w:r w:rsidRPr="00953054">
              <w:rPr>
                <w:b/>
                <w:bCs/>
                <w:sz w:val="22"/>
                <w:szCs w:val="22"/>
                <w:lang w:val="en-US"/>
              </w:rPr>
              <w:t>Actual on comparable basis</w:t>
            </w:r>
          </w:p>
        </w:tc>
        <w:tc>
          <w:tcPr>
            <w:tcW w:w="557" w:type="pct"/>
            <w:shd w:val="clear" w:color="auto" w:fill="0070C0"/>
            <w:vAlign w:val="center"/>
            <w:hideMark/>
          </w:tcPr>
          <w:p w14:paraId="08E82739" w14:textId="77777777" w:rsidR="008938BB" w:rsidRPr="00953054" w:rsidRDefault="008938BB" w:rsidP="00794689">
            <w:pPr>
              <w:autoSpaceDE/>
              <w:autoSpaceDN/>
              <w:spacing w:line="276" w:lineRule="auto"/>
              <w:jc w:val="center"/>
              <w:rPr>
                <w:b/>
                <w:bCs/>
                <w:sz w:val="22"/>
                <w:szCs w:val="22"/>
                <w:lang w:val="en-US"/>
              </w:rPr>
            </w:pPr>
            <w:r w:rsidRPr="00953054">
              <w:rPr>
                <w:b/>
                <w:bCs/>
                <w:sz w:val="22"/>
                <w:szCs w:val="22"/>
                <w:lang w:val="en-US"/>
              </w:rPr>
              <w:t>Budget utilization difference</w:t>
            </w:r>
          </w:p>
        </w:tc>
        <w:tc>
          <w:tcPr>
            <w:tcW w:w="557" w:type="pct"/>
            <w:shd w:val="clear" w:color="auto" w:fill="0070C0"/>
            <w:vAlign w:val="center"/>
            <w:hideMark/>
          </w:tcPr>
          <w:p w14:paraId="4D357459" w14:textId="77777777" w:rsidR="008938BB" w:rsidRPr="00953054" w:rsidRDefault="008938BB" w:rsidP="00794689">
            <w:pPr>
              <w:autoSpaceDE/>
              <w:autoSpaceDN/>
              <w:spacing w:line="276" w:lineRule="auto"/>
              <w:jc w:val="center"/>
              <w:rPr>
                <w:b/>
                <w:bCs/>
                <w:sz w:val="22"/>
                <w:szCs w:val="22"/>
                <w:lang w:val="en-US"/>
              </w:rPr>
            </w:pPr>
            <w:r w:rsidRPr="00953054">
              <w:rPr>
                <w:b/>
                <w:bCs/>
                <w:sz w:val="22"/>
                <w:szCs w:val="22"/>
                <w:lang w:val="en-US"/>
              </w:rPr>
              <w:t>% of utilization</w:t>
            </w:r>
          </w:p>
        </w:tc>
      </w:tr>
      <w:tr w:rsidR="008938BB" w:rsidRPr="00953054" w14:paraId="1E3FDE72" w14:textId="77777777" w:rsidTr="00794689">
        <w:trPr>
          <w:trHeight w:val="300"/>
          <w:tblHeader/>
        </w:trPr>
        <w:tc>
          <w:tcPr>
            <w:tcW w:w="1657" w:type="pct"/>
            <w:shd w:val="clear" w:color="auto" w:fill="0070C0"/>
            <w:vAlign w:val="bottom"/>
            <w:hideMark/>
          </w:tcPr>
          <w:p w14:paraId="7778777B" w14:textId="77777777" w:rsidR="008938BB" w:rsidRPr="00953054" w:rsidRDefault="008938BB" w:rsidP="00953054">
            <w:pPr>
              <w:autoSpaceDE/>
              <w:autoSpaceDN/>
              <w:spacing w:line="276" w:lineRule="auto"/>
              <w:jc w:val="both"/>
              <w:rPr>
                <w:b/>
                <w:sz w:val="22"/>
                <w:szCs w:val="22"/>
                <w:lang w:val="en-US"/>
              </w:rPr>
            </w:pPr>
          </w:p>
        </w:tc>
        <w:tc>
          <w:tcPr>
            <w:tcW w:w="557" w:type="pct"/>
            <w:shd w:val="clear" w:color="auto" w:fill="0070C0"/>
            <w:noWrap/>
            <w:vAlign w:val="center"/>
            <w:hideMark/>
          </w:tcPr>
          <w:p w14:paraId="638CAFBA" w14:textId="77777777" w:rsidR="008938BB" w:rsidRPr="00953054" w:rsidRDefault="008938BB" w:rsidP="00794689">
            <w:pPr>
              <w:autoSpaceDE/>
              <w:autoSpaceDN/>
              <w:spacing w:line="276" w:lineRule="auto"/>
              <w:jc w:val="center"/>
              <w:rPr>
                <w:b/>
                <w:bCs/>
                <w:sz w:val="22"/>
                <w:szCs w:val="22"/>
                <w:lang w:val="en-US"/>
              </w:rPr>
            </w:pPr>
            <w:r w:rsidRPr="00953054">
              <w:rPr>
                <w:b/>
                <w:bCs/>
                <w:sz w:val="22"/>
                <w:szCs w:val="22"/>
                <w:lang w:val="en-US"/>
              </w:rPr>
              <w:t>A</w:t>
            </w:r>
          </w:p>
        </w:tc>
        <w:tc>
          <w:tcPr>
            <w:tcW w:w="557" w:type="pct"/>
            <w:shd w:val="clear" w:color="auto" w:fill="0070C0"/>
            <w:noWrap/>
            <w:vAlign w:val="center"/>
            <w:hideMark/>
          </w:tcPr>
          <w:p w14:paraId="273E7120" w14:textId="77777777" w:rsidR="008938BB" w:rsidRPr="00953054" w:rsidRDefault="008938BB" w:rsidP="00794689">
            <w:pPr>
              <w:autoSpaceDE/>
              <w:autoSpaceDN/>
              <w:spacing w:line="276" w:lineRule="auto"/>
              <w:jc w:val="center"/>
              <w:rPr>
                <w:b/>
                <w:bCs/>
                <w:sz w:val="22"/>
                <w:szCs w:val="22"/>
                <w:lang w:val="en-US"/>
              </w:rPr>
            </w:pPr>
            <w:r w:rsidRPr="00953054">
              <w:rPr>
                <w:b/>
                <w:bCs/>
                <w:sz w:val="22"/>
                <w:szCs w:val="22"/>
                <w:lang w:val="en-US"/>
              </w:rPr>
              <w:t>B</w:t>
            </w:r>
          </w:p>
        </w:tc>
        <w:tc>
          <w:tcPr>
            <w:tcW w:w="557" w:type="pct"/>
            <w:shd w:val="clear" w:color="auto" w:fill="0070C0"/>
            <w:noWrap/>
            <w:vAlign w:val="center"/>
            <w:hideMark/>
          </w:tcPr>
          <w:p w14:paraId="2186AA73" w14:textId="77777777" w:rsidR="008938BB" w:rsidRPr="00953054" w:rsidRDefault="008938BB" w:rsidP="00794689">
            <w:pPr>
              <w:autoSpaceDE/>
              <w:autoSpaceDN/>
              <w:spacing w:line="276" w:lineRule="auto"/>
              <w:jc w:val="center"/>
              <w:rPr>
                <w:b/>
                <w:bCs/>
                <w:sz w:val="22"/>
                <w:szCs w:val="22"/>
                <w:lang w:val="en-US"/>
              </w:rPr>
            </w:pPr>
            <w:r w:rsidRPr="00953054">
              <w:rPr>
                <w:b/>
                <w:bCs/>
                <w:sz w:val="22"/>
                <w:szCs w:val="22"/>
                <w:lang w:val="en-US"/>
              </w:rPr>
              <w:t>C=</w:t>
            </w:r>
            <w:r w:rsidR="00D46FF5">
              <w:rPr>
                <w:b/>
                <w:bCs/>
                <w:sz w:val="22"/>
                <w:szCs w:val="22"/>
                <w:lang w:val="en-US"/>
              </w:rPr>
              <w:t>(</w:t>
            </w:r>
            <w:proofErr w:type="spellStart"/>
            <w:r w:rsidRPr="00953054">
              <w:rPr>
                <w:b/>
                <w:bCs/>
                <w:sz w:val="22"/>
                <w:szCs w:val="22"/>
                <w:lang w:val="en-US"/>
              </w:rPr>
              <w:t>a+b</w:t>
            </w:r>
            <w:proofErr w:type="spellEnd"/>
            <w:r w:rsidR="00D46FF5">
              <w:rPr>
                <w:b/>
                <w:bCs/>
                <w:sz w:val="22"/>
                <w:szCs w:val="22"/>
                <w:lang w:val="en-US"/>
              </w:rPr>
              <w:t>)</w:t>
            </w:r>
          </w:p>
        </w:tc>
        <w:tc>
          <w:tcPr>
            <w:tcW w:w="557" w:type="pct"/>
            <w:shd w:val="clear" w:color="auto" w:fill="0070C0"/>
            <w:noWrap/>
            <w:vAlign w:val="center"/>
            <w:hideMark/>
          </w:tcPr>
          <w:p w14:paraId="4645BEBD" w14:textId="77777777" w:rsidR="008938BB" w:rsidRPr="00953054" w:rsidRDefault="008938BB" w:rsidP="00794689">
            <w:pPr>
              <w:autoSpaceDE/>
              <w:autoSpaceDN/>
              <w:spacing w:line="276" w:lineRule="auto"/>
              <w:jc w:val="center"/>
              <w:rPr>
                <w:b/>
                <w:bCs/>
                <w:sz w:val="22"/>
                <w:szCs w:val="22"/>
                <w:lang w:val="en-US"/>
              </w:rPr>
            </w:pPr>
            <w:r w:rsidRPr="00953054">
              <w:rPr>
                <w:b/>
                <w:bCs/>
                <w:sz w:val="22"/>
                <w:szCs w:val="22"/>
                <w:lang w:val="en-US"/>
              </w:rPr>
              <w:t>D</w:t>
            </w:r>
          </w:p>
        </w:tc>
        <w:tc>
          <w:tcPr>
            <w:tcW w:w="557" w:type="pct"/>
            <w:shd w:val="clear" w:color="auto" w:fill="0070C0"/>
            <w:noWrap/>
            <w:vAlign w:val="center"/>
            <w:hideMark/>
          </w:tcPr>
          <w:p w14:paraId="7CB34501" w14:textId="77777777" w:rsidR="008938BB" w:rsidRPr="00953054" w:rsidRDefault="008938BB" w:rsidP="00794689">
            <w:pPr>
              <w:autoSpaceDE/>
              <w:autoSpaceDN/>
              <w:spacing w:line="276" w:lineRule="auto"/>
              <w:jc w:val="center"/>
              <w:rPr>
                <w:b/>
                <w:bCs/>
                <w:sz w:val="22"/>
                <w:szCs w:val="22"/>
                <w:lang w:val="en-US"/>
              </w:rPr>
            </w:pPr>
            <w:r w:rsidRPr="00953054">
              <w:rPr>
                <w:b/>
                <w:bCs/>
                <w:sz w:val="22"/>
                <w:szCs w:val="22"/>
                <w:lang w:val="en-US"/>
              </w:rPr>
              <w:t>E=</w:t>
            </w:r>
            <w:r w:rsidR="00DC47C1">
              <w:rPr>
                <w:b/>
                <w:bCs/>
                <w:sz w:val="22"/>
                <w:szCs w:val="22"/>
                <w:lang w:val="en-US"/>
              </w:rPr>
              <w:t>(</w:t>
            </w:r>
            <w:r w:rsidRPr="00953054">
              <w:rPr>
                <w:b/>
                <w:bCs/>
                <w:sz w:val="22"/>
                <w:szCs w:val="22"/>
                <w:lang w:val="en-US"/>
              </w:rPr>
              <w:t>c-d</w:t>
            </w:r>
            <w:r w:rsidR="00DC47C1">
              <w:rPr>
                <w:b/>
                <w:bCs/>
                <w:sz w:val="22"/>
                <w:szCs w:val="22"/>
                <w:lang w:val="en-US"/>
              </w:rPr>
              <w:t>)</w:t>
            </w:r>
          </w:p>
        </w:tc>
        <w:tc>
          <w:tcPr>
            <w:tcW w:w="557" w:type="pct"/>
            <w:shd w:val="clear" w:color="auto" w:fill="0070C0"/>
            <w:noWrap/>
            <w:vAlign w:val="center"/>
            <w:hideMark/>
          </w:tcPr>
          <w:p w14:paraId="046B2A3B" w14:textId="77777777" w:rsidR="008938BB" w:rsidRPr="00953054" w:rsidRDefault="008938BB" w:rsidP="00794689">
            <w:pPr>
              <w:autoSpaceDE/>
              <w:autoSpaceDN/>
              <w:spacing w:line="276" w:lineRule="auto"/>
              <w:jc w:val="center"/>
              <w:rPr>
                <w:b/>
                <w:bCs/>
                <w:sz w:val="22"/>
                <w:szCs w:val="22"/>
                <w:lang w:val="en-US"/>
              </w:rPr>
            </w:pPr>
            <w:r w:rsidRPr="00953054">
              <w:rPr>
                <w:b/>
                <w:bCs/>
                <w:sz w:val="22"/>
                <w:szCs w:val="22"/>
                <w:lang w:val="en-US"/>
              </w:rPr>
              <w:t xml:space="preserve">F=d/c </w:t>
            </w:r>
            <w:r w:rsidR="00D46FF5">
              <w:rPr>
                <w:b/>
                <w:bCs/>
                <w:sz w:val="22"/>
                <w:szCs w:val="22"/>
                <w:lang w:val="en-US"/>
              </w:rPr>
              <w:t>*100</w:t>
            </w:r>
          </w:p>
        </w:tc>
      </w:tr>
      <w:tr w:rsidR="008938BB" w:rsidRPr="00953054" w14:paraId="6BC8CA51" w14:textId="77777777" w:rsidTr="00794689">
        <w:trPr>
          <w:trHeight w:val="300"/>
        </w:trPr>
        <w:tc>
          <w:tcPr>
            <w:tcW w:w="1657" w:type="pct"/>
            <w:shd w:val="clear" w:color="auto" w:fill="auto"/>
            <w:vAlign w:val="bottom"/>
          </w:tcPr>
          <w:p w14:paraId="13457A0F" w14:textId="77777777" w:rsidR="008938BB" w:rsidRPr="00953054" w:rsidRDefault="008938BB" w:rsidP="00953054">
            <w:pPr>
              <w:autoSpaceDE/>
              <w:autoSpaceDN/>
              <w:spacing w:line="276" w:lineRule="auto"/>
              <w:jc w:val="both"/>
              <w:rPr>
                <w:sz w:val="22"/>
                <w:szCs w:val="22"/>
                <w:lang w:val="en-US"/>
              </w:rPr>
            </w:pPr>
            <w:r w:rsidRPr="00953054">
              <w:rPr>
                <w:b/>
                <w:sz w:val="22"/>
                <w:szCs w:val="22"/>
                <w:lang w:val="en-US"/>
              </w:rPr>
              <w:t> </w:t>
            </w:r>
            <w:r w:rsidR="008D68F1" w:rsidRPr="00953054">
              <w:rPr>
                <w:b/>
                <w:sz w:val="22"/>
                <w:szCs w:val="22"/>
                <w:lang w:val="en-US"/>
              </w:rPr>
              <w:t>Re</w:t>
            </w:r>
            <w:r w:rsidR="008E0A50" w:rsidRPr="00953054">
              <w:rPr>
                <w:b/>
                <w:sz w:val="22"/>
                <w:szCs w:val="22"/>
                <w:lang w:val="en-US"/>
              </w:rPr>
              <w:t>venues</w:t>
            </w:r>
          </w:p>
        </w:tc>
        <w:tc>
          <w:tcPr>
            <w:tcW w:w="557" w:type="pct"/>
            <w:shd w:val="clear" w:color="auto" w:fill="auto"/>
            <w:noWrap/>
            <w:vAlign w:val="center"/>
          </w:tcPr>
          <w:p w14:paraId="6B683F3A" w14:textId="77777777" w:rsidR="008938BB" w:rsidRPr="00953054" w:rsidRDefault="008938BB" w:rsidP="00794689">
            <w:pPr>
              <w:autoSpaceDE/>
              <w:autoSpaceDN/>
              <w:spacing w:line="276" w:lineRule="auto"/>
              <w:jc w:val="center"/>
              <w:rPr>
                <w:sz w:val="22"/>
                <w:szCs w:val="22"/>
                <w:lang w:val="en-US"/>
              </w:rPr>
            </w:pPr>
          </w:p>
        </w:tc>
        <w:tc>
          <w:tcPr>
            <w:tcW w:w="557" w:type="pct"/>
            <w:shd w:val="clear" w:color="auto" w:fill="auto"/>
            <w:noWrap/>
            <w:vAlign w:val="center"/>
          </w:tcPr>
          <w:p w14:paraId="194E939A" w14:textId="77777777" w:rsidR="008938BB" w:rsidRPr="00953054" w:rsidRDefault="008938BB" w:rsidP="00794689">
            <w:pPr>
              <w:autoSpaceDE/>
              <w:autoSpaceDN/>
              <w:spacing w:line="276" w:lineRule="auto"/>
              <w:jc w:val="center"/>
              <w:rPr>
                <w:sz w:val="22"/>
                <w:szCs w:val="22"/>
                <w:lang w:val="en-US"/>
              </w:rPr>
            </w:pPr>
          </w:p>
        </w:tc>
        <w:tc>
          <w:tcPr>
            <w:tcW w:w="557" w:type="pct"/>
            <w:shd w:val="clear" w:color="auto" w:fill="auto"/>
            <w:noWrap/>
            <w:vAlign w:val="center"/>
          </w:tcPr>
          <w:p w14:paraId="7681346A" w14:textId="77777777" w:rsidR="008938BB" w:rsidRPr="00953054" w:rsidRDefault="008938BB" w:rsidP="00794689">
            <w:pPr>
              <w:autoSpaceDE/>
              <w:autoSpaceDN/>
              <w:spacing w:line="276" w:lineRule="auto"/>
              <w:jc w:val="center"/>
              <w:rPr>
                <w:sz w:val="22"/>
                <w:szCs w:val="22"/>
                <w:lang w:val="en-US"/>
              </w:rPr>
            </w:pPr>
          </w:p>
        </w:tc>
        <w:tc>
          <w:tcPr>
            <w:tcW w:w="557" w:type="pct"/>
            <w:shd w:val="clear" w:color="auto" w:fill="auto"/>
            <w:noWrap/>
            <w:vAlign w:val="center"/>
          </w:tcPr>
          <w:p w14:paraId="55C4AC8F" w14:textId="77777777" w:rsidR="008938BB" w:rsidRPr="00953054" w:rsidRDefault="008938BB" w:rsidP="00794689">
            <w:pPr>
              <w:autoSpaceDE/>
              <w:autoSpaceDN/>
              <w:spacing w:line="276" w:lineRule="auto"/>
              <w:jc w:val="center"/>
              <w:rPr>
                <w:sz w:val="22"/>
                <w:szCs w:val="22"/>
                <w:lang w:val="en-US"/>
              </w:rPr>
            </w:pPr>
          </w:p>
        </w:tc>
        <w:tc>
          <w:tcPr>
            <w:tcW w:w="557" w:type="pct"/>
            <w:shd w:val="clear" w:color="auto" w:fill="auto"/>
            <w:noWrap/>
            <w:vAlign w:val="center"/>
          </w:tcPr>
          <w:p w14:paraId="751CD312" w14:textId="77777777" w:rsidR="008938BB" w:rsidRPr="00953054" w:rsidRDefault="008938BB" w:rsidP="00794689">
            <w:pPr>
              <w:autoSpaceDE/>
              <w:autoSpaceDN/>
              <w:spacing w:line="276" w:lineRule="auto"/>
              <w:jc w:val="center"/>
              <w:rPr>
                <w:sz w:val="22"/>
                <w:szCs w:val="22"/>
                <w:lang w:val="en-US"/>
              </w:rPr>
            </w:pPr>
          </w:p>
        </w:tc>
        <w:tc>
          <w:tcPr>
            <w:tcW w:w="557" w:type="pct"/>
            <w:shd w:val="clear" w:color="auto" w:fill="auto"/>
            <w:noWrap/>
            <w:vAlign w:val="center"/>
          </w:tcPr>
          <w:p w14:paraId="6DDA53AB" w14:textId="77777777" w:rsidR="008938BB" w:rsidRPr="00953054" w:rsidRDefault="008938BB" w:rsidP="00794689">
            <w:pPr>
              <w:autoSpaceDE/>
              <w:autoSpaceDN/>
              <w:spacing w:line="276" w:lineRule="auto"/>
              <w:jc w:val="center"/>
              <w:rPr>
                <w:sz w:val="22"/>
                <w:szCs w:val="22"/>
                <w:lang w:val="en-US"/>
              </w:rPr>
            </w:pPr>
          </w:p>
        </w:tc>
      </w:tr>
      <w:tr w:rsidR="00503EA4" w:rsidRPr="00953054" w14:paraId="104DCCD2" w14:textId="77777777" w:rsidTr="00794689">
        <w:trPr>
          <w:trHeight w:val="300"/>
        </w:trPr>
        <w:tc>
          <w:tcPr>
            <w:tcW w:w="1657" w:type="pct"/>
            <w:shd w:val="clear" w:color="auto" w:fill="auto"/>
            <w:vAlign w:val="center"/>
          </w:tcPr>
          <w:p w14:paraId="110687BB" w14:textId="77777777" w:rsidR="00503EA4" w:rsidRPr="00953054" w:rsidRDefault="00503EA4" w:rsidP="00953054">
            <w:pPr>
              <w:autoSpaceDE/>
              <w:autoSpaceDN/>
              <w:spacing w:line="276" w:lineRule="auto"/>
              <w:jc w:val="both"/>
              <w:rPr>
                <w:sz w:val="22"/>
                <w:szCs w:val="22"/>
                <w:lang w:val="en-US"/>
              </w:rPr>
            </w:pPr>
            <w:r w:rsidRPr="00953054">
              <w:rPr>
                <w:sz w:val="22"/>
                <w:szCs w:val="22"/>
                <w:lang w:val="en-US"/>
              </w:rPr>
              <w:t>Opening balance (Non-refundable special purpose accounts)</w:t>
            </w:r>
          </w:p>
        </w:tc>
        <w:tc>
          <w:tcPr>
            <w:tcW w:w="557" w:type="pct"/>
            <w:shd w:val="clear" w:color="auto" w:fill="auto"/>
            <w:noWrap/>
            <w:vAlign w:val="center"/>
          </w:tcPr>
          <w:p w14:paraId="4291BF9D" w14:textId="77777777" w:rsidR="00503EA4" w:rsidRPr="00953054" w:rsidRDefault="00503EA4"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6C70CA17" w14:textId="77777777" w:rsidR="00503EA4" w:rsidRPr="00953054" w:rsidRDefault="00503EA4"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3E05CF50" w14:textId="77777777" w:rsidR="00503EA4" w:rsidRPr="00953054" w:rsidRDefault="00503EA4"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7FEF0CBF" w14:textId="77777777" w:rsidR="00503EA4" w:rsidRPr="00953054" w:rsidRDefault="00503EA4"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10C8EFAE" w14:textId="77777777" w:rsidR="00503EA4" w:rsidRPr="00953054" w:rsidRDefault="00503EA4"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079F9618" w14:textId="77777777" w:rsidR="00503EA4" w:rsidRPr="00953054" w:rsidRDefault="00503EA4" w:rsidP="00794689">
            <w:pPr>
              <w:autoSpaceDE/>
              <w:autoSpaceDN/>
              <w:spacing w:line="276" w:lineRule="auto"/>
              <w:jc w:val="center"/>
              <w:rPr>
                <w:sz w:val="22"/>
                <w:szCs w:val="22"/>
                <w:lang w:val="en-US"/>
              </w:rPr>
            </w:pPr>
            <w:r w:rsidRPr="00953054">
              <w:rPr>
                <w:sz w:val="22"/>
                <w:szCs w:val="22"/>
                <w:lang w:val="en-US"/>
              </w:rPr>
              <w:t>xx</w:t>
            </w:r>
          </w:p>
        </w:tc>
      </w:tr>
      <w:tr w:rsidR="00503EA4" w:rsidRPr="00953054" w14:paraId="0647602B" w14:textId="77777777" w:rsidTr="00794689">
        <w:trPr>
          <w:trHeight w:val="300"/>
        </w:trPr>
        <w:tc>
          <w:tcPr>
            <w:tcW w:w="1657" w:type="pct"/>
            <w:shd w:val="clear" w:color="auto" w:fill="auto"/>
            <w:vAlign w:val="center"/>
          </w:tcPr>
          <w:p w14:paraId="13B74D50" w14:textId="77777777" w:rsidR="00503EA4" w:rsidRPr="00953054" w:rsidRDefault="00503EA4" w:rsidP="00953054">
            <w:pPr>
              <w:autoSpaceDE/>
              <w:autoSpaceDN/>
              <w:spacing w:line="276" w:lineRule="auto"/>
              <w:jc w:val="both"/>
              <w:rPr>
                <w:sz w:val="22"/>
                <w:szCs w:val="22"/>
                <w:lang w:val="en-US"/>
              </w:rPr>
            </w:pPr>
            <w:r w:rsidRPr="00953054">
              <w:rPr>
                <w:sz w:val="22"/>
                <w:szCs w:val="22"/>
                <w:lang w:val="en-US"/>
              </w:rPr>
              <w:t>Transfers from CRF</w:t>
            </w:r>
          </w:p>
        </w:tc>
        <w:tc>
          <w:tcPr>
            <w:tcW w:w="557" w:type="pct"/>
            <w:shd w:val="clear" w:color="auto" w:fill="auto"/>
            <w:noWrap/>
            <w:vAlign w:val="center"/>
          </w:tcPr>
          <w:p w14:paraId="7A1DB24D" w14:textId="77777777" w:rsidR="00503EA4" w:rsidRPr="00953054" w:rsidRDefault="00503EA4"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604E35AC" w14:textId="77777777" w:rsidR="00503EA4" w:rsidRPr="00953054" w:rsidRDefault="00503EA4"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336DF182" w14:textId="77777777" w:rsidR="00503EA4" w:rsidRPr="00953054" w:rsidRDefault="00503EA4"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1BD6E2E4" w14:textId="77777777" w:rsidR="00503EA4" w:rsidRPr="00953054" w:rsidRDefault="00503EA4"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1DCB166D" w14:textId="77777777" w:rsidR="00503EA4" w:rsidRPr="00953054" w:rsidRDefault="00503EA4"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13282606" w14:textId="77777777" w:rsidR="00503EA4" w:rsidRPr="00953054" w:rsidRDefault="00503EA4" w:rsidP="00794689">
            <w:pPr>
              <w:autoSpaceDE/>
              <w:autoSpaceDN/>
              <w:spacing w:line="276" w:lineRule="auto"/>
              <w:jc w:val="center"/>
              <w:rPr>
                <w:sz w:val="22"/>
                <w:szCs w:val="22"/>
                <w:lang w:val="en-US"/>
              </w:rPr>
            </w:pPr>
            <w:r w:rsidRPr="00953054">
              <w:rPr>
                <w:sz w:val="22"/>
                <w:szCs w:val="22"/>
                <w:lang w:val="en-US"/>
              </w:rPr>
              <w:t>xx</w:t>
            </w:r>
          </w:p>
        </w:tc>
      </w:tr>
      <w:tr w:rsidR="00503EA4" w:rsidRPr="00953054" w14:paraId="34339E3F" w14:textId="77777777" w:rsidTr="00794689">
        <w:trPr>
          <w:trHeight w:val="300"/>
        </w:trPr>
        <w:tc>
          <w:tcPr>
            <w:tcW w:w="1657" w:type="pct"/>
            <w:shd w:val="clear" w:color="auto" w:fill="auto"/>
            <w:vAlign w:val="center"/>
          </w:tcPr>
          <w:p w14:paraId="7B40F6A2" w14:textId="77777777" w:rsidR="00503EA4" w:rsidRPr="00953054" w:rsidRDefault="00503EA4" w:rsidP="00953054">
            <w:pPr>
              <w:autoSpaceDE/>
              <w:autoSpaceDN/>
              <w:spacing w:line="276" w:lineRule="auto"/>
              <w:jc w:val="both"/>
              <w:rPr>
                <w:sz w:val="22"/>
                <w:szCs w:val="22"/>
                <w:lang w:val="en-US"/>
              </w:rPr>
            </w:pPr>
            <w:r w:rsidRPr="00953054">
              <w:rPr>
                <w:sz w:val="22"/>
                <w:szCs w:val="22"/>
                <w:lang w:val="en-US"/>
              </w:rPr>
              <w:t>Miscellaneous Revenue</w:t>
            </w:r>
          </w:p>
        </w:tc>
        <w:tc>
          <w:tcPr>
            <w:tcW w:w="557" w:type="pct"/>
            <w:shd w:val="clear" w:color="auto" w:fill="auto"/>
            <w:noWrap/>
            <w:vAlign w:val="center"/>
          </w:tcPr>
          <w:p w14:paraId="06429AB8" w14:textId="77777777" w:rsidR="00503EA4" w:rsidRPr="00953054" w:rsidRDefault="00503EA4"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44362DAE" w14:textId="77777777" w:rsidR="00503EA4" w:rsidRPr="00953054" w:rsidRDefault="00503EA4"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6D8345D3" w14:textId="77777777" w:rsidR="00503EA4" w:rsidRPr="00953054" w:rsidRDefault="00503EA4"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601A92C8" w14:textId="77777777" w:rsidR="00503EA4" w:rsidRPr="00953054" w:rsidRDefault="00503EA4"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767DE87B" w14:textId="77777777" w:rsidR="00503EA4" w:rsidRPr="00953054" w:rsidRDefault="00503EA4"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574CB11E" w14:textId="77777777" w:rsidR="00503EA4" w:rsidRPr="00953054" w:rsidRDefault="00503EA4" w:rsidP="00794689">
            <w:pPr>
              <w:autoSpaceDE/>
              <w:autoSpaceDN/>
              <w:spacing w:line="276" w:lineRule="auto"/>
              <w:jc w:val="center"/>
              <w:rPr>
                <w:sz w:val="22"/>
                <w:szCs w:val="22"/>
                <w:lang w:val="en-US"/>
              </w:rPr>
            </w:pPr>
            <w:r w:rsidRPr="00953054">
              <w:rPr>
                <w:sz w:val="22"/>
                <w:szCs w:val="22"/>
                <w:lang w:val="en-US"/>
              </w:rPr>
              <w:t>xx</w:t>
            </w:r>
          </w:p>
        </w:tc>
      </w:tr>
      <w:tr w:rsidR="00503EA4" w:rsidRPr="00953054" w14:paraId="53CB9460" w14:textId="77777777" w:rsidTr="00794689">
        <w:trPr>
          <w:trHeight w:val="300"/>
        </w:trPr>
        <w:tc>
          <w:tcPr>
            <w:tcW w:w="1657" w:type="pct"/>
            <w:shd w:val="clear" w:color="auto" w:fill="auto"/>
            <w:vAlign w:val="center"/>
          </w:tcPr>
          <w:p w14:paraId="3B4AA244" w14:textId="77777777" w:rsidR="00503EA4" w:rsidRPr="00953054" w:rsidRDefault="00503EA4" w:rsidP="00953054">
            <w:pPr>
              <w:autoSpaceDE/>
              <w:autoSpaceDN/>
              <w:spacing w:line="276" w:lineRule="auto"/>
              <w:jc w:val="both"/>
              <w:rPr>
                <w:sz w:val="22"/>
                <w:szCs w:val="22"/>
                <w:lang w:val="en-US"/>
              </w:rPr>
            </w:pPr>
            <w:r w:rsidRPr="00953054">
              <w:rPr>
                <w:sz w:val="22"/>
                <w:szCs w:val="22"/>
                <w:lang w:val="en-US"/>
              </w:rPr>
              <w:t>Other income</w:t>
            </w:r>
          </w:p>
        </w:tc>
        <w:tc>
          <w:tcPr>
            <w:tcW w:w="557" w:type="pct"/>
            <w:shd w:val="clear" w:color="auto" w:fill="auto"/>
            <w:noWrap/>
            <w:vAlign w:val="center"/>
          </w:tcPr>
          <w:p w14:paraId="393FDA34" w14:textId="77777777" w:rsidR="00503EA4" w:rsidRPr="00953054" w:rsidRDefault="00503EA4"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61A2CC03" w14:textId="77777777" w:rsidR="00503EA4" w:rsidRPr="00953054" w:rsidRDefault="00503EA4"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3D798819" w14:textId="77777777" w:rsidR="00503EA4" w:rsidRPr="00953054" w:rsidRDefault="00503EA4"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7A670E54" w14:textId="77777777" w:rsidR="00503EA4" w:rsidRPr="00953054" w:rsidRDefault="00503EA4"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5E9DB841" w14:textId="77777777" w:rsidR="00503EA4" w:rsidRPr="00953054" w:rsidRDefault="00503EA4"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63B28CAC" w14:textId="77777777" w:rsidR="00503EA4" w:rsidRPr="00953054" w:rsidRDefault="00503EA4" w:rsidP="00794689">
            <w:pPr>
              <w:autoSpaceDE/>
              <w:autoSpaceDN/>
              <w:spacing w:line="276" w:lineRule="auto"/>
              <w:jc w:val="center"/>
              <w:rPr>
                <w:sz w:val="22"/>
                <w:szCs w:val="22"/>
                <w:lang w:val="en-US"/>
              </w:rPr>
            </w:pPr>
            <w:r w:rsidRPr="00953054">
              <w:rPr>
                <w:sz w:val="22"/>
                <w:szCs w:val="22"/>
                <w:lang w:val="en-US"/>
              </w:rPr>
              <w:t>xx</w:t>
            </w:r>
          </w:p>
        </w:tc>
      </w:tr>
      <w:tr w:rsidR="00503EA4" w:rsidRPr="00953054" w14:paraId="1C11A02E" w14:textId="77777777" w:rsidTr="00794689">
        <w:trPr>
          <w:trHeight w:val="300"/>
        </w:trPr>
        <w:tc>
          <w:tcPr>
            <w:tcW w:w="1657" w:type="pct"/>
            <w:shd w:val="clear" w:color="auto" w:fill="auto"/>
            <w:vAlign w:val="bottom"/>
          </w:tcPr>
          <w:p w14:paraId="44080450" w14:textId="77777777" w:rsidR="00503EA4" w:rsidRPr="00953054" w:rsidRDefault="00503EA4" w:rsidP="00953054">
            <w:pPr>
              <w:autoSpaceDE/>
              <w:autoSpaceDN/>
              <w:spacing w:line="276" w:lineRule="auto"/>
              <w:jc w:val="both"/>
              <w:rPr>
                <w:b/>
                <w:sz w:val="22"/>
                <w:szCs w:val="22"/>
                <w:lang w:val="en-US"/>
              </w:rPr>
            </w:pPr>
            <w:r w:rsidRPr="00953054">
              <w:rPr>
                <w:b/>
                <w:sz w:val="22"/>
                <w:szCs w:val="22"/>
                <w:lang w:val="en-US"/>
              </w:rPr>
              <w:t>Total revenues</w:t>
            </w:r>
          </w:p>
        </w:tc>
        <w:tc>
          <w:tcPr>
            <w:tcW w:w="557" w:type="pct"/>
            <w:shd w:val="clear" w:color="auto" w:fill="auto"/>
            <w:noWrap/>
            <w:vAlign w:val="center"/>
          </w:tcPr>
          <w:p w14:paraId="029A37F3" w14:textId="77777777" w:rsidR="00503EA4" w:rsidRPr="00953054" w:rsidRDefault="00503EA4" w:rsidP="00794689">
            <w:pPr>
              <w:autoSpaceDE/>
              <w:autoSpaceDN/>
              <w:spacing w:line="276" w:lineRule="auto"/>
              <w:jc w:val="center"/>
              <w:rPr>
                <w:b/>
                <w:bCs/>
                <w:sz w:val="22"/>
                <w:szCs w:val="22"/>
                <w:lang w:val="en-US"/>
              </w:rPr>
            </w:pPr>
            <w:r w:rsidRPr="00953054">
              <w:rPr>
                <w:b/>
                <w:bCs/>
                <w:sz w:val="22"/>
                <w:szCs w:val="22"/>
                <w:lang w:val="en-US"/>
              </w:rPr>
              <w:t>xx</w:t>
            </w:r>
          </w:p>
        </w:tc>
        <w:tc>
          <w:tcPr>
            <w:tcW w:w="557" w:type="pct"/>
            <w:shd w:val="clear" w:color="auto" w:fill="auto"/>
            <w:noWrap/>
            <w:vAlign w:val="center"/>
          </w:tcPr>
          <w:p w14:paraId="7161124E" w14:textId="77777777" w:rsidR="00503EA4" w:rsidRPr="00953054" w:rsidRDefault="00503EA4" w:rsidP="00794689">
            <w:pPr>
              <w:autoSpaceDE/>
              <w:autoSpaceDN/>
              <w:spacing w:line="276" w:lineRule="auto"/>
              <w:jc w:val="center"/>
              <w:rPr>
                <w:b/>
                <w:bCs/>
                <w:sz w:val="22"/>
                <w:szCs w:val="22"/>
                <w:lang w:val="en-US"/>
              </w:rPr>
            </w:pPr>
            <w:r w:rsidRPr="00953054">
              <w:rPr>
                <w:b/>
                <w:bCs/>
                <w:sz w:val="22"/>
                <w:szCs w:val="22"/>
                <w:lang w:val="en-US"/>
              </w:rPr>
              <w:t>xx</w:t>
            </w:r>
          </w:p>
        </w:tc>
        <w:tc>
          <w:tcPr>
            <w:tcW w:w="557" w:type="pct"/>
            <w:shd w:val="clear" w:color="auto" w:fill="auto"/>
            <w:noWrap/>
            <w:vAlign w:val="center"/>
          </w:tcPr>
          <w:p w14:paraId="340840E9" w14:textId="77777777" w:rsidR="00503EA4" w:rsidRPr="00953054" w:rsidRDefault="00503EA4" w:rsidP="00794689">
            <w:pPr>
              <w:autoSpaceDE/>
              <w:autoSpaceDN/>
              <w:spacing w:line="276" w:lineRule="auto"/>
              <w:jc w:val="center"/>
              <w:rPr>
                <w:b/>
                <w:bCs/>
                <w:sz w:val="22"/>
                <w:szCs w:val="22"/>
                <w:lang w:val="en-US"/>
              </w:rPr>
            </w:pPr>
            <w:r w:rsidRPr="00953054">
              <w:rPr>
                <w:b/>
                <w:bCs/>
                <w:sz w:val="22"/>
                <w:szCs w:val="22"/>
                <w:lang w:val="en-US"/>
              </w:rPr>
              <w:t>xx</w:t>
            </w:r>
          </w:p>
        </w:tc>
        <w:tc>
          <w:tcPr>
            <w:tcW w:w="557" w:type="pct"/>
            <w:shd w:val="clear" w:color="auto" w:fill="auto"/>
            <w:noWrap/>
            <w:vAlign w:val="center"/>
          </w:tcPr>
          <w:p w14:paraId="3BAEFDE4" w14:textId="77777777" w:rsidR="00503EA4" w:rsidRPr="00953054" w:rsidRDefault="00503EA4" w:rsidP="00794689">
            <w:pPr>
              <w:autoSpaceDE/>
              <w:autoSpaceDN/>
              <w:spacing w:line="276" w:lineRule="auto"/>
              <w:jc w:val="center"/>
              <w:rPr>
                <w:b/>
                <w:bCs/>
                <w:sz w:val="22"/>
                <w:szCs w:val="22"/>
                <w:lang w:val="en-US"/>
              </w:rPr>
            </w:pPr>
            <w:r w:rsidRPr="00953054">
              <w:rPr>
                <w:b/>
                <w:bCs/>
                <w:sz w:val="22"/>
                <w:szCs w:val="22"/>
                <w:lang w:val="en-US"/>
              </w:rPr>
              <w:t>xx</w:t>
            </w:r>
          </w:p>
        </w:tc>
        <w:tc>
          <w:tcPr>
            <w:tcW w:w="557" w:type="pct"/>
            <w:shd w:val="clear" w:color="auto" w:fill="auto"/>
            <w:noWrap/>
            <w:vAlign w:val="center"/>
          </w:tcPr>
          <w:p w14:paraId="434EE619" w14:textId="77777777" w:rsidR="00503EA4" w:rsidRPr="00953054" w:rsidRDefault="00503EA4" w:rsidP="00794689">
            <w:pPr>
              <w:autoSpaceDE/>
              <w:autoSpaceDN/>
              <w:spacing w:line="276" w:lineRule="auto"/>
              <w:jc w:val="center"/>
              <w:rPr>
                <w:b/>
                <w:bCs/>
                <w:sz w:val="22"/>
                <w:szCs w:val="22"/>
                <w:lang w:val="en-US"/>
              </w:rPr>
            </w:pPr>
            <w:r w:rsidRPr="00953054">
              <w:rPr>
                <w:b/>
                <w:bCs/>
                <w:sz w:val="22"/>
                <w:szCs w:val="22"/>
                <w:lang w:val="en-US"/>
              </w:rPr>
              <w:t>xx</w:t>
            </w:r>
          </w:p>
        </w:tc>
        <w:tc>
          <w:tcPr>
            <w:tcW w:w="557" w:type="pct"/>
            <w:shd w:val="clear" w:color="auto" w:fill="auto"/>
            <w:noWrap/>
            <w:vAlign w:val="center"/>
          </w:tcPr>
          <w:p w14:paraId="44DE37DB" w14:textId="77777777" w:rsidR="00503EA4" w:rsidRPr="00953054" w:rsidRDefault="00503EA4" w:rsidP="00794689">
            <w:pPr>
              <w:autoSpaceDE/>
              <w:autoSpaceDN/>
              <w:spacing w:line="276" w:lineRule="auto"/>
              <w:jc w:val="center"/>
              <w:rPr>
                <w:b/>
                <w:bCs/>
                <w:sz w:val="22"/>
                <w:szCs w:val="22"/>
                <w:lang w:val="en-US"/>
              </w:rPr>
            </w:pPr>
            <w:r w:rsidRPr="00953054">
              <w:rPr>
                <w:b/>
                <w:bCs/>
                <w:sz w:val="22"/>
                <w:szCs w:val="22"/>
                <w:lang w:val="en-US"/>
              </w:rPr>
              <w:t>xx</w:t>
            </w:r>
          </w:p>
        </w:tc>
      </w:tr>
      <w:tr w:rsidR="00B52270" w:rsidRPr="00953054" w14:paraId="57AE7F2A" w14:textId="77777777" w:rsidTr="00794689">
        <w:trPr>
          <w:trHeight w:val="300"/>
        </w:trPr>
        <w:tc>
          <w:tcPr>
            <w:tcW w:w="1657" w:type="pct"/>
            <w:shd w:val="clear" w:color="auto" w:fill="auto"/>
            <w:vAlign w:val="bottom"/>
          </w:tcPr>
          <w:p w14:paraId="6B3AD375" w14:textId="77777777" w:rsidR="00B52270" w:rsidRPr="00953054" w:rsidRDefault="00B52270" w:rsidP="00953054">
            <w:pPr>
              <w:autoSpaceDE/>
              <w:autoSpaceDN/>
              <w:spacing w:line="276" w:lineRule="auto"/>
              <w:jc w:val="both"/>
              <w:rPr>
                <w:b/>
                <w:sz w:val="22"/>
                <w:szCs w:val="22"/>
                <w:lang w:val="en-US"/>
              </w:rPr>
            </w:pPr>
          </w:p>
        </w:tc>
        <w:tc>
          <w:tcPr>
            <w:tcW w:w="557" w:type="pct"/>
            <w:shd w:val="clear" w:color="auto" w:fill="auto"/>
            <w:noWrap/>
            <w:vAlign w:val="center"/>
          </w:tcPr>
          <w:p w14:paraId="4ACF2C09" w14:textId="77777777" w:rsidR="00B52270" w:rsidRPr="00953054" w:rsidRDefault="00B52270" w:rsidP="00794689">
            <w:pPr>
              <w:autoSpaceDE/>
              <w:autoSpaceDN/>
              <w:spacing w:line="276" w:lineRule="auto"/>
              <w:jc w:val="center"/>
              <w:rPr>
                <w:sz w:val="22"/>
                <w:szCs w:val="22"/>
                <w:lang w:val="en-US"/>
              </w:rPr>
            </w:pPr>
          </w:p>
        </w:tc>
        <w:tc>
          <w:tcPr>
            <w:tcW w:w="557" w:type="pct"/>
            <w:shd w:val="clear" w:color="auto" w:fill="auto"/>
            <w:noWrap/>
            <w:vAlign w:val="center"/>
          </w:tcPr>
          <w:p w14:paraId="08D92AEB" w14:textId="77777777" w:rsidR="00B52270" w:rsidRPr="00953054" w:rsidRDefault="00B52270" w:rsidP="00794689">
            <w:pPr>
              <w:autoSpaceDE/>
              <w:autoSpaceDN/>
              <w:spacing w:line="276" w:lineRule="auto"/>
              <w:jc w:val="center"/>
              <w:rPr>
                <w:sz w:val="22"/>
                <w:szCs w:val="22"/>
                <w:lang w:val="en-US"/>
              </w:rPr>
            </w:pPr>
          </w:p>
        </w:tc>
        <w:tc>
          <w:tcPr>
            <w:tcW w:w="557" w:type="pct"/>
            <w:shd w:val="clear" w:color="auto" w:fill="auto"/>
            <w:noWrap/>
            <w:vAlign w:val="center"/>
          </w:tcPr>
          <w:p w14:paraId="0E501E17" w14:textId="77777777" w:rsidR="00B52270" w:rsidRPr="00953054" w:rsidRDefault="00B52270" w:rsidP="00794689">
            <w:pPr>
              <w:autoSpaceDE/>
              <w:autoSpaceDN/>
              <w:spacing w:line="276" w:lineRule="auto"/>
              <w:jc w:val="center"/>
              <w:rPr>
                <w:sz w:val="22"/>
                <w:szCs w:val="22"/>
                <w:lang w:val="en-US"/>
              </w:rPr>
            </w:pPr>
          </w:p>
        </w:tc>
        <w:tc>
          <w:tcPr>
            <w:tcW w:w="557" w:type="pct"/>
            <w:shd w:val="clear" w:color="auto" w:fill="auto"/>
            <w:noWrap/>
            <w:vAlign w:val="center"/>
          </w:tcPr>
          <w:p w14:paraId="329F0BFB" w14:textId="77777777" w:rsidR="00B52270" w:rsidRPr="00953054" w:rsidRDefault="00B52270" w:rsidP="00794689">
            <w:pPr>
              <w:autoSpaceDE/>
              <w:autoSpaceDN/>
              <w:spacing w:line="276" w:lineRule="auto"/>
              <w:jc w:val="center"/>
              <w:rPr>
                <w:sz w:val="22"/>
                <w:szCs w:val="22"/>
                <w:lang w:val="en-US"/>
              </w:rPr>
            </w:pPr>
          </w:p>
        </w:tc>
        <w:tc>
          <w:tcPr>
            <w:tcW w:w="557" w:type="pct"/>
            <w:shd w:val="clear" w:color="auto" w:fill="auto"/>
            <w:noWrap/>
            <w:vAlign w:val="center"/>
          </w:tcPr>
          <w:p w14:paraId="1A9B7BCB" w14:textId="77777777" w:rsidR="00B52270" w:rsidRPr="00953054" w:rsidRDefault="00B52270" w:rsidP="00794689">
            <w:pPr>
              <w:autoSpaceDE/>
              <w:autoSpaceDN/>
              <w:spacing w:line="276" w:lineRule="auto"/>
              <w:jc w:val="center"/>
              <w:rPr>
                <w:sz w:val="22"/>
                <w:szCs w:val="22"/>
                <w:lang w:val="en-US"/>
              </w:rPr>
            </w:pPr>
          </w:p>
        </w:tc>
        <w:tc>
          <w:tcPr>
            <w:tcW w:w="557" w:type="pct"/>
            <w:shd w:val="clear" w:color="auto" w:fill="auto"/>
            <w:noWrap/>
            <w:vAlign w:val="center"/>
          </w:tcPr>
          <w:p w14:paraId="59E8EBE4" w14:textId="77777777" w:rsidR="00B52270" w:rsidRPr="00953054" w:rsidRDefault="00B52270" w:rsidP="00794689">
            <w:pPr>
              <w:autoSpaceDE/>
              <w:autoSpaceDN/>
              <w:spacing w:line="276" w:lineRule="auto"/>
              <w:jc w:val="center"/>
              <w:rPr>
                <w:sz w:val="22"/>
                <w:szCs w:val="22"/>
                <w:lang w:val="en-US"/>
              </w:rPr>
            </w:pPr>
          </w:p>
        </w:tc>
      </w:tr>
      <w:tr w:rsidR="00B52270" w:rsidRPr="00953054" w14:paraId="7F702AD7" w14:textId="77777777" w:rsidTr="00794689">
        <w:trPr>
          <w:trHeight w:val="300"/>
        </w:trPr>
        <w:tc>
          <w:tcPr>
            <w:tcW w:w="1657" w:type="pct"/>
            <w:shd w:val="clear" w:color="auto" w:fill="auto"/>
            <w:vAlign w:val="bottom"/>
          </w:tcPr>
          <w:p w14:paraId="5C515954" w14:textId="77777777" w:rsidR="00B52270" w:rsidRPr="00953054" w:rsidRDefault="008E0A50" w:rsidP="00953054">
            <w:pPr>
              <w:autoSpaceDE/>
              <w:autoSpaceDN/>
              <w:spacing w:line="276" w:lineRule="auto"/>
              <w:jc w:val="both"/>
              <w:rPr>
                <w:b/>
                <w:sz w:val="22"/>
                <w:szCs w:val="22"/>
                <w:lang w:val="en-US"/>
              </w:rPr>
            </w:pPr>
            <w:r w:rsidRPr="00953054">
              <w:rPr>
                <w:b/>
                <w:sz w:val="22"/>
                <w:szCs w:val="22"/>
                <w:lang w:val="en-US"/>
              </w:rPr>
              <w:t>Expenses</w:t>
            </w:r>
          </w:p>
        </w:tc>
        <w:tc>
          <w:tcPr>
            <w:tcW w:w="557" w:type="pct"/>
            <w:shd w:val="clear" w:color="auto" w:fill="auto"/>
            <w:noWrap/>
            <w:vAlign w:val="center"/>
          </w:tcPr>
          <w:p w14:paraId="37DCDB02" w14:textId="77777777" w:rsidR="00B52270" w:rsidRPr="00953054" w:rsidRDefault="00B52270" w:rsidP="00794689">
            <w:pPr>
              <w:autoSpaceDE/>
              <w:autoSpaceDN/>
              <w:spacing w:line="276" w:lineRule="auto"/>
              <w:jc w:val="center"/>
              <w:rPr>
                <w:sz w:val="22"/>
                <w:szCs w:val="22"/>
                <w:lang w:val="en-US"/>
              </w:rPr>
            </w:pPr>
          </w:p>
        </w:tc>
        <w:tc>
          <w:tcPr>
            <w:tcW w:w="557" w:type="pct"/>
            <w:shd w:val="clear" w:color="auto" w:fill="auto"/>
            <w:noWrap/>
            <w:vAlign w:val="center"/>
          </w:tcPr>
          <w:p w14:paraId="2ECAC05B" w14:textId="77777777" w:rsidR="00B52270" w:rsidRPr="00953054" w:rsidRDefault="00B52270" w:rsidP="00794689">
            <w:pPr>
              <w:autoSpaceDE/>
              <w:autoSpaceDN/>
              <w:spacing w:line="276" w:lineRule="auto"/>
              <w:jc w:val="center"/>
              <w:rPr>
                <w:sz w:val="22"/>
                <w:szCs w:val="22"/>
                <w:lang w:val="en-US"/>
              </w:rPr>
            </w:pPr>
          </w:p>
        </w:tc>
        <w:tc>
          <w:tcPr>
            <w:tcW w:w="557" w:type="pct"/>
            <w:shd w:val="clear" w:color="auto" w:fill="auto"/>
            <w:noWrap/>
            <w:vAlign w:val="center"/>
          </w:tcPr>
          <w:p w14:paraId="33423ABA" w14:textId="77777777" w:rsidR="00B52270" w:rsidRPr="00953054" w:rsidRDefault="00B52270" w:rsidP="00794689">
            <w:pPr>
              <w:autoSpaceDE/>
              <w:autoSpaceDN/>
              <w:spacing w:line="276" w:lineRule="auto"/>
              <w:jc w:val="center"/>
              <w:rPr>
                <w:sz w:val="22"/>
                <w:szCs w:val="22"/>
                <w:lang w:val="en-US"/>
              </w:rPr>
            </w:pPr>
          </w:p>
        </w:tc>
        <w:tc>
          <w:tcPr>
            <w:tcW w:w="557" w:type="pct"/>
            <w:shd w:val="clear" w:color="auto" w:fill="auto"/>
            <w:noWrap/>
            <w:vAlign w:val="center"/>
          </w:tcPr>
          <w:p w14:paraId="0ED3B8FB" w14:textId="77777777" w:rsidR="00B52270" w:rsidRPr="00953054" w:rsidRDefault="00B52270" w:rsidP="00794689">
            <w:pPr>
              <w:autoSpaceDE/>
              <w:autoSpaceDN/>
              <w:spacing w:line="276" w:lineRule="auto"/>
              <w:jc w:val="center"/>
              <w:rPr>
                <w:sz w:val="22"/>
                <w:szCs w:val="22"/>
                <w:lang w:val="en-US"/>
              </w:rPr>
            </w:pPr>
          </w:p>
        </w:tc>
        <w:tc>
          <w:tcPr>
            <w:tcW w:w="557" w:type="pct"/>
            <w:shd w:val="clear" w:color="auto" w:fill="auto"/>
            <w:noWrap/>
            <w:vAlign w:val="center"/>
          </w:tcPr>
          <w:p w14:paraId="6B6C2CA1" w14:textId="77777777" w:rsidR="00B52270" w:rsidRPr="00953054" w:rsidRDefault="00B52270" w:rsidP="00794689">
            <w:pPr>
              <w:autoSpaceDE/>
              <w:autoSpaceDN/>
              <w:spacing w:line="276" w:lineRule="auto"/>
              <w:jc w:val="center"/>
              <w:rPr>
                <w:sz w:val="22"/>
                <w:szCs w:val="22"/>
                <w:lang w:val="en-US"/>
              </w:rPr>
            </w:pPr>
          </w:p>
        </w:tc>
        <w:tc>
          <w:tcPr>
            <w:tcW w:w="557" w:type="pct"/>
            <w:shd w:val="clear" w:color="auto" w:fill="auto"/>
            <w:noWrap/>
            <w:vAlign w:val="center"/>
          </w:tcPr>
          <w:p w14:paraId="2FF90637" w14:textId="77777777" w:rsidR="00B52270" w:rsidRPr="00953054" w:rsidRDefault="00B52270" w:rsidP="00794689">
            <w:pPr>
              <w:autoSpaceDE/>
              <w:autoSpaceDN/>
              <w:spacing w:line="276" w:lineRule="auto"/>
              <w:jc w:val="center"/>
              <w:rPr>
                <w:sz w:val="22"/>
                <w:szCs w:val="22"/>
                <w:lang w:val="en-US"/>
              </w:rPr>
            </w:pPr>
          </w:p>
        </w:tc>
      </w:tr>
      <w:tr w:rsidR="00F66667" w:rsidRPr="00953054" w14:paraId="361836BC" w14:textId="77777777" w:rsidTr="00794689">
        <w:trPr>
          <w:trHeight w:val="300"/>
        </w:trPr>
        <w:tc>
          <w:tcPr>
            <w:tcW w:w="1657" w:type="pct"/>
            <w:shd w:val="clear" w:color="auto" w:fill="auto"/>
            <w:vAlign w:val="center"/>
          </w:tcPr>
          <w:p w14:paraId="0D288986" w14:textId="77777777" w:rsidR="00F66667" w:rsidRPr="00953054" w:rsidRDefault="00F66667" w:rsidP="00953054">
            <w:pPr>
              <w:spacing w:line="276" w:lineRule="auto"/>
              <w:jc w:val="both"/>
              <w:rPr>
                <w:sz w:val="22"/>
                <w:szCs w:val="22"/>
              </w:rPr>
            </w:pPr>
            <w:r w:rsidRPr="00953054">
              <w:rPr>
                <w:sz w:val="22"/>
                <w:szCs w:val="22"/>
                <w:lang w:val="en-US"/>
              </w:rPr>
              <w:t>Employee costs</w:t>
            </w:r>
          </w:p>
        </w:tc>
        <w:tc>
          <w:tcPr>
            <w:tcW w:w="557" w:type="pct"/>
            <w:shd w:val="clear" w:color="auto" w:fill="auto"/>
            <w:noWrap/>
            <w:vAlign w:val="center"/>
          </w:tcPr>
          <w:p w14:paraId="67308044"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4AB59F72"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34B2C416"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49195A81"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6CB1F0E2"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01730F22"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r>
      <w:tr w:rsidR="00F66667" w:rsidRPr="00953054" w14:paraId="34370D38" w14:textId="77777777" w:rsidTr="00794689">
        <w:trPr>
          <w:trHeight w:val="300"/>
        </w:trPr>
        <w:tc>
          <w:tcPr>
            <w:tcW w:w="1657" w:type="pct"/>
            <w:shd w:val="clear" w:color="auto" w:fill="auto"/>
            <w:vAlign w:val="center"/>
          </w:tcPr>
          <w:p w14:paraId="59F8AAA8" w14:textId="77777777" w:rsidR="00F66667" w:rsidRPr="00953054" w:rsidRDefault="00F66667" w:rsidP="00953054">
            <w:pPr>
              <w:spacing w:line="276" w:lineRule="auto"/>
              <w:jc w:val="both"/>
              <w:rPr>
                <w:sz w:val="22"/>
                <w:szCs w:val="22"/>
              </w:rPr>
            </w:pPr>
            <w:r w:rsidRPr="00953054">
              <w:rPr>
                <w:sz w:val="22"/>
                <w:szCs w:val="22"/>
                <w:lang w:val="en-US"/>
              </w:rPr>
              <w:t>Use of goods and services</w:t>
            </w:r>
          </w:p>
        </w:tc>
        <w:tc>
          <w:tcPr>
            <w:tcW w:w="557" w:type="pct"/>
            <w:shd w:val="clear" w:color="auto" w:fill="auto"/>
            <w:noWrap/>
            <w:vAlign w:val="center"/>
          </w:tcPr>
          <w:p w14:paraId="33B7C49A"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2BFE0C0F"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4C215332"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35818466"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44C111B9"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3DD1C9CA"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r>
      <w:tr w:rsidR="00F66667" w:rsidRPr="00953054" w14:paraId="460D2DE7" w14:textId="77777777" w:rsidTr="00794689">
        <w:trPr>
          <w:trHeight w:val="300"/>
        </w:trPr>
        <w:tc>
          <w:tcPr>
            <w:tcW w:w="1657" w:type="pct"/>
            <w:shd w:val="clear" w:color="auto" w:fill="auto"/>
            <w:vAlign w:val="center"/>
          </w:tcPr>
          <w:p w14:paraId="3F02F815" w14:textId="77777777" w:rsidR="00F66667" w:rsidRPr="00953054" w:rsidRDefault="00F66667" w:rsidP="00953054">
            <w:pPr>
              <w:spacing w:line="276" w:lineRule="auto"/>
              <w:jc w:val="both"/>
              <w:rPr>
                <w:sz w:val="22"/>
                <w:szCs w:val="22"/>
              </w:rPr>
            </w:pPr>
            <w:r w:rsidRPr="00953054">
              <w:rPr>
                <w:sz w:val="22"/>
                <w:szCs w:val="22"/>
                <w:lang w:val="en-US"/>
              </w:rPr>
              <w:t>Transfers to other Government Entities</w:t>
            </w:r>
          </w:p>
        </w:tc>
        <w:tc>
          <w:tcPr>
            <w:tcW w:w="557" w:type="pct"/>
            <w:shd w:val="clear" w:color="auto" w:fill="auto"/>
            <w:noWrap/>
            <w:vAlign w:val="center"/>
          </w:tcPr>
          <w:p w14:paraId="6FF41631"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02044A78"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79A98A06"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7820FD5E"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24A4F35D"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67190622"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r>
      <w:tr w:rsidR="00F66667" w:rsidRPr="00953054" w14:paraId="0CCBC666" w14:textId="77777777" w:rsidTr="00794689">
        <w:trPr>
          <w:trHeight w:val="300"/>
        </w:trPr>
        <w:tc>
          <w:tcPr>
            <w:tcW w:w="1657" w:type="pct"/>
            <w:shd w:val="clear" w:color="auto" w:fill="auto"/>
            <w:vAlign w:val="center"/>
          </w:tcPr>
          <w:p w14:paraId="02A6D1CF" w14:textId="77777777" w:rsidR="00F66667" w:rsidRPr="00953054" w:rsidRDefault="00F66667" w:rsidP="00953054">
            <w:pPr>
              <w:spacing w:line="276" w:lineRule="auto"/>
              <w:jc w:val="both"/>
              <w:rPr>
                <w:sz w:val="22"/>
                <w:szCs w:val="22"/>
              </w:rPr>
            </w:pPr>
            <w:r w:rsidRPr="00953054">
              <w:rPr>
                <w:sz w:val="22"/>
                <w:szCs w:val="22"/>
                <w:lang w:val="en-US"/>
              </w:rPr>
              <w:t>Other Grants and Subsidies</w:t>
            </w:r>
          </w:p>
        </w:tc>
        <w:tc>
          <w:tcPr>
            <w:tcW w:w="557" w:type="pct"/>
            <w:shd w:val="clear" w:color="auto" w:fill="auto"/>
            <w:noWrap/>
            <w:vAlign w:val="center"/>
          </w:tcPr>
          <w:p w14:paraId="54CBB256"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258579AB"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0C99593C"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72010A8A"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2CFE55BB"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342BBBAE"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r>
      <w:tr w:rsidR="00F66667" w:rsidRPr="00953054" w14:paraId="04B16C7D" w14:textId="77777777" w:rsidTr="00794689">
        <w:trPr>
          <w:trHeight w:val="300"/>
        </w:trPr>
        <w:tc>
          <w:tcPr>
            <w:tcW w:w="1657" w:type="pct"/>
            <w:shd w:val="clear" w:color="auto" w:fill="auto"/>
            <w:vAlign w:val="center"/>
          </w:tcPr>
          <w:p w14:paraId="0086F5C6" w14:textId="77777777" w:rsidR="00F66667" w:rsidRPr="00953054" w:rsidRDefault="00F66667" w:rsidP="00953054">
            <w:pPr>
              <w:spacing w:line="276" w:lineRule="auto"/>
              <w:jc w:val="both"/>
              <w:rPr>
                <w:sz w:val="22"/>
                <w:szCs w:val="22"/>
              </w:rPr>
            </w:pPr>
            <w:r w:rsidRPr="00953054">
              <w:rPr>
                <w:sz w:val="22"/>
                <w:szCs w:val="22"/>
                <w:lang w:val="en-US"/>
              </w:rPr>
              <w:t>Finance costs</w:t>
            </w:r>
          </w:p>
        </w:tc>
        <w:tc>
          <w:tcPr>
            <w:tcW w:w="557" w:type="pct"/>
            <w:shd w:val="clear" w:color="auto" w:fill="auto"/>
            <w:noWrap/>
            <w:vAlign w:val="center"/>
          </w:tcPr>
          <w:p w14:paraId="548F61AE"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1BA32542"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5CD91A22"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0FCC7D4B"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32EF7226"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26FAF5B8" w14:textId="77777777" w:rsidR="00F66667" w:rsidRPr="00953054" w:rsidRDefault="00F66667" w:rsidP="00794689">
            <w:pPr>
              <w:autoSpaceDE/>
              <w:autoSpaceDN/>
              <w:spacing w:line="276" w:lineRule="auto"/>
              <w:jc w:val="center"/>
              <w:rPr>
                <w:sz w:val="22"/>
                <w:szCs w:val="22"/>
                <w:lang w:val="en-US"/>
              </w:rPr>
            </w:pPr>
            <w:r w:rsidRPr="00953054">
              <w:rPr>
                <w:sz w:val="22"/>
                <w:szCs w:val="22"/>
                <w:lang w:val="en-US"/>
              </w:rPr>
              <w:t>xx</w:t>
            </w:r>
          </w:p>
        </w:tc>
      </w:tr>
      <w:tr w:rsidR="00677162" w:rsidRPr="00953054" w14:paraId="1A6FCAB8" w14:textId="77777777" w:rsidTr="00674359">
        <w:trPr>
          <w:trHeight w:val="300"/>
        </w:trPr>
        <w:tc>
          <w:tcPr>
            <w:tcW w:w="1657" w:type="pct"/>
            <w:shd w:val="clear" w:color="auto" w:fill="auto"/>
            <w:vAlign w:val="center"/>
          </w:tcPr>
          <w:p w14:paraId="61DC7602" w14:textId="7556CAAC" w:rsidR="00677162" w:rsidRPr="00BF2265" w:rsidRDefault="00677162" w:rsidP="00677162">
            <w:pPr>
              <w:spacing w:line="276" w:lineRule="auto"/>
              <w:jc w:val="both"/>
              <w:rPr>
                <w:b/>
                <w:bCs/>
              </w:rPr>
            </w:pPr>
            <w:r w:rsidRPr="00953054">
              <w:rPr>
                <w:color w:val="000000" w:themeColor="text1"/>
                <w:sz w:val="22"/>
                <w:szCs w:val="22"/>
                <w:lang w:val="en-US"/>
              </w:rPr>
              <w:t>Social Benefits</w:t>
            </w:r>
          </w:p>
        </w:tc>
        <w:tc>
          <w:tcPr>
            <w:tcW w:w="557" w:type="pct"/>
            <w:shd w:val="clear" w:color="auto" w:fill="auto"/>
            <w:noWrap/>
            <w:vAlign w:val="center"/>
          </w:tcPr>
          <w:p w14:paraId="61A804B7" w14:textId="1DAA1E0D" w:rsidR="00677162" w:rsidRPr="00953054" w:rsidRDefault="00677162" w:rsidP="00677162">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05C9C018" w14:textId="224F8C0D" w:rsidR="00677162" w:rsidRPr="00953054" w:rsidRDefault="00677162" w:rsidP="00677162">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27DB0381" w14:textId="60BC9275" w:rsidR="00677162" w:rsidRPr="00953054" w:rsidRDefault="00677162" w:rsidP="00677162">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18223AD7" w14:textId="3D4B7423" w:rsidR="00677162" w:rsidRPr="00953054" w:rsidRDefault="00677162" w:rsidP="00677162">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74380ED0" w14:textId="12B33032" w:rsidR="00677162" w:rsidRPr="00953054" w:rsidRDefault="00677162" w:rsidP="00677162">
            <w:pPr>
              <w:autoSpaceDE/>
              <w:autoSpaceDN/>
              <w:spacing w:line="276" w:lineRule="auto"/>
              <w:jc w:val="center"/>
              <w:rPr>
                <w:sz w:val="22"/>
                <w:szCs w:val="22"/>
                <w:lang w:val="en-US"/>
              </w:rPr>
            </w:pPr>
            <w:r w:rsidRPr="00953054">
              <w:rPr>
                <w:sz w:val="22"/>
                <w:szCs w:val="22"/>
                <w:lang w:val="en-US"/>
              </w:rPr>
              <w:t>xx</w:t>
            </w:r>
          </w:p>
        </w:tc>
        <w:tc>
          <w:tcPr>
            <w:tcW w:w="557" w:type="pct"/>
            <w:shd w:val="clear" w:color="auto" w:fill="auto"/>
            <w:noWrap/>
            <w:vAlign w:val="center"/>
          </w:tcPr>
          <w:p w14:paraId="259D310F" w14:textId="7F4C9A98" w:rsidR="00677162" w:rsidRPr="00953054" w:rsidRDefault="00677162" w:rsidP="00677162">
            <w:pPr>
              <w:autoSpaceDE/>
              <w:autoSpaceDN/>
              <w:spacing w:line="276" w:lineRule="auto"/>
              <w:jc w:val="center"/>
              <w:rPr>
                <w:sz w:val="22"/>
                <w:szCs w:val="22"/>
                <w:lang w:val="en-US"/>
              </w:rPr>
            </w:pPr>
            <w:r w:rsidRPr="00953054">
              <w:rPr>
                <w:sz w:val="22"/>
                <w:szCs w:val="22"/>
                <w:lang w:val="en-US"/>
              </w:rPr>
              <w:t>xx</w:t>
            </w:r>
          </w:p>
        </w:tc>
      </w:tr>
      <w:tr w:rsidR="00677162" w:rsidRPr="00953054" w14:paraId="108AFF6A" w14:textId="77777777" w:rsidTr="003223E3">
        <w:trPr>
          <w:trHeight w:val="300"/>
        </w:trPr>
        <w:tc>
          <w:tcPr>
            <w:tcW w:w="1657" w:type="pct"/>
            <w:shd w:val="clear" w:color="auto" w:fill="auto"/>
            <w:vAlign w:val="bottom"/>
          </w:tcPr>
          <w:p w14:paraId="2741C449" w14:textId="7C054F2E" w:rsidR="00677162" w:rsidRPr="00953054" w:rsidRDefault="00677162" w:rsidP="00677162">
            <w:pPr>
              <w:spacing w:line="276" w:lineRule="auto"/>
              <w:jc w:val="both"/>
              <w:rPr>
                <w:color w:val="000000" w:themeColor="text1"/>
                <w:sz w:val="22"/>
                <w:szCs w:val="22"/>
                <w:lang w:val="en-US"/>
              </w:rPr>
            </w:pPr>
            <w:r w:rsidRPr="00BF2265">
              <w:rPr>
                <w:b/>
                <w:bCs/>
              </w:rPr>
              <w:t>Capital items</w:t>
            </w:r>
          </w:p>
        </w:tc>
        <w:tc>
          <w:tcPr>
            <w:tcW w:w="557" w:type="pct"/>
            <w:shd w:val="clear" w:color="auto" w:fill="auto"/>
            <w:noWrap/>
            <w:vAlign w:val="center"/>
          </w:tcPr>
          <w:p w14:paraId="2113EEED" w14:textId="77777777" w:rsidR="00677162" w:rsidRPr="00953054" w:rsidRDefault="00677162" w:rsidP="00677162">
            <w:pPr>
              <w:autoSpaceDE/>
              <w:autoSpaceDN/>
              <w:spacing w:line="276" w:lineRule="auto"/>
              <w:jc w:val="center"/>
              <w:rPr>
                <w:sz w:val="22"/>
                <w:szCs w:val="22"/>
                <w:lang w:val="en-US"/>
              </w:rPr>
            </w:pPr>
          </w:p>
        </w:tc>
        <w:tc>
          <w:tcPr>
            <w:tcW w:w="557" w:type="pct"/>
            <w:shd w:val="clear" w:color="auto" w:fill="auto"/>
            <w:noWrap/>
            <w:vAlign w:val="center"/>
          </w:tcPr>
          <w:p w14:paraId="14C1BBBD" w14:textId="77777777" w:rsidR="00677162" w:rsidRPr="00953054" w:rsidRDefault="00677162" w:rsidP="00677162">
            <w:pPr>
              <w:autoSpaceDE/>
              <w:autoSpaceDN/>
              <w:spacing w:line="276" w:lineRule="auto"/>
              <w:jc w:val="center"/>
              <w:rPr>
                <w:sz w:val="22"/>
                <w:szCs w:val="22"/>
                <w:lang w:val="en-US"/>
              </w:rPr>
            </w:pPr>
          </w:p>
        </w:tc>
        <w:tc>
          <w:tcPr>
            <w:tcW w:w="557" w:type="pct"/>
            <w:shd w:val="clear" w:color="auto" w:fill="auto"/>
            <w:noWrap/>
            <w:vAlign w:val="center"/>
          </w:tcPr>
          <w:p w14:paraId="674BF9A1" w14:textId="77777777" w:rsidR="00677162" w:rsidRPr="00953054" w:rsidRDefault="00677162" w:rsidP="00677162">
            <w:pPr>
              <w:autoSpaceDE/>
              <w:autoSpaceDN/>
              <w:spacing w:line="276" w:lineRule="auto"/>
              <w:jc w:val="center"/>
              <w:rPr>
                <w:sz w:val="22"/>
                <w:szCs w:val="22"/>
                <w:lang w:val="en-US"/>
              </w:rPr>
            </w:pPr>
          </w:p>
        </w:tc>
        <w:tc>
          <w:tcPr>
            <w:tcW w:w="557" w:type="pct"/>
            <w:shd w:val="clear" w:color="auto" w:fill="auto"/>
            <w:noWrap/>
            <w:vAlign w:val="center"/>
          </w:tcPr>
          <w:p w14:paraId="68B489A0" w14:textId="77777777" w:rsidR="00677162" w:rsidRPr="00953054" w:rsidRDefault="00677162" w:rsidP="00677162">
            <w:pPr>
              <w:autoSpaceDE/>
              <w:autoSpaceDN/>
              <w:spacing w:line="276" w:lineRule="auto"/>
              <w:jc w:val="center"/>
              <w:rPr>
                <w:sz w:val="22"/>
                <w:szCs w:val="22"/>
                <w:lang w:val="en-US"/>
              </w:rPr>
            </w:pPr>
          </w:p>
        </w:tc>
        <w:tc>
          <w:tcPr>
            <w:tcW w:w="557" w:type="pct"/>
            <w:shd w:val="clear" w:color="auto" w:fill="auto"/>
            <w:noWrap/>
            <w:vAlign w:val="center"/>
          </w:tcPr>
          <w:p w14:paraId="7110ADCB" w14:textId="77777777" w:rsidR="00677162" w:rsidRPr="00953054" w:rsidRDefault="00677162" w:rsidP="00677162">
            <w:pPr>
              <w:autoSpaceDE/>
              <w:autoSpaceDN/>
              <w:spacing w:line="276" w:lineRule="auto"/>
              <w:jc w:val="center"/>
              <w:rPr>
                <w:sz w:val="22"/>
                <w:szCs w:val="22"/>
                <w:lang w:val="en-US"/>
              </w:rPr>
            </w:pPr>
          </w:p>
        </w:tc>
        <w:tc>
          <w:tcPr>
            <w:tcW w:w="557" w:type="pct"/>
            <w:shd w:val="clear" w:color="auto" w:fill="auto"/>
            <w:noWrap/>
          </w:tcPr>
          <w:p w14:paraId="27E82974" w14:textId="77777777" w:rsidR="00677162" w:rsidRPr="00953054" w:rsidRDefault="00677162" w:rsidP="00677162">
            <w:pPr>
              <w:autoSpaceDE/>
              <w:autoSpaceDN/>
              <w:spacing w:line="276" w:lineRule="auto"/>
              <w:jc w:val="center"/>
              <w:rPr>
                <w:sz w:val="22"/>
                <w:szCs w:val="22"/>
                <w:lang w:val="en-US"/>
              </w:rPr>
            </w:pPr>
          </w:p>
        </w:tc>
      </w:tr>
      <w:tr w:rsidR="00677162" w:rsidRPr="00953054" w14:paraId="45405B29" w14:textId="77777777" w:rsidTr="003223E3">
        <w:trPr>
          <w:trHeight w:val="300"/>
        </w:trPr>
        <w:tc>
          <w:tcPr>
            <w:tcW w:w="1657" w:type="pct"/>
            <w:shd w:val="clear" w:color="auto" w:fill="auto"/>
            <w:vAlign w:val="bottom"/>
          </w:tcPr>
          <w:p w14:paraId="79CEDF69" w14:textId="72BB8C4C" w:rsidR="00677162" w:rsidRPr="00953054" w:rsidRDefault="00677162" w:rsidP="00677162">
            <w:pPr>
              <w:spacing w:line="276" w:lineRule="auto"/>
              <w:jc w:val="both"/>
              <w:rPr>
                <w:color w:val="000000" w:themeColor="text1"/>
                <w:sz w:val="22"/>
                <w:szCs w:val="22"/>
                <w:lang w:val="en-US"/>
              </w:rPr>
            </w:pPr>
            <w:r w:rsidRPr="00BF2265">
              <w:t>Acquisition of PPE</w:t>
            </w:r>
          </w:p>
        </w:tc>
        <w:tc>
          <w:tcPr>
            <w:tcW w:w="557" w:type="pct"/>
            <w:shd w:val="clear" w:color="auto" w:fill="auto"/>
            <w:noWrap/>
          </w:tcPr>
          <w:p w14:paraId="105DAA55" w14:textId="200231BA" w:rsidR="00677162" w:rsidRPr="00953054" w:rsidRDefault="00677162" w:rsidP="00677162">
            <w:pPr>
              <w:autoSpaceDE/>
              <w:autoSpaceDN/>
              <w:spacing w:line="276" w:lineRule="auto"/>
              <w:jc w:val="center"/>
              <w:rPr>
                <w:sz w:val="22"/>
                <w:szCs w:val="22"/>
                <w:lang w:val="en-US"/>
              </w:rPr>
            </w:pPr>
            <w:r w:rsidRPr="00EA6493">
              <w:rPr>
                <w:sz w:val="22"/>
                <w:szCs w:val="22"/>
                <w:lang w:val="en-US"/>
              </w:rPr>
              <w:t>xx</w:t>
            </w:r>
          </w:p>
        </w:tc>
        <w:tc>
          <w:tcPr>
            <w:tcW w:w="557" w:type="pct"/>
            <w:shd w:val="clear" w:color="auto" w:fill="auto"/>
            <w:noWrap/>
          </w:tcPr>
          <w:p w14:paraId="745C3F3D" w14:textId="0F3A78A0" w:rsidR="00677162" w:rsidRPr="00953054" w:rsidRDefault="00677162" w:rsidP="00677162">
            <w:pPr>
              <w:autoSpaceDE/>
              <w:autoSpaceDN/>
              <w:spacing w:line="276" w:lineRule="auto"/>
              <w:jc w:val="center"/>
              <w:rPr>
                <w:sz w:val="22"/>
                <w:szCs w:val="22"/>
                <w:lang w:val="en-US"/>
              </w:rPr>
            </w:pPr>
            <w:r w:rsidRPr="00EA6493">
              <w:rPr>
                <w:sz w:val="22"/>
                <w:szCs w:val="22"/>
                <w:lang w:val="en-US"/>
              </w:rPr>
              <w:t>xx</w:t>
            </w:r>
          </w:p>
        </w:tc>
        <w:tc>
          <w:tcPr>
            <w:tcW w:w="557" w:type="pct"/>
            <w:shd w:val="clear" w:color="auto" w:fill="auto"/>
            <w:noWrap/>
          </w:tcPr>
          <w:p w14:paraId="11F3087D" w14:textId="5132539D" w:rsidR="00677162" w:rsidRPr="00953054" w:rsidRDefault="00677162" w:rsidP="00677162">
            <w:pPr>
              <w:autoSpaceDE/>
              <w:autoSpaceDN/>
              <w:spacing w:line="276" w:lineRule="auto"/>
              <w:jc w:val="center"/>
              <w:rPr>
                <w:sz w:val="22"/>
                <w:szCs w:val="22"/>
                <w:lang w:val="en-US"/>
              </w:rPr>
            </w:pPr>
            <w:r w:rsidRPr="00EA6493">
              <w:rPr>
                <w:sz w:val="22"/>
                <w:szCs w:val="22"/>
                <w:lang w:val="en-US"/>
              </w:rPr>
              <w:t>xx</w:t>
            </w:r>
          </w:p>
        </w:tc>
        <w:tc>
          <w:tcPr>
            <w:tcW w:w="557" w:type="pct"/>
            <w:shd w:val="clear" w:color="auto" w:fill="auto"/>
            <w:noWrap/>
          </w:tcPr>
          <w:p w14:paraId="33996A85" w14:textId="12BE7E70" w:rsidR="00677162" w:rsidRPr="00953054" w:rsidRDefault="00677162" w:rsidP="00677162">
            <w:pPr>
              <w:autoSpaceDE/>
              <w:autoSpaceDN/>
              <w:spacing w:line="276" w:lineRule="auto"/>
              <w:jc w:val="center"/>
              <w:rPr>
                <w:sz w:val="22"/>
                <w:szCs w:val="22"/>
                <w:lang w:val="en-US"/>
              </w:rPr>
            </w:pPr>
            <w:r w:rsidRPr="00EA6493">
              <w:rPr>
                <w:sz w:val="22"/>
                <w:szCs w:val="22"/>
                <w:lang w:val="en-US"/>
              </w:rPr>
              <w:t>xx</w:t>
            </w:r>
          </w:p>
        </w:tc>
        <w:tc>
          <w:tcPr>
            <w:tcW w:w="557" w:type="pct"/>
            <w:shd w:val="clear" w:color="auto" w:fill="auto"/>
            <w:noWrap/>
          </w:tcPr>
          <w:p w14:paraId="1F983241" w14:textId="31053E58" w:rsidR="00677162" w:rsidRPr="00953054" w:rsidRDefault="00677162" w:rsidP="00677162">
            <w:pPr>
              <w:autoSpaceDE/>
              <w:autoSpaceDN/>
              <w:spacing w:line="276" w:lineRule="auto"/>
              <w:jc w:val="center"/>
              <w:rPr>
                <w:sz w:val="22"/>
                <w:szCs w:val="22"/>
                <w:lang w:val="en-US"/>
              </w:rPr>
            </w:pPr>
            <w:r w:rsidRPr="00EA6493">
              <w:rPr>
                <w:sz w:val="22"/>
                <w:szCs w:val="22"/>
                <w:lang w:val="en-US"/>
              </w:rPr>
              <w:t>xx</w:t>
            </w:r>
          </w:p>
        </w:tc>
        <w:tc>
          <w:tcPr>
            <w:tcW w:w="557" w:type="pct"/>
            <w:shd w:val="clear" w:color="auto" w:fill="auto"/>
            <w:noWrap/>
          </w:tcPr>
          <w:p w14:paraId="2CCCBB76" w14:textId="31357D87" w:rsidR="00677162" w:rsidRPr="00953054" w:rsidRDefault="00677162" w:rsidP="00677162">
            <w:pPr>
              <w:autoSpaceDE/>
              <w:autoSpaceDN/>
              <w:spacing w:line="276" w:lineRule="auto"/>
              <w:jc w:val="center"/>
              <w:rPr>
                <w:sz w:val="22"/>
                <w:szCs w:val="22"/>
                <w:lang w:val="en-US"/>
              </w:rPr>
            </w:pPr>
            <w:r w:rsidRPr="0089120F">
              <w:rPr>
                <w:b/>
                <w:bCs/>
                <w:sz w:val="22"/>
                <w:szCs w:val="22"/>
                <w:lang w:val="en-US"/>
              </w:rPr>
              <w:t>x%</w:t>
            </w:r>
          </w:p>
        </w:tc>
      </w:tr>
      <w:tr w:rsidR="00677162" w:rsidRPr="00953054" w14:paraId="5BDDE229" w14:textId="77777777" w:rsidTr="003223E3">
        <w:trPr>
          <w:trHeight w:val="300"/>
        </w:trPr>
        <w:tc>
          <w:tcPr>
            <w:tcW w:w="1657" w:type="pct"/>
            <w:shd w:val="clear" w:color="auto" w:fill="auto"/>
            <w:vAlign w:val="bottom"/>
          </w:tcPr>
          <w:p w14:paraId="48E0568B" w14:textId="6C1D696D" w:rsidR="00677162" w:rsidRPr="00953054" w:rsidRDefault="00677162" w:rsidP="00677162">
            <w:pPr>
              <w:spacing w:line="276" w:lineRule="auto"/>
              <w:jc w:val="both"/>
              <w:rPr>
                <w:color w:val="000000" w:themeColor="text1"/>
                <w:sz w:val="22"/>
                <w:szCs w:val="22"/>
                <w:lang w:val="en-US"/>
              </w:rPr>
            </w:pPr>
            <w:r w:rsidRPr="00BF2265">
              <w:t>Acquisition of Intangible assets</w:t>
            </w:r>
          </w:p>
        </w:tc>
        <w:tc>
          <w:tcPr>
            <w:tcW w:w="557" w:type="pct"/>
            <w:shd w:val="clear" w:color="auto" w:fill="auto"/>
            <w:noWrap/>
          </w:tcPr>
          <w:p w14:paraId="6164F6AC" w14:textId="3F625C14" w:rsidR="00677162" w:rsidRPr="00953054" w:rsidRDefault="00677162" w:rsidP="00677162">
            <w:pPr>
              <w:autoSpaceDE/>
              <w:autoSpaceDN/>
              <w:spacing w:line="276" w:lineRule="auto"/>
              <w:jc w:val="center"/>
              <w:rPr>
                <w:sz w:val="22"/>
                <w:szCs w:val="22"/>
                <w:lang w:val="en-US"/>
              </w:rPr>
            </w:pPr>
            <w:r w:rsidRPr="00EA6493">
              <w:rPr>
                <w:sz w:val="22"/>
                <w:szCs w:val="22"/>
                <w:lang w:val="en-US"/>
              </w:rPr>
              <w:t>xx</w:t>
            </w:r>
          </w:p>
        </w:tc>
        <w:tc>
          <w:tcPr>
            <w:tcW w:w="557" w:type="pct"/>
            <w:shd w:val="clear" w:color="auto" w:fill="auto"/>
            <w:noWrap/>
          </w:tcPr>
          <w:p w14:paraId="79581F10" w14:textId="3B73513E" w:rsidR="00677162" w:rsidRPr="00953054" w:rsidRDefault="00677162" w:rsidP="00677162">
            <w:pPr>
              <w:autoSpaceDE/>
              <w:autoSpaceDN/>
              <w:spacing w:line="276" w:lineRule="auto"/>
              <w:jc w:val="center"/>
              <w:rPr>
                <w:sz w:val="22"/>
                <w:szCs w:val="22"/>
                <w:lang w:val="en-US"/>
              </w:rPr>
            </w:pPr>
            <w:r w:rsidRPr="00EA6493">
              <w:rPr>
                <w:sz w:val="22"/>
                <w:szCs w:val="22"/>
                <w:lang w:val="en-US"/>
              </w:rPr>
              <w:t>xx</w:t>
            </w:r>
          </w:p>
        </w:tc>
        <w:tc>
          <w:tcPr>
            <w:tcW w:w="557" w:type="pct"/>
            <w:shd w:val="clear" w:color="auto" w:fill="auto"/>
            <w:noWrap/>
          </w:tcPr>
          <w:p w14:paraId="44ACAF4F" w14:textId="52009987" w:rsidR="00677162" w:rsidRPr="00953054" w:rsidRDefault="00677162" w:rsidP="00677162">
            <w:pPr>
              <w:autoSpaceDE/>
              <w:autoSpaceDN/>
              <w:spacing w:line="276" w:lineRule="auto"/>
              <w:jc w:val="center"/>
              <w:rPr>
                <w:sz w:val="22"/>
                <w:szCs w:val="22"/>
                <w:lang w:val="en-US"/>
              </w:rPr>
            </w:pPr>
            <w:r w:rsidRPr="00EA6493">
              <w:rPr>
                <w:sz w:val="22"/>
                <w:szCs w:val="22"/>
                <w:lang w:val="en-US"/>
              </w:rPr>
              <w:t>xx</w:t>
            </w:r>
          </w:p>
        </w:tc>
        <w:tc>
          <w:tcPr>
            <w:tcW w:w="557" w:type="pct"/>
            <w:shd w:val="clear" w:color="auto" w:fill="auto"/>
            <w:noWrap/>
          </w:tcPr>
          <w:p w14:paraId="2FCE4556" w14:textId="7C0EC05B" w:rsidR="00677162" w:rsidRPr="00953054" w:rsidRDefault="00677162" w:rsidP="00677162">
            <w:pPr>
              <w:autoSpaceDE/>
              <w:autoSpaceDN/>
              <w:spacing w:line="276" w:lineRule="auto"/>
              <w:jc w:val="center"/>
              <w:rPr>
                <w:sz w:val="22"/>
                <w:szCs w:val="22"/>
                <w:lang w:val="en-US"/>
              </w:rPr>
            </w:pPr>
            <w:r w:rsidRPr="00EA6493">
              <w:rPr>
                <w:sz w:val="22"/>
                <w:szCs w:val="22"/>
                <w:lang w:val="en-US"/>
              </w:rPr>
              <w:t>xx</w:t>
            </w:r>
          </w:p>
        </w:tc>
        <w:tc>
          <w:tcPr>
            <w:tcW w:w="557" w:type="pct"/>
            <w:shd w:val="clear" w:color="auto" w:fill="auto"/>
            <w:noWrap/>
          </w:tcPr>
          <w:p w14:paraId="1746D3B4" w14:textId="5CF66DF9" w:rsidR="00677162" w:rsidRPr="00953054" w:rsidRDefault="00677162" w:rsidP="00677162">
            <w:pPr>
              <w:autoSpaceDE/>
              <w:autoSpaceDN/>
              <w:spacing w:line="276" w:lineRule="auto"/>
              <w:jc w:val="center"/>
              <w:rPr>
                <w:sz w:val="22"/>
                <w:szCs w:val="22"/>
                <w:lang w:val="en-US"/>
              </w:rPr>
            </w:pPr>
            <w:r w:rsidRPr="00EA6493">
              <w:rPr>
                <w:sz w:val="22"/>
                <w:szCs w:val="22"/>
                <w:lang w:val="en-US"/>
              </w:rPr>
              <w:t>xx</w:t>
            </w:r>
          </w:p>
        </w:tc>
        <w:tc>
          <w:tcPr>
            <w:tcW w:w="557" w:type="pct"/>
            <w:shd w:val="clear" w:color="auto" w:fill="auto"/>
            <w:noWrap/>
          </w:tcPr>
          <w:p w14:paraId="1334639B" w14:textId="74E5E084" w:rsidR="00677162" w:rsidRPr="00953054" w:rsidRDefault="00677162" w:rsidP="00677162">
            <w:pPr>
              <w:autoSpaceDE/>
              <w:autoSpaceDN/>
              <w:spacing w:line="276" w:lineRule="auto"/>
              <w:jc w:val="center"/>
              <w:rPr>
                <w:sz w:val="22"/>
                <w:szCs w:val="22"/>
                <w:lang w:val="en-US"/>
              </w:rPr>
            </w:pPr>
            <w:r w:rsidRPr="0089120F">
              <w:rPr>
                <w:b/>
                <w:bCs/>
                <w:sz w:val="22"/>
                <w:szCs w:val="22"/>
                <w:lang w:val="en-US"/>
              </w:rPr>
              <w:t>x%</w:t>
            </w:r>
          </w:p>
        </w:tc>
      </w:tr>
      <w:tr w:rsidR="00677162" w:rsidRPr="00953054" w14:paraId="4B893168" w14:textId="77777777" w:rsidTr="003223E3">
        <w:trPr>
          <w:trHeight w:val="300"/>
        </w:trPr>
        <w:tc>
          <w:tcPr>
            <w:tcW w:w="1657" w:type="pct"/>
            <w:shd w:val="clear" w:color="auto" w:fill="auto"/>
            <w:vAlign w:val="bottom"/>
          </w:tcPr>
          <w:p w14:paraId="17689118" w14:textId="31E319D8" w:rsidR="00677162" w:rsidRPr="00953054" w:rsidRDefault="00677162" w:rsidP="00677162">
            <w:pPr>
              <w:spacing w:line="276" w:lineRule="auto"/>
              <w:jc w:val="both"/>
              <w:rPr>
                <w:color w:val="000000" w:themeColor="text1"/>
                <w:sz w:val="22"/>
                <w:szCs w:val="22"/>
                <w:lang w:val="en-US"/>
              </w:rPr>
            </w:pPr>
            <w:r w:rsidRPr="00BF2265">
              <w:t>Purchase of investments</w:t>
            </w:r>
          </w:p>
        </w:tc>
        <w:tc>
          <w:tcPr>
            <w:tcW w:w="557" w:type="pct"/>
            <w:shd w:val="clear" w:color="auto" w:fill="auto"/>
            <w:noWrap/>
          </w:tcPr>
          <w:p w14:paraId="21931213" w14:textId="706350E7" w:rsidR="00677162" w:rsidRPr="00953054" w:rsidRDefault="00677162" w:rsidP="00677162">
            <w:pPr>
              <w:autoSpaceDE/>
              <w:autoSpaceDN/>
              <w:spacing w:line="276" w:lineRule="auto"/>
              <w:jc w:val="center"/>
              <w:rPr>
                <w:sz w:val="22"/>
                <w:szCs w:val="22"/>
                <w:lang w:val="en-US"/>
              </w:rPr>
            </w:pPr>
            <w:r w:rsidRPr="00EA6493">
              <w:rPr>
                <w:sz w:val="22"/>
                <w:szCs w:val="22"/>
                <w:lang w:val="en-US"/>
              </w:rPr>
              <w:t>xx</w:t>
            </w:r>
          </w:p>
        </w:tc>
        <w:tc>
          <w:tcPr>
            <w:tcW w:w="557" w:type="pct"/>
            <w:shd w:val="clear" w:color="auto" w:fill="auto"/>
            <w:noWrap/>
          </w:tcPr>
          <w:p w14:paraId="222919E7" w14:textId="2D239B2A" w:rsidR="00677162" w:rsidRPr="00953054" w:rsidRDefault="00677162" w:rsidP="00677162">
            <w:pPr>
              <w:autoSpaceDE/>
              <w:autoSpaceDN/>
              <w:spacing w:line="276" w:lineRule="auto"/>
              <w:jc w:val="center"/>
              <w:rPr>
                <w:sz w:val="22"/>
                <w:szCs w:val="22"/>
                <w:lang w:val="en-US"/>
              </w:rPr>
            </w:pPr>
            <w:r w:rsidRPr="00EA6493">
              <w:rPr>
                <w:sz w:val="22"/>
                <w:szCs w:val="22"/>
                <w:lang w:val="en-US"/>
              </w:rPr>
              <w:t>xx</w:t>
            </w:r>
          </w:p>
        </w:tc>
        <w:tc>
          <w:tcPr>
            <w:tcW w:w="557" w:type="pct"/>
            <w:shd w:val="clear" w:color="auto" w:fill="auto"/>
            <w:noWrap/>
          </w:tcPr>
          <w:p w14:paraId="1DD372D6" w14:textId="4A046DA7" w:rsidR="00677162" w:rsidRPr="00953054" w:rsidRDefault="00677162" w:rsidP="00677162">
            <w:pPr>
              <w:autoSpaceDE/>
              <w:autoSpaceDN/>
              <w:spacing w:line="276" w:lineRule="auto"/>
              <w:jc w:val="center"/>
              <w:rPr>
                <w:sz w:val="22"/>
                <w:szCs w:val="22"/>
                <w:lang w:val="en-US"/>
              </w:rPr>
            </w:pPr>
            <w:r w:rsidRPr="00EA6493">
              <w:rPr>
                <w:sz w:val="22"/>
                <w:szCs w:val="22"/>
                <w:lang w:val="en-US"/>
              </w:rPr>
              <w:t>xx</w:t>
            </w:r>
          </w:p>
        </w:tc>
        <w:tc>
          <w:tcPr>
            <w:tcW w:w="557" w:type="pct"/>
            <w:shd w:val="clear" w:color="auto" w:fill="auto"/>
            <w:noWrap/>
          </w:tcPr>
          <w:p w14:paraId="53E92CE5" w14:textId="26EF7FE1" w:rsidR="00677162" w:rsidRPr="00953054" w:rsidRDefault="00677162" w:rsidP="00677162">
            <w:pPr>
              <w:autoSpaceDE/>
              <w:autoSpaceDN/>
              <w:spacing w:line="276" w:lineRule="auto"/>
              <w:jc w:val="center"/>
              <w:rPr>
                <w:sz w:val="22"/>
                <w:szCs w:val="22"/>
                <w:lang w:val="en-US"/>
              </w:rPr>
            </w:pPr>
            <w:r w:rsidRPr="00EA6493">
              <w:rPr>
                <w:sz w:val="22"/>
                <w:szCs w:val="22"/>
                <w:lang w:val="en-US"/>
              </w:rPr>
              <w:t>xx</w:t>
            </w:r>
          </w:p>
        </w:tc>
        <w:tc>
          <w:tcPr>
            <w:tcW w:w="557" w:type="pct"/>
            <w:shd w:val="clear" w:color="auto" w:fill="auto"/>
            <w:noWrap/>
          </w:tcPr>
          <w:p w14:paraId="336C2D07" w14:textId="4D0996E8" w:rsidR="00677162" w:rsidRPr="00953054" w:rsidRDefault="00677162" w:rsidP="00677162">
            <w:pPr>
              <w:autoSpaceDE/>
              <w:autoSpaceDN/>
              <w:spacing w:line="276" w:lineRule="auto"/>
              <w:jc w:val="center"/>
              <w:rPr>
                <w:sz w:val="22"/>
                <w:szCs w:val="22"/>
                <w:lang w:val="en-US"/>
              </w:rPr>
            </w:pPr>
            <w:r w:rsidRPr="00EA6493">
              <w:rPr>
                <w:sz w:val="22"/>
                <w:szCs w:val="22"/>
                <w:lang w:val="en-US"/>
              </w:rPr>
              <w:t>xx</w:t>
            </w:r>
          </w:p>
        </w:tc>
        <w:tc>
          <w:tcPr>
            <w:tcW w:w="557" w:type="pct"/>
            <w:shd w:val="clear" w:color="auto" w:fill="auto"/>
            <w:noWrap/>
          </w:tcPr>
          <w:p w14:paraId="5808253B" w14:textId="03EF16A8" w:rsidR="00677162" w:rsidRPr="00953054" w:rsidRDefault="00677162" w:rsidP="00677162">
            <w:pPr>
              <w:autoSpaceDE/>
              <w:autoSpaceDN/>
              <w:spacing w:line="276" w:lineRule="auto"/>
              <w:jc w:val="center"/>
              <w:rPr>
                <w:sz w:val="22"/>
                <w:szCs w:val="22"/>
                <w:lang w:val="en-US"/>
              </w:rPr>
            </w:pPr>
            <w:r w:rsidRPr="0089120F">
              <w:rPr>
                <w:b/>
                <w:bCs/>
                <w:sz w:val="22"/>
                <w:szCs w:val="22"/>
                <w:lang w:val="en-US"/>
              </w:rPr>
              <w:t>x%</w:t>
            </w:r>
          </w:p>
        </w:tc>
      </w:tr>
      <w:tr w:rsidR="00677162" w:rsidRPr="00953054" w14:paraId="1BD6A043" w14:textId="77777777" w:rsidTr="003223E3">
        <w:trPr>
          <w:trHeight w:val="300"/>
        </w:trPr>
        <w:tc>
          <w:tcPr>
            <w:tcW w:w="1657" w:type="pct"/>
            <w:shd w:val="clear" w:color="auto" w:fill="auto"/>
            <w:vAlign w:val="bottom"/>
          </w:tcPr>
          <w:p w14:paraId="730F24DA" w14:textId="0644CC61" w:rsidR="00677162" w:rsidRPr="00953054" w:rsidRDefault="00677162" w:rsidP="00677162">
            <w:pPr>
              <w:spacing w:line="276" w:lineRule="auto"/>
              <w:jc w:val="both"/>
              <w:rPr>
                <w:color w:val="000000" w:themeColor="text1"/>
                <w:sz w:val="22"/>
                <w:szCs w:val="22"/>
                <w:lang w:val="en-US"/>
              </w:rPr>
            </w:pPr>
            <w:r w:rsidRPr="00BF2265">
              <w:t>Repayment of borrowings</w:t>
            </w:r>
          </w:p>
        </w:tc>
        <w:tc>
          <w:tcPr>
            <w:tcW w:w="557" w:type="pct"/>
            <w:shd w:val="clear" w:color="auto" w:fill="auto"/>
            <w:noWrap/>
          </w:tcPr>
          <w:p w14:paraId="2705A254" w14:textId="18615233" w:rsidR="00677162" w:rsidRPr="00953054" w:rsidRDefault="00677162" w:rsidP="00677162">
            <w:pPr>
              <w:autoSpaceDE/>
              <w:autoSpaceDN/>
              <w:spacing w:line="276" w:lineRule="auto"/>
              <w:jc w:val="center"/>
              <w:rPr>
                <w:sz w:val="22"/>
                <w:szCs w:val="22"/>
                <w:lang w:val="en-US"/>
              </w:rPr>
            </w:pPr>
            <w:r w:rsidRPr="00EA6493">
              <w:rPr>
                <w:sz w:val="22"/>
                <w:szCs w:val="22"/>
                <w:lang w:val="en-US"/>
              </w:rPr>
              <w:t>xx</w:t>
            </w:r>
          </w:p>
        </w:tc>
        <w:tc>
          <w:tcPr>
            <w:tcW w:w="557" w:type="pct"/>
            <w:shd w:val="clear" w:color="auto" w:fill="auto"/>
            <w:noWrap/>
          </w:tcPr>
          <w:p w14:paraId="1E312FFB" w14:textId="689B2167" w:rsidR="00677162" w:rsidRPr="00953054" w:rsidRDefault="00677162" w:rsidP="00677162">
            <w:pPr>
              <w:autoSpaceDE/>
              <w:autoSpaceDN/>
              <w:spacing w:line="276" w:lineRule="auto"/>
              <w:jc w:val="center"/>
              <w:rPr>
                <w:sz w:val="22"/>
                <w:szCs w:val="22"/>
                <w:lang w:val="en-US"/>
              </w:rPr>
            </w:pPr>
            <w:r w:rsidRPr="00EA6493">
              <w:rPr>
                <w:sz w:val="22"/>
                <w:szCs w:val="22"/>
                <w:lang w:val="en-US"/>
              </w:rPr>
              <w:t>xx</w:t>
            </w:r>
          </w:p>
        </w:tc>
        <w:tc>
          <w:tcPr>
            <w:tcW w:w="557" w:type="pct"/>
            <w:shd w:val="clear" w:color="auto" w:fill="auto"/>
            <w:noWrap/>
          </w:tcPr>
          <w:p w14:paraId="600A8440" w14:textId="225D5312" w:rsidR="00677162" w:rsidRPr="00953054" w:rsidRDefault="00677162" w:rsidP="00677162">
            <w:pPr>
              <w:autoSpaceDE/>
              <w:autoSpaceDN/>
              <w:spacing w:line="276" w:lineRule="auto"/>
              <w:jc w:val="center"/>
              <w:rPr>
                <w:sz w:val="22"/>
                <w:szCs w:val="22"/>
                <w:lang w:val="en-US"/>
              </w:rPr>
            </w:pPr>
            <w:r w:rsidRPr="00EA6493">
              <w:rPr>
                <w:sz w:val="22"/>
                <w:szCs w:val="22"/>
                <w:lang w:val="en-US"/>
              </w:rPr>
              <w:t>xx</w:t>
            </w:r>
          </w:p>
        </w:tc>
        <w:tc>
          <w:tcPr>
            <w:tcW w:w="557" w:type="pct"/>
            <w:shd w:val="clear" w:color="auto" w:fill="auto"/>
            <w:noWrap/>
          </w:tcPr>
          <w:p w14:paraId="0E8083D0" w14:textId="7148AD88" w:rsidR="00677162" w:rsidRPr="00953054" w:rsidRDefault="00677162" w:rsidP="00677162">
            <w:pPr>
              <w:autoSpaceDE/>
              <w:autoSpaceDN/>
              <w:spacing w:line="276" w:lineRule="auto"/>
              <w:jc w:val="center"/>
              <w:rPr>
                <w:sz w:val="22"/>
                <w:szCs w:val="22"/>
                <w:lang w:val="en-US"/>
              </w:rPr>
            </w:pPr>
            <w:r w:rsidRPr="00EA6493">
              <w:rPr>
                <w:sz w:val="22"/>
                <w:szCs w:val="22"/>
                <w:lang w:val="en-US"/>
              </w:rPr>
              <w:t>xx</w:t>
            </w:r>
          </w:p>
        </w:tc>
        <w:tc>
          <w:tcPr>
            <w:tcW w:w="557" w:type="pct"/>
            <w:shd w:val="clear" w:color="auto" w:fill="auto"/>
            <w:noWrap/>
          </w:tcPr>
          <w:p w14:paraId="734D8000" w14:textId="0C362C00" w:rsidR="00677162" w:rsidRPr="00953054" w:rsidRDefault="00677162" w:rsidP="00677162">
            <w:pPr>
              <w:autoSpaceDE/>
              <w:autoSpaceDN/>
              <w:spacing w:line="276" w:lineRule="auto"/>
              <w:jc w:val="center"/>
              <w:rPr>
                <w:sz w:val="22"/>
                <w:szCs w:val="22"/>
                <w:lang w:val="en-US"/>
              </w:rPr>
            </w:pPr>
            <w:r w:rsidRPr="00EA6493">
              <w:rPr>
                <w:sz w:val="22"/>
                <w:szCs w:val="22"/>
                <w:lang w:val="en-US"/>
              </w:rPr>
              <w:t>xx</w:t>
            </w:r>
          </w:p>
        </w:tc>
        <w:tc>
          <w:tcPr>
            <w:tcW w:w="557" w:type="pct"/>
            <w:shd w:val="clear" w:color="auto" w:fill="auto"/>
            <w:noWrap/>
          </w:tcPr>
          <w:p w14:paraId="7F347E1A" w14:textId="1542BD91" w:rsidR="00677162" w:rsidRPr="00953054" w:rsidRDefault="00677162" w:rsidP="00677162">
            <w:pPr>
              <w:autoSpaceDE/>
              <w:autoSpaceDN/>
              <w:spacing w:line="276" w:lineRule="auto"/>
              <w:jc w:val="center"/>
              <w:rPr>
                <w:sz w:val="22"/>
                <w:szCs w:val="22"/>
                <w:lang w:val="en-US"/>
              </w:rPr>
            </w:pPr>
            <w:r w:rsidRPr="0089120F">
              <w:rPr>
                <w:b/>
                <w:bCs/>
                <w:sz w:val="22"/>
                <w:szCs w:val="22"/>
                <w:lang w:val="en-US"/>
              </w:rPr>
              <w:t>x%</w:t>
            </w:r>
          </w:p>
        </w:tc>
      </w:tr>
      <w:tr w:rsidR="00677162" w:rsidRPr="00953054" w14:paraId="070F1627" w14:textId="77777777" w:rsidTr="003223E3">
        <w:trPr>
          <w:trHeight w:val="300"/>
        </w:trPr>
        <w:tc>
          <w:tcPr>
            <w:tcW w:w="1657" w:type="pct"/>
            <w:shd w:val="clear" w:color="auto" w:fill="auto"/>
            <w:vAlign w:val="bottom"/>
          </w:tcPr>
          <w:p w14:paraId="58B688F7" w14:textId="3C6F14AE" w:rsidR="00677162" w:rsidRPr="00953054" w:rsidRDefault="00677162" w:rsidP="00677162">
            <w:pPr>
              <w:spacing w:line="276" w:lineRule="auto"/>
              <w:jc w:val="both"/>
              <w:rPr>
                <w:color w:val="000000" w:themeColor="text1"/>
                <w:sz w:val="22"/>
                <w:szCs w:val="22"/>
                <w:lang w:val="en-US"/>
              </w:rPr>
            </w:pPr>
            <w:r w:rsidRPr="008938BB">
              <w:rPr>
                <w:b/>
              </w:rPr>
              <w:t xml:space="preserve">Total </w:t>
            </w:r>
            <w:r>
              <w:rPr>
                <w:b/>
              </w:rPr>
              <w:t>expenses Development</w:t>
            </w:r>
          </w:p>
        </w:tc>
        <w:tc>
          <w:tcPr>
            <w:tcW w:w="557" w:type="pct"/>
            <w:shd w:val="clear" w:color="auto" w:fill="auto"/>
            <w:noWrap/>
            <w:vAlign w:val="center"/>
          </w:tcPr>
          <w:p w14:paraId="6DB14B09" w14:textId="0C79291C" w:rsidR="00677162" w:rsidRPr="00953054" w:rsidRDefault="00677162" w:rsidP="00677162">
            <w:pPr>
              <w:autoSpaceDE/>
              <w:autoSpaceDN/>
              <w:spacing w:line="276" w:lineRule="auto"/>
              <w:jc w:val="center"/>
              <w:rPr>
                <w:sz w:val="22"/>
                <w:szCs w:val="22"/>
                <w:lang w:val="en-US"/>
              </w:rPr>
            </w:pPr>
            <w:r>
              <w:rPr>
                <w:b/>
                <w:bCs/>
                <w:sz w:val="22"/>
                <w:szCs w:val="22"/>
                <w:lang w:val="en-US"/>
              </w:rPr>
              <w:t>xx</w:t>
            </w:r>
          </w:p>
        </w:tc>
        <w:tc>
          <w:tcPr>
            <w:tcW w:w="557" w:type="pct"/>
            <w:shd w:val="clear" w:color="auto" w:fill="auto"/>
            <w:noWrap/>
            <w:vAlign w:val="center"/>
          </w:tcPr>
          <w:p w14:paraId="45989A45" w14:textId="1F2ADF1B" w:rsidR="00677162" w:rsidRPr="00953054" w:rsidRDefault="00677162" w:rsidP="00677162">
            <w:pPr>
              <w:autoSpaceDE/>
              <w:autoSpaceDN/>
              <w:spacing w:line="276" w:lineRule="auto"/>
              <w:jc w:val="center"/>
              <w:rPr>
                <w:sz w:val="22"/>
                <w:szCs w:val="22"/>
                <w:lang w:val="en-US"/>
              </w:rPr>
            </w:pPr>
            <w:r>
              <w:rPr>
                <w:b/>
                <w:bCs/>
                <w:sz w:val="22"/>
                <w:szCs w:val="22"/>
                <w:lang w:val="en-US"/>
              </w:rPr>
              <w:t>xx</w:t>
            </w:r>
          </w:p>
        </w:tc>
        <w:tc>
          <w:tcPr>
            <w:tcW w:w="557" w:type="pct"/>
            <w:shd w:val="clear" w:color="auto" w:fill="auto"/>
            <w:noWrap/>
            <w:vAlign w:val="center"/>
          </w:tcPr>
          <w:p w14:paraId="0A63289B" w14:textId="4ABDD0AC" w:rsidR="00677162" w:rsidRPr="00953054" w:rsidRDefault="00677162" w:rsidP="00677162">
            <w:pPr>
              <w:autoSpaceDE/>
              <w:autoSpaceDN/>
              <w:spacing w:line="276" w:lineRule="auto"/>
              <w:jc w:val="center"/>
              <w:rPr>
                <w:sz w:val="22"/>
                <w:szCs w:val="22"/>
                <w:lang w:val="en-US"/>
              </w:rPr>
            </w:pPr>
            <w:r>
              <w:rPr>
                <w:b/>
                <w:bCs/>
                <w:sz w:val="22"/>
                <w:szCs w:val="22"/>
                <w:lang w:val="en-US"/>
              </w:rPr>
              <w:t>xx</w:t>
            </w:r>
          </w:p>
        </w:tc>
        <w:tc>
          <w:tcPr>
            <w:tcW w:w="557" w:type="pct"/>
            <w:shd w:val="clear" w:color="auto" w:fill="auto"/>
            <w:noWrap/>
            <w:vAlign w:val="center"/>
          </w:tcPr>
          <w:p w14:paraId="19196621" w14:textId="6EFB235C" w:rsidR="00677162" w:rsidRPr="00953054" w:rsidRDefault="00677162" w:rsidP="00677162">
            <w:pPr>
              <w:autoSpaceDE/>
              <w:autoSpaceDN/>
              <w:spacing w:line="276" w:lineRule="auto"/>
              <w:jc w:val="center"/>
              <w:rPr>
                <w:sz w:val="22"/>
                <w:szCs w:val="22"/>
                <w:lang w:val="en-US"/>
              </w:rPr>
            </w:pPr>
            <w:r>
              <w:rPr>
                <w:b/>
                <w:bCs/>
                <w:sz w:val="22"/>
                <w:szCs w:val="22"/>
                <w:lang w:val="en-US"/>
              </w:rPr>
              <w:t>xx</w:t>
            </w:r>
          </w:p>
        </w:tc>
        <w:tc>
          <w:tcPr>
            <w:tcW w:w="557" w:type="pct"/>
            <w:shd w:val="clear" w:color="auto" w:fill="auto"/>
            <w:noWrap/>
            <w:vAlign w:val="center"/>
          </w:tcPr>
          <w:p w14:paraId="7E6FACB8" w14:textId="33886833" w:rsidR="00677162" w:rsidRPr="00953054" w:rsidRDefault="00677162" w:rsidP="00677162">
            <w:pPr>
              <w:autoSpaceDE/>
              <w:autoSpaceDN/>
              <w:spacing w:line="276" w:lineRule="auto"/>
              <w:jc w:val="center"/>
              <w:rPr>
                <w:sz w:val="22"/>
                <w:szCs w:val="22"/>
                <w:lang w:val="en-US"/>
              </w:rPr>
            </w:pPr>
            <w:r>
              <w:rPr>
                <w:b/>
                <w:bCs/>
                <w:sz w:val="22"/>
                <w:szCs w:val="22"/>
                <w:lang w:val="en-US"/>
              </w:rPr>
              <w:t>xx</w:t>
            </w:r>
          </w:p>
        </w:tc>
        <w:tc>
          <w:tcPr>
            <w:tcW w:w="557" w:type="pct"/>
            <w:shd w:val="clear" w:color="auto" w:fill="auto"/>
            <w:noWrap/>
          </w:tcPr>
          <w:p w14:paraId="1D41F98B" w14:textId="13123609" w:rsidR="00677162" w:rsidRPr="00953054" w:rsidRDefault="00677162" w:rsidP="00677162">
            <w:pPr>
              <w:autoSpaceDE/>
              <w:autoSpaceDN/>
              <w:spacing w:line="276" w:lineRule="auto"/>
              <w:jc w:val="center"/>
              <w:rPr>
                <w:sz w:val="22"/>
                <w:szCs w:val="22"/>
                <w:lang w:val="en-US"/>
              </w:rPr>
            </w:pPr>
            <w:r w:rsidRPr="00A279B3">
              <w:rPr>
                <w:b/>
                <w:bCs/>
                <w:sz w:val="22"/>
                <w:szCs w:val="22"/>
                <w:lang w:val="en-US"/>
              </w:rPr>
              <w:t>x%</w:t>
            </w:r>
          </w:p>
        </w:tc>
      </w:tr>
      <w:tr w:rsidR="00677162" w:rsidRPr="00953054" w14:paraId="062487E5" w14:textId="77777777" w:rsidTr="00794689">
        <w:trPr>
          <w:trHeight w:val="300"/>
        </w:trPr>
        <w:tc>
          <w:tcPr>
            <w:tcW w:w="1657" w:type="pct"/>
            <w:shd w:val="clear" w:color="auto" w:fill="auto"/>
            <w:vAlign w:val="bottom"/>
            <w:hideMark/>
          </w:tcPr>
          <w:p w14:paraId="6816AEAB" w14:textId="77777777" w:rsidR="00677162" w:rsidRPr="00953054" w:rsidRDefault="00677162" w:rsidP="00677162">
            <w:pPr>
              <w:autoSpaceDE/>
              <w:autoSpaceDN/>
              <w:spacing w:line="276" w:lineRule="auto"/>
              <w:jc w:val="both"/>
              <w:rPr>
                <w:b/>
                <w:bCs/>
                <w:sz w:val="22"/>
                <w:szCs w:val="22"/>
                <w:lang w:val="en-US"/>
              </w:rPr>
            </w:pPr>
            <w:r w:rsidRPr="00953054">
              <w:rPr>
                <w:b/>
                <w:sz w:val="22"/>
                <w:szCs w:val="22"/>
              </w:rPr>
              <w:t>Total Expenses</w:t>
            </w:r>
          </w:p>
        </w:tc>
        <w:tc>
          <w:tcPr>
            <w:tcW w:w="557" w:type="pct"/>
            <w:shd w:val="clear" w:color="auto" w:fill="auto"/>
            <w:noWrap/>
            <w:vAlign w:val="center"/>
          </w:tcPr>
          <w:p w14:paraId="4937B7D4" w14:textId="77777777" w:rsidR="00677162" w:rsidRPr="00953054" w:rsidRDefault="00677162" w:rsidP="00677162">
            <w:pPr>
              <w:autoSpaceDE/>
              <w:autoSpaceDN/>
              <w:spacing w:line="276" w:lineRule="auto"/>
              <w:jc w:val="center"/>
              <w:rPr>
                <w:b/>
                <w:bCs/>
                <w:sz w:val="22"/>
                <w:szCs w:val="22"/>
                <w:lang w:val="en-US"/>
              </w:rPr>
            </w:pPr>
            <w:r w:rsidRPr="00953054">
              <w:rPr>
                <w:b/>
                <w:bCs/>
                <w:sz w:val="22"/>
                <w:szCs w:val="22"/>
                <w:lang w:val="en-US"/>
              </w:rPr>
              <w:t>xx</w:t>
            </w:r>
          </w:p>
        </w:tc>
        <w:tc>
          <w:tcPr>
            <w:tcW w:w="557" w:type="pct"/>
            <w:shd w:val="clear" w:color="auto" w:fill="auto"/>
            <w:noWrap/>
            <w:vAlign w:val="center"/>
          </w:tcPr>
          <w:p w14:paraId="79941475" w14:textId="77777777" w:rsidR="00677162" w:rsidRPr="00953054" w:rsidRDefault="00677162" w:rsidP="00677162">
            <w:pPr>
              <w:autoSpaceDE/>
              <w:autoSpaceDN/>
              <w:spacing w:line="276" w:lineRule="auto"/>
              <w:jc w:val="center"/>
              <w:rPr>
                <w:b/>
                <w:bCs/>
                <w:sz w:val="22"/>
                <w:szCs w:val="22"/>
                <w:lang w:val="en-US"/>
              </w:rPr>
            </w:pPr>
            <w:r w:rsidRPr="00953054">
              <w:rPr>
                <w:b/>
                <w:bCs/>
                <w:sz w:val="22"/>
                <w:szCs w:val="22"/>
                <w:lang w:val="en-US"/>
              </w:rPr>
              <w:t>xx</w:t>
            </w:r>
          </w:p>
        </w:tc>
        <w:tc>
          <w:tcPr>
            <w:tcW w:w="557" w:type="pct"/>
            <w:shd w:val="clear" w:color="auto" w:fill="auto"/>
            <w:noWrap/>
            <w:vAlign w:val="center"/>
          </w:tcPr>
          <w:p w14:paraId="40E1C18B" w14:textId="77777777" w:rsidR="00677162" w:rsidRPr="00953054" w:rsidRDefault="00677162" w:rsidP="00677162">
            <w:pPr>
              <w:autoSpaceDE/>
              <w:autoSpaceDN/>
              <w:spacing w:line="276" w:lineRule="auto"/>
              <w:jc w:val="center"/>
              <w:rPr>
                <w:b/>
                <w:bCs/>
                <w:sz w:val="22"/>
                <w:szCs w:val="22"/>
                <w:lang w:val="en-US"/>
              </w:rPr>
            </w:pPr>
            <w:r w:rsidRPr="00953054">
              <w:rPr>
                <w:b/>
                <w:bCs/>
                <w:sz w:val="22"/>
                <w:szCs w:val="22"/>
                <w:lang w:val="en-US"/>
              </w:rPr>
              <w:t>xx</w:t>
            </w:r>
          </w:p>
        </w:tc>
        <w:tc>
          <w:tcPr>
            <w:tcW w:w="557" w:type="pct"/>
            <w:shd w:val="clear" w:color="auto" w:fill="auto"/>
            <w:noWrap/>
            <w:vAlign w:val="center"/>
          </w:tcPr>
          <w:p w14:paraId="2FCAC0D9" w14:textId="77777777" w:rsidR="00677162" w:rsidRPr="00953054" w:rsidRDefault="00677162" w:rsidP="00677162">
            <w:pPr>
              <w:autoSpaceDE/>
              <w:autoSpaceDN/>
              <w:spacing w:line="276" w:lineRule="auto"/>
              <w:jc w:val="center"/>
              <w:rPr>
                <w:b/>
                <w:bCs/>
                <w:sz w:val="22"/>
                <w:szCs w:val="22"/>
                <w:lang w:val="en-US"/>
              </w:rPr>
            </w:pPr>
            <w:r w:rsidRPr="00953054">
              <w:rPr>
                <w:b/>
                <w:bCs/>
                <w:sz w:val="22"/>
                <w:szCs w:val="22"/>
                <w:lang w:val="en-US"/>
              </w:rPr>
              <w:t>xx</w:t>
            </w:r>
          </w:p>
        </w:tc>
        <w:tc>
          <w:tcPr>
            <w:tcW w:w="557" w:type="pct"/>
            <w:shd w:val="clear" w:color="auto" w:fill="auto"/>
            <w:noWrap/>
            <w:vAlign w:val="center"/>
          </w:tcPr>
          <w:p w14:paraId="10550606" w14:textId="77777777" w:rsidR="00677162" w:rsidRPr="00953054" w:rsidRDefault="00677162" w:rsidP="00677162">
            <w:pPr>
              <w:autoSpaceDE/>
              <w:autoSpaceDN/>
              <w:spacing w:line="276" w:lineRule="auto"/>
              <w:jc w:val="center"/>
              <w:rPr>
                <w:b/>
                <w:bCs/>
                <w:sz w:val="22"/>
                <w:szCs w:val="22"/>
                <w:lang w:val="en-US"/>
              </w:rPr>
            </w:pPr>
            <w:r w:rsidRPr="00953054">
              <w:rPr>
                <w:b/>
                <w:bCs/>
                <w:sz w:val="22"/>
                <w:szCs w:val="22"/>
                <w:lang w:val="en-US"/>
              </w:rPr>
              <w:t>xx</w:t>
            </w:r>
          </w:p>
        </w:tc>
        <w:tc>
          <w:tcPr>
            <w:tcW w:w="557" w:type="pct"/>
            <w:shd w:val="clear" w:color="auto" w:fill="auto"/>
            <w:noWrap/>
            <w:vAlign w:val="center"/>
          </w:tcPr>
          <w:p w14:paraId="28D4C8B5" w14:textId="77777777" w:rsidR="00677162" w:rsidRPr="00953054" w:rsidRDefault="00677162" w:rsidP="00677162">
            <w:pPr>
              <w:autoSpaceDE/>
              <w:autoSpaceDN/>
              <w:spacing w:line="276" w:lineRule="auto"/>
              <w:jc w:val="center"/>
              <w:rPr>
                <w:b/>
                <w:bCs/>
                <w:sz w:val="22"/>
                <w:szCs w:val="22"/>
                <w:lang w:val="en-US"/>
              </w:rPr>
            </w:pPr>
            <w:r w:rsidRPr="00953054">
              <w:rPr>
                <w:b/>
                <w:bCs/>
                <w:sz w:val="22"/>
                <w:szCs w:val="22"/>
                <w:lang w:val="en-US"/>
              </w:rPr>
              <w:t>xx</w:t>
            </w:r>
          </w:p>
        </w:tc>
      </w:tr>
      <w:tr w:rsidR="00677162" w:rsidRPr="00953054" w14:paraId="2EB9E7F0" w14:textId="77777777" w:rsidTr="00794689">
        <w:trPr>
          <w:trHeight w:val="379"/>
        </w:trPr>
        <w:tc>
          <w:tcPr>
            <w:tcW w:w="1657" w:type="pct"/>
            <w:shd w:val="clear" w:color="auto" w:fill="auto"/>
            <w:vAlign w:val="bottom"/>
            <w:hideMark/>
          </w:tcPr>
          <w:p w14:paraId="427E2240" w14:textId="77777777" w:rsidR="00677162" w:rsidRPr="00953054" w:rsidRDefault="00677162" w:rsidP="00677162">
            <w:pPr>
              <w:autoSpaceDE/>
              <w:autoSpaceDN/>
              <w:spacing w:line="276" w:lineRule="auto"/>
              <w:jc w:val="both"/>
              <w:rPr>
                <w:b/>
                <w:bCs/>
                <w:sz w:val="22"/>
                <w:szCs w:val="22"/>
                <w:lang w:val="en-US"/>
              </w:rPr>
            </w:pPr>
            <w:r w:rsidRPr="00953054">
              <w:rPr>
                <w:b/>
                <w:sz w:val="22"/>
                <w:szCs w:val="22"/>
              </w:rPr>
              <w:t>Surplus/ deficit</w:t>
            </w:r>
          </w:p>
        </w:tc>
        <w:tc>
          <w:tcPr>
            <w:tcW w:w="557" w:type="pct"/>
            <w:shd w:val="clear" w:color="auto" w:fill="auto"/>
            <w:noWrap/>
            <w:vAlign w:val="center"/>
          </w:tcPr>
          <w:p w14:paraId="7BF4C4B7" w14:textId="77777777" w:rsidR="00677162" w:rsidRPr="00953054" w:rsidRDefault="00677162" w:rsidP="00677162">
            <w:pPr>
              <w:autoSpaceDE/>
              <w:autoSpaceDN/>
              <w:spacing w:line="276" w:lineRule="auto"/>
              <w:jc w:val="center"/>
              <w:rPr>
                <w:b/>
                <w:bCs/>
                <w:sz w:val="22"/>
                <w:szCs w:val="22"/>
                <w:lang w:val="en-US"/>
              </w:rPr>
            </w:pPr>
            <w:r w:rsidRPr="00953054">
              <w:rPr>
                <w:sz w:val="22"/>
                <w:szCs w:val="22"/>
                <w:lang w:val="en-US"/>
              </w:rPr>
              <w:t>xx</w:t>
            </w:r>
          </w:p>
        </w:tc>
        <w:tc>
          <w:tcPr>
            <w:tcW w:w="557" w:type="pct"/>
            <w:shd w:val="clear" w:color="auto" w:fill="auto"/>
            <w:noWrap/>
            <w:vAlign w:val="center"/>
          </w:tcPr>
          <w:p w14:paraId="782BAE04" w14:textId="77777777" w:rsidR="00677162" w:rsidRPr="00953054" w:rsidRDefault="00677162" w:rsidP="00677162">
            <w:pPr>
              <w:autoSpaceDE/>
              <w:autoSpaceDN/>
              <w:spacing w:line="276" w:lineRule="auto"/>
              <w:jc w:val="center"/>
              <w:rPr>
                <w:b/>
                <w:bCs/>
                <w:sz w:val="22"/>
                <w:szCs w:val="22"/>
                <w:lang w:val="en-US"/>
              </w:rPr>
            </w:pPr>
            <w:r w:rsidRPr="00953054">
              <w:rPr>
                <w:sz w:val="22"/>
                <w:szCs w:val="22"/>
                <w:lang w:val="en-US"/>
              </w:rPr>
              <w:t>xx</w:t>
            </w:r>
          </w:p>
        </w:tc>
        <w:tc>
          <w:tcPr>
            <w:tcW w:w="557" w:type="pct"/>
            <w:shd w:val="clear" w:color="auto" w:fill="auto"/>
            <w:noWrap/>
            <w:vAlign w:val="center"/>
          </w:tcPr>
          <w:p w14:paraId="3EBFD44D" w14:textId="77777777" w:rsidR="00677162" w:rsidRPr="00953054" w:rsidRDefault="00677162" w:rsidP="00677162">
            <w:pPr>
              <w:autoSpaceDE/>
              <w:autoSpaceDN/>
              <w:spacing w:line="276" w:lineRule="auto"/>
              <w:jc w:val="center"/>
              <w:rPr>
                <w:b/>
                <w:bCs/>
                <w:sz w:val="22"/>
                <w:szCs w:val="22"/>
                <w:lang w:val="en-US"/>
              </w:rPr>
            </w:pPr>
            <w:r w:rsidRPr="00953054">
              <w:rPr>
                <w:sz w:val="22"/>
                <w:szCs w:val="22"/>
                <w:lang w:val="en-US"/>
              </w:rPr>
              <w:t>xx</w:t>
            </w:r>
          </w:p>
        </w:tc>
        <w:tc>
          <w:tcPr>
            <w:tcW w:w="557" w:type="pct"/>
            <w:shd w:val="clear" w:color="auto" w:fill="auto"/>
            <w:noWrap/>
            <w:vAlign w:val="center"/>
          </w:tcPr>
          <w:p w14:paraId="604069C2" w14:textId="77777777" w:rsidR="00677162" w:rsidRPr="00953054" w:rsidRDefault="00677162" w:rsidP="00677162">
            <w:pPr>
              <w:autoSpaceDE/>
              <w:autoSpaceDN/>
              <w:spacing w:line="276" w:lineRule="auto"/>
              <w:jc w:val="center"/>
              <w:rPr>
                <w:b/>
                <w:bCs/>
                <w:sz w:val="22"/>
                <w:szCs w:val="22"/>
                <w:lang w:val="en-US"/>
              </w:rPr>
            </w:pPr>
            <w:r w:rsidRPr="00953054">
              <w:rPr>
                <w:sz w:val="22"/>
                <w:szCs w:val="22"/>
                <w:lang w:val="en-US"/>
              </w:rPr>
              <w:t>xx</w:t>
            </w:r>
          </w:p>
        </w:tc>
        <w:tc>
          <w:tcPr>
            <w:tcW w:w="557" w:type="pct"/>
            <w:shd w:val="clear" w:color="auto" w:fill="auto"/>
            <w:noWrap/>
            <w:vAlign w:val="center"/>
          </w:tcPr>
          <w:p w14:paraId="222624E0" w14:textId="77777777" w:rsidR="00677162" w:rsidRPr="00953054" w:rsidRDefault="00677162" w:rsidP="00677162">
            <w:pPr>
              <w:autoSpaceDE/>
              <w:autoSpaceDN/>
              <w:spacing w:line="276" w:lineRule="auto"/>
              <w:jc w:val="center"/>
              <w:rPr>
                <w:b/>
                <w:bCs/>
                <w:sz w:val="22"/>
                <w:szCs w:val="22"/>
                <w:lang w:val="en-US"/>
              </w:rPr>
            </w:pPr>
            <w:r w:rsidRPr="00953054">
              <w:rPr>
                <w:sz w:val="22"/>
                <w:szCs w:val="22"/>
                <w:lang w:val="en-US"/>
              </w:rPr>
              <w:t>xx</w:t>
            </w:r>
          </w:p>
        </w:tc>
        <w:tc>
          <w:tcPr>
            <w:tcW w:w="557" w:type="pct"/>
            <w:shd w:val="clear" w:color="auto" w:fill="auto"/>
            <w:noWrap/>
            <w:vAlign w:val="center"/>
          </w:tcPr>
          <w:p w14:paraId="2C616058" w14:textId="77777777" w:rsidR="00677162" w:rsidRPr="00953054" w:rsidRDefault="00677162" w:rsidP="00677162">
            <w:pPr>
              <w:autoSpaceDE/>
              <w:autoSpaceDN/>
              <w:spacing w:line="276" w:lineRule="auto"/>
              <w:jc w:val="center"/>
              <w:rPr>
                <w:b/>
                <w:bCs/>
                <w:sz w:val="22"/>
                <w:szCs w:val="22"/>
                <w:lang w:val="en-US"/>
              </w:rPr>
            </w:pPr>
            <w:r w:rsidRPr="00953054">
              <w:rPr>
                <w:sz w:val="22"/>
                <w:szCs w:val="22"/>
                <w:lang w:val="en-US"/>
              </w:rPr>
              <w:t>xx</w:t>
            </w:r>
          </w:p>
        </w:tc>
      </w:tr>
    </w:tbl>
    <w:p w14:paraId="1BDABE70" w14:textId="77777777" w:rsidR="0077161F" w:rsidRDefault="0077161F" w:rsidP="00953054">
      <w:pPr>
        <w:spacing w:line="360" w:lineRule="auto"/>
        <w:jc w:val="both"/>
        <w:rPr>
          <w:b/>
          <w:bCs/>
          <w:i/>
          <w:sz w:val="22"/>
          <w:szCs w:val="22"/>
        </w:rPr>
      </w:pPr>
    </w:p>
    <w:p w14:paraId="27E52B59" w14:textId="77777777" w:rsidR="00EB6D36" w:rsidRDefault="00EB6D36" w:rsidP="0077161F">
      <w:pPr>
        <w:jc w:val="both"/>
        <w:rPr>
          <w:i/>
          <w:sz w:val="20"/>
          <w:szCs w:val="20"/>
        </w:rPr>
      </w:pPr>
      <w:bookmarkStart w:id="25" w:name="_Toc74149257"/>
    </w:p>
    <w:p w14:paraId="5D0CF1B1" w14:textId="77777777" w:rsidR="0080498F" w:rsidRPr="00E40500" w:rsidRDefault="0080498F" w:rsidP="0080498F">
      <w:pPr>
        <w:rPr>
          <w:b/>
          <w:bCs/>
        </w:rPr>
      </w:pPr>
      <w:r w:rsidRPr="00E40500">
        <w:rPr>
          <w:b/>
          <w:bCs/>
        </w:rPr>
        <w:lastRenderedPageBreak/>
        <w:t>Reconciliation table</w:t>
      </w:r>
    </w:p>
    <w:p w14:paraId="54A0FDEC" w14:textId="77777777" w:rsidR="0080498F" w:rsidRDefault="0080498F" w:rsidP="0080498F">
      <w:pPr>
        <w:spacing w:line="360" w:lineRule="auto"/>
        <w:rPr>
          <w:b/>
          <w:bCs/>
          <w:i/>
        </w:rPr>
      </w:pPr>
    </w:p>
    <w:tbl>
      <w:tblPr>
        <w:tblStyle w:val="TableGrid"/>
        <w:tblW w:w="0" w:type="auto"/>
        <w:tblLook w:val="04A0" w:firstRow="1" w:lastRow="0" w:firstColumn="1" w:lastColumn="0" w:noHBand="0" w:noVBand="1"/>
      </w:tblPr>
      <w:tblGrid>
        <w:gridCol w:w="5168"/>
        <w:gridCol w:w="1915"/>
        <w:gridCol w:w="2410"/>
        <w:gridCol w:w="2268"/>
        <w:gridCol w:w="1477"/>
      </w:tblGrid>
      <w:tr w:rsidR="0080498F" w14:paraId="4613935C" w14:textId="77777777" w:rsidTr="00D9476F">
        <w:tc>
          <w:tcPr>
            <w:tcW w:w="5168" w:type="dxa"/>
            <w:shd w:val="clear" w:color="auto" w:fill="0070C0"/>
          </w:tcPr>
          <w:p w14:paraId="3F3A32C8" w14:textId="77777777" w:rsidR="0080498F" w:rsidRDefault="0080498F" w:rsidP="00021C1F">
            <w:pPr>
              <w:spacing w:line="360" w:lineRule="auto"/>
              <w:rPr>
                <w:b/>
                <w:bCs/>
                <w:i/>
              </w:rPr>
            </w:pPr>
          </w:p>
        </w:tc>
        <w:tc>
          <w:tcPr>
            <w:tcW w:w="1915" w:type="dxa"/>
            <w:shd w:val="clear" w:color="auto" w:fill="0070C0"/>
          </w:tcPr>
          <w:p w14:paraId="36BAF9A6" w14:textId="77777777" w:rsidR="0080498F" w:rsidRDefault="0080498F" w:rsidP="00021C1F">
            <w:pPr>
              <w:spacing w:line="360" w:lineRule="auto"/>
              <w:rPr>
                <w:b/>
                <w:bCs/>
                <w:i/>
              </w:rPr>
            </w:pPr>
            <w:r>
              <w:rPr>
                <w:b/>
                <w:bCs/>
                <w:i/>
              </w:rPr>
              <w:t>Operating</w:t>
            </w:r>
          </w:p>
        </w:tc>
        <w:tc>
          <w:tcPr>
            <w:tcW w:w="2410" w:type="dxa"/>
            <w:shd w:val="clear" w:color="auto" w:fill="0070C0"/>
          </w:tcPr>
          <w:p w14:paraId="3E082AB9" w14:textId="77777777" w:rsidR="0080498F" w:rsidRDefault="0080498F" w:rsidP="00021C1F">
            <w:pPr>
              <w:spacing w:line="360" w:lineRule="auto"/>
              <w:rPr>
                <w:b/>
                <w:bCs/>
                <w:i/>
              </w:rPr>
            </w:pPr>
            <w:r>
              <w:rPr>
                <w:b/>
                <w:bCs/>
                <w:i/>
              </w:rPr>
              <w:t>Financing</w:t>
            </w:r>
          </w:p>
        </w:tc>
        <w:tc>
          <w:tcPr>
            <w:tcW w:w="2268" w:type="dxa"/>
            <w:shd w:val="clear" w:color="auto" w:fill="0070C0"/>
          </w:tcPr>
          <w:p w14:paraId="5A5BD7BE" w14:textId="77777777" w:rsidR="0080498F" w:rsidRDefault="0080498F" w:rsidP="00021C1F">
            <w:pPr>
              <w:spacing w:line="360" w:lineRule="auto"/>
              <w:rPr>
                <w:b/>
                <w:bCs/>
                <w:i/>
              </w:rPr>
            </w:pPr>
            <w:r>
              <w:rPr>
                <w:b/>
                <w:bCs/>
                <w:i/>
              </w:rPr>
              <w:t>Investing</w:t>
            </w:r>
          </w:p>
        </w:tc>
        <w:tc>
          <w:tcPr>
            <w:tcW w:w="1477" w:type="dxa"/>
            <w:shd w:val="clear" w:color="auto" w:fill="0070C0"/>
          </w:tcPr>
          <w:p w14:paraId="10707A61" w14:textId="77777777" w:rsidR="0080498F" w:rsidRDefault="0080498F" w:rsidP="00021C1F">
            <w:pPr>
              <w:spacing w:line="360" w:lineRule="auto"/>
              <w:rPr>
                <w:b/>
                <w:bCs/>
                <w:i/>
              </w:rPr>
            </w:pPr>
            <w:r>
              <w:rPr>
                <w:b/>
                <w:bCs/>
                <w:i/>
              </w:rPr>
              <w:t>total</w:t>
            </w:r>
          </w:p>
        </w:tc>
      </w:tr>
      <w:tr w:rsidR="0080498F" w14:paraId="331681E6" w14:textId="77777777" w:rsidTr="002153E1">
        <w:tc>
          <w:tcPr>
            <w:tcW w:w="5168" w:type="dxa"/>
          </w:tcPr>
          <w:p w14:paraId="78090C22" w14:textId="77777777" w:rsidR="0080498F" w:rsidRDefault="0080498F" w:rsidP="00021C1F">
            <w:pPr>
              <w:spacing w:line="360" w:lineRule="auto"/>
              <w:rPr>
                <w:b/>
                <w:bCs/>
                <w:i/>
              </w:rPr>
            </w:pPr>
            <w:r>
              <w:rPr>
                <w:b/>
                <w:bCs/>
                <w:i/>
              </w:rPr>
              <w:t>Actual amounts on comparable basis presented in the budget and actual comparative statement</w:t>
            </w:r>
          </w:p>
        </w:tc>
        <w:tc>
          <w:tcPr>
            <w:tcW w:w="1915" w:type="dxa"/>
          </w:tcPr>
          <w:p w14:paraId="0E235AC8" w14:textId="77777777" w:rsidR="0080498F" w:rsidRDefault="0080498F" w:rsidP="00021C1F">
            <w:pPr>
              <w:spacing w:line="360" w:lineRule="auto"/>
              <w:rPr>
                <w:b/>
                <w:bCs/>
                <w:i/>
              </w:rPr>
            </w:pPr>
            <w:r>
              <w:rPr>
                <w:b/>
                <w:bCs/>
                <w:i/>
              </w:rPr>
              <w:t>xx</w:t>
            </w:r>
          </w:p>
        </w:tc>
        <w:tc>
          <w:tcPr>
            <w:tcW w:w="2410" w:type="dxa"/>
          </w:tcPr>
          <w:p w14:paraId="7D5E69D1" w14:textId="77777777" w:rsidR="0080498F" w:rsidRDefault="0080498F" w:rsidP="00021C1F">
            <w:pPr>
              <w:spacing w:line="360" w:lineRule="auto"/>
              <w:rPr>
                <w:b/>
                <w:bCs/>
                <w:i/>
              </w:rPr>
            </w:pPr>
            <w:r>
              <w:rPr>
                <w:b/>
                <w:bCs/>
                <w:i/>
              </w:rPr>
              <w:t>xx</w:t>
            </w:r>
          </w:p>
        </w:tc>
        <w:tc>
          <w:tcPr>
            <w:tcW w:w="2268" w:type="dxa"/>
          </w:tcPr>
          <w:p w14:paraId="2A0E7BDA" w14:textId="77777777" w:rsidR="0080498F" w:rsidRDefault="0080498F" w:rsidP="00021C1F">
            <w:pPr>
              <w:spacing w:line="360" w:lineRule="auto"/>
              <w:rPr>
                <w:b/>
                <w:bCs/>
                <w:i/>
              </w:rPr>
            </w:pPr>
            <w:r>
              <w:rPr>
                <w:b/>
                <w:bCs/>
                <w:i/>
              </w:rPr>
              <w:t>xx</w:t>
            </w:r>
          </w:p>
        </w:tc>
        <w:tc>
          <w:tcPr>
            <w:tcW w:w="1477" w:type="dxa"/>
          </w:tcPr>
          <w:p w14:paraId="08B21684" w14:textId="77777777" w:rsidR="0080498F" w:rsidRDefault="0080498F" w:rsidP="00021C1F">
            <w:pPr>
              <w:spacing w:line="360" w:lineRule="auto"/>
              <w:rPr>
                <w:b/>
                <w:bCs/>
                <w:i/>
              </w:rPr>
            </w:pPr>
            <w:r>
              <w:rPr>
                <w:b/>
                <w:bCs/>
                <w:i/>
              </w:rPr>
              <w:t>xx</w:t>
            </w:r>
          </w:p>
        </w:tc>
      </w:tr>
      <w:tr w:rsidR="0080498F" w14:paraId="66125EB7" w14:textId="77777777" w:rsidTr="002153E1">
        <w:tc>
          <w:tcPr>
            <w:tcW w:w="5168" w:type="dxa"/>
          </w:tcPr>
          <w:p w14:paraId="01821406" w14:textId="77777777" w:rsidR="0080498F" w:rsidRDefault="0080498F" w:rsidP="00021C1F">
            <w:pPr>
              <w:spacing w:line="360" w:lineRule="auto"/>
              <w:rPr>
                <w:b/>
                <w:bCs/>
                <w:i/>
              </w:rPr>
            </w:pPr>
            <w:r>
              <w:rPr>
                <w:b/>
                <w:bCs/>
                <w:i/>
              </w:rPr>
              <w:t>Basis difference</w:t>
            </w:r>
          </w:p>
        </w:tc>
        <w:tc>
          <w:tcPr>
            <w:tcW w:w="1915" w:type="dxa"/>
          </w:tcPr>
          <w:p w14:paraId="7646D7E2" w14:textId="77777777" w:rsidR="0080498F" w:rsidRDefault="0080498F" w:rsidP="00021C1F">
            <w:pPr>
              <w:spacing w:line="360" w:lineRule="auto"/>
              <w:rPr>
                <w:b/>
                <w:bCs/>
                <w:i/>
              </w:rPr>
            </w:pPr>
            <w:r>
              <w:rPr>
                <w:b/>
                <w:bCs/>
                <w:i/>
              </w:rPr>
              <w:t>xx</w:t>
            </w:r>
          </w:p>
        </w:tc>
        <w:tc>
          <w:tcPr>
            <w:tcW w:w="2410" w:type="dxa"/>
          </w:tcPr>
          <w:p w14:paraId="16D4F1AA" w14:textId="77777777" w:rsidR="0080498F" w:rsidRDefault="0080498F" w:rsidP="00021C1F">
            <w:pPr>
              <w:spacing w:line="360" w:lineRule="auto"/>
              <w:rPr>
                <w:b/>
                <w:bCs/>
                <w:i/>
              </w:rPr>
            </w:pPr>
            <w:r>
              <w:rPr>
                <w:b/>
                <w:bCs/>
                <w:i/>
              </w:rPr>
              <w:t>xx</w:t>
            </w:r>
          </w:p>
        </w:tc>
        <w:tc>
          <w:tcPr>
            <w:tcW w:w="2268" w:type="dxa"/>
          </w:tcPr>
          <w:p w14:paraId="0247CFAB" w14:textId="77777777" w:rsidR="0080498F" w:rsidRDefault="0080498F" w:rsidP="00021C1F">
            <w:pPr>
              <w:spacing w:line="360" w:lineRule="auto"/>
              <w:rPr>
                <w:b/>
                <w:bCs/>
                <w:i/>
              </w:rPr>
            </w:pPr>
            <w:r>
              <w:rPr>
                <w:b/>
                <w:bCs/>
                <w:i/>
              </w:rPr>
              <w:t>xx</w:t>
            </w:r>
          </w:p>
        </w:tc>
        <w:tc>
          <w:tcPr>
            <w:tcW w:w="1477" w:type="dxa"/>
          </w:tcPr>
          <w:p w14:paraId="17F67C7C" w14:textId="77777777" w:rsidR="0080498F" w:rsidRDefault="0080498F" w:rsidP="00021C1F">
            <w:pPr>
              <w:spacing w:line="360" w:lineRule="auto"/>
              <w:rPr>
                <w:b/>
                <w:bCs/>
                <w:i/>
              </w:rPr>
            </w:pPr>
            <w:proofErr w:type="spellStart"/>
            <w:r>
              <w:rPr>
                <w:b/>
                <w:bCs/>
                <w:i/>
              </w:rPr>
              <w:t>Xx</w:t>
            </w:r>
            <w:proofErr w:type="spellEnd"/>
          </w:p>
        </w:tc>
      </w:tr>
      <w:tr w:rsidR="0080498F" w14:paraId="6F907A9D" w14:textId="77777777" w:rsidTr="002153E1">
        <w:tc>
          <w:tcPr>
            <w:tcW w:w="5168" w:type="dxa"/>
          </w:tcPr>
          <w:p w14:paraId="69C86FC4" w14:textId="77777777" w:rsidR="0080498F" w:rsidRDefault="0080498F" w:rsidP="00021C1F">
            <w:pPr>
              <w:spacing w:line="360" w:lineRule="auto"/>
              <w:rPr>
                <w:b/>
                <w:bCs/>
                <w:i/>
              </w:rPr>
            </w:pPr>
            <w:r>
              <w:rPr>
                <w:b/>
                <w:bCs/>
                <w:i/>
              </w:rPr>
              <w:t>Timing differences</w:t>
            </w:r>
          </w:p>
        </w:tc>
        <w:tc>
          <w:tcPr>
            <w:tcW w:w="1915" w:type="dxa"/>
          </w:tcPr>
          <w:p w14:paraId="49749183" w14:textId="77777777" w:rsidR="0080498F" w:rsidRDefault="0080498F" w:rsidP="00021C1F">
            <w:pPr>
              <w:spacing w:line="360" w:lineRule="auto"/>
              <w:rPr>
                <w:b/>
                <w:bCs/>
                <w:i/>
              </w:rPr>
            </w:pPr>
            <w:r>
              <w:rPr>
                <w:b/>
                <w:bCs/>
                <w:i/>
              </w:rPr>
              <w:t>xx</w:t>
            </w:r>
          </w:p>
        </w:tc>
        <w:tc>
          <w:tcPr>
            <w:tcW w:w="2410" w:type="dxa"/>
          </w:tcPr>
          <w:p w14:paraId="17FF2A3B" w14:textId="77777777" w:rsidR="0080498F" w:rsidRDefault="0080498F" w:rsidP="00021C1F">
            <w:pPr>
              <w:spacing w:line="360" w:lineRule="auto"/>
              <w:rPr>
                <w:b/>
                <w:bCs/>
                <w:i/>
              </w:rPr>
            </w:pPr>
            <w:r>
              <w:rPr>
                <w:b/>
                <w:bCs/>
                <w:i/>
              </w:rPr>
              <w:t>xx</w:t>
            </w:r>
          </w:p>
        </w:tc>
        <w:tc>
          <w:tcPr>
            <w:tcW w:w="2268" w:type="dxa"/>
          </w:tcPr>
          <w:p w14:paraId="3303D288" w14:textId="77777777" w:rsidR="0080498F" w:rsidRDefault="0080498F" w:rsidP="00021C1F">
            <w:pPr>
              <w:spacing w:line="360" w:lineRule="auto"/>
              <w:rPr>
                <w:b/>
                <w:bCs/>
                <w:i/>
              </w:rPr>
            </w:pPr>
            <w:r>
              <w:rPr>
                <w:b/>
                <w:bCs/>
                <w:i/>
              </w:rPr>
              <w:t>xx</w:t>
            </w:r>
          </w:p>
        </w:tc>
        <w:tc>
          <w:tcPr>
            <w:tcW w:w="1477" w:type="dxa"/>
          </w:tcPr>
          <w:p w14:paraId="34B06E9E" w14:textId="77777777" w:rsidR="0080498F" w:rsidRDefault="0080498F" w:rsidP="00021C1F">
            <w:pPr>
              <w:spacing w:line="360" w:lineRule="auto"/>
              <w:rPr>
                <w:b/>
                <w:bCs/>
                <w:i/>
              </w:rPr>
            </w:pPr>
            <w:r>
              <w:rPr>
                <w:b/>
                <w:bCs/>
                <w:i/>
              </w:rPr>
              <w:t>xx</w:t>
            </w:r>
          </w:p>
        </w:tc>
      </w:tr>
      <w:tr w:rsidR="0080498F" w14:paraId="562C652A" w14:textId="77777777" w:rsidTr="002153E1">
        <w:tc>
          <w:tcPr>
            <w:tcW w:w="5168" w:type="dxa"/>
          </w:tcPr>
          <w:p w14:paraId="14BCC35D" w14:textId="77777777" w:rsidR="0080498F" w:rsidRDefault="0080498F" w:rsidP="00021C1F">
            <w:pPr>
              <w:spacing w:line="360" w:lineRule="auto"/>
              <w:rPr>
                <w:b/>
                <w:bCs/>
                <w:i/>
              </w:rPr>
            </w:pPr>
            <w:r>
              <w:rPr>
                <w:b/>
                <w:bCs/>
                <w:i/>
              </w:rPr>
              <w:t>Entity differences</w:t>
            </w:r>
          </w:p>
        </w:tc>
        <w:tc>
          <w:tcPr>
            <w:tcW w:w="1915" w:type="dxa"/>
          </w:tcPr>
          <w:p w14:paraId="289F70AC" w14:textId="77777777" w:rsidR="0080498F" w:rsidRDefault="0080498F" w:rsidP="00021C1F">
            <w:pPr>
              <w:spacing w:line="360" w:lineRule="auto"/>
              <w:rPr>
                <w:b/>
                <w:bCs/>
                <w:i/>
              </w:rPr>
            </w:pPr>
            <w:r>
              <w:rPr>
                <w:b/>
                <w:bCs/>
                <w:i/>
              </w:rPr>
              <w:t>xx</w:t>
            </w:r>
          </w:p>
        </w:tc>
        <w:tc>
          <w:tcPr>
            <w:tcW w:w="2410" w:type="dxa"/>
          </w:tcPr>
          <w:p w14:paraId="07B23E92" w14:textId="77777777" w:rsidR="0080498F" w:rsidRDefault="0080498F" w:rsidP="00021C1F">
            <w:pPr>
              <w:spacing w:line="360" w:lineRule="auto"/>
              <w:rPr>
                <w:b/>
                <w:bCs/>
                <w:i/>
              </w:rPr>
            </w:pPr>
            <w:r>
              <w:rPr>
                <w:b/>
                <w:bCs/>
                <w:i/>
              </w:rPr>
              <w:t>xx</w:t>
            </w:r>
          </w:p>
        </w:tc>
        <w:tc>
          <w:tcPr>
            <w:tcW w:w="2268" w:type="dxa"/>
          </w:tcPr>
          <w:p w14:paraId="5C171079" w14:textId="77777777" w:rsidR="0080498F" w:rsidRDefault="0080498F" w:rsidP="00021C1F">
            <w:pPr>
              <w:spacing w:line="360" w:lineRule="auto"/>
              <w:rPr>
                <w:b/>
                <w:bCs/>
                <w:i/>
              </w:rPr>
            </w:pPr>
            <w:r>
              <w:rPr>
                <w:b/>
                <w:bCs/>
                <w:i/>
              </w:rPr>
              <w:t>xx</w:t>
            </w:r>
          </w:p>
        </w:tc>
        <w:tc>
          <w:tcPr>
            <w:tcW w:w="1477" w:type="dxa"/>
          </w:tcPr>
          <w:p w14:paraId="7BDFDCF4" w14:textId="77777777" w:rsidR="0080498F" w:rsidRDefault="0080498F" w:rsidP="00021C1F">
            <w:pPr>
              <w:spacing w:line="360" w:lineRule="auto"/>
              <w:rPr>
                <w:b/>
                <w:bCs/>
                <w:i/>
              </w:rPr>
            </w:pPr>
            <w:r>
              <w:rPr>
                <w:b/>
                <w:bCs/>
                <w:i/>
              </w:rPr>
              <w:t>xx</w:t>
            </w:r>
          </w:p>
        </w:tc>
      </w:tr>
      <w:tr w:rsidR="0080498F" w14:paraId="2BDA53F1" w14:textId="77777777" w:rsidTr="002153E1">
        <w:tc>
          <w:tcPr>
            <w:tcW w:w="5168" w:type="dxa"/>
          </w:tcPr>
          <w:p w14:paraId="0031E516" w14:textId="77777777" w:rsidR="0080498F" w:rsidRDefault="0080498F" w:rsidP="00021C1F">
            <w:pPr>
              <w:spacing w:line="360" w:lineRule="auto"/>
              <w:rPr>
                <w:b/>
                <w:bCs/>
                <w:i/>
              </w:rPr>
            </w:pPr>
            <w:r>
              <w:rPr>
                <w:b/>
                <w:bCs/>
                <w:i/>
              </w:rPr>
              <w:t>Classification differences</w:t>
            </w:r>
          </w:p>
        </w:tc>
        <w:tc>
          <w:tcPr>
            <w:tcW w:w="1915" w:type="dxa"/>
          </w:tcPr>
          <w:p w14:paraId="152E34E4" w14:textId="77777777" w:rsidR="0080498F" w:rsidRDefault="0080498F" w:rsidP="00021C1F">
            <w:pPr>
              <w:spacing w:line="360" w:lineRule="auto"/>
              <w:rPr>
                <w:b/>
                <w:bCs/>
                <w:i/>
              </w:rPr>
            </w:pPr>
            <w:r>
              <w:rPr>
                <w:b/>
                <w:bCs/>
                <w:i/>
              </w:rPr>
              <w:t>xx</w:t>
            </w:r>
          </w:p>
        </w:tc>
        <w:tc>
          <w:tcPr>
            <w:tcW w:w="2410" w:type="dxa"/>
          </w:tcPr>
          <w:p w14:paraId="28AFD5A3" w14:textId="77777777" w:rsidR="0080498F" w:rsidRDefault="0080498F" w:rsidP="00021C1F">
            <w:pPr>
              <w:spacing w:line="360" w:lineRule="auto"/>
              <w:rPr>
                <w:b/>
                <w:bCs/>
                <w:i/>
              </w:rPr>
            </w:pPr>
            <w:r>
              <w:rPr>
                <w:b/>
                <w:bCs/>
                <w:i/>
              </w:rPr>
              <w:t>xx</w:t>
            </w:r>
          </w:p>
        </w:tc>
        <w:tc>
          <w:tcPr>
            <w:tcW w:w="2268" w:type="dxa"/>
          </w:tcPr>
          <w:p w14:paraId="7CA3A901" w14:textId="77777777" w:rsidR="0080498F" w:rsidRDefault="0080498F" w:rsidP="00021C1F">
            <w:pPr>
              <w:spacing w:line="360" w:lineRule="auto"/>
              <w:rPr>
                <w:b/>
                <w:bCs/>
                <w:i/>
              </w:rPr>
            </w:pPr>
            <w:r>
              <w:rPr>
                <w:b/>
                <w:bCs/>
                <w:i/>
              </w:rPr>
              <w:t>xx</w:t>
            </w:r>
          </w:p>
        </w:tc>
        <w:tc>
          <w:tcPr>
            <w:tcW w:w="1477" w:type="dxa"/>
          </w:tcPr>
          <w:p w14:paraId="2D979921" w14:textId="77777777" w:rsidR="0080498F" w:rsidRDefault="0080498F" w:rsidP="00021C1F">
            <w:pPr>
              <w:spacing w:line="360" w:lineRule="auto"/>
              <w:rPr>
                <w:b/>
                <w:bCs/>
                <w:i/>
              </w:rPr>
            </w:pPr>
            <w:r>
              <w:rPr>
                <w:b/>
                <w:bCs/>
                <w:i/>
              </w:rPr>
              <w:t>xx</w:t>
            </w:r>
          </w:p>
        </w:tc>
      </w:tr>
      <w:tr w:rsidR="0080498F" w14:paraId="7251F295" w14:textId="77777777" w:rsidTr="002153E1">
        <w:tc>
          <w:tcPr>
            <w:tcW w:w="5168" w:type="dxa"/>
          </w:tcPr>
          <w:p w14:paraId="71D30CEE" w14:textId="77777777" w:rsidR="0080498F" w:rsidRDefault="0080498F" w:rsidP="00021C1F">
            <w:pPr>
              <w:spacing w:line="360" w:lineRule="auto"/>
              <w:rPr>
                <w:b/>
                <w:bCs/>
                <w:i/>
              </w:rPr>
            </w:pPr>
            <w:r>
              <w:rPr>
                <w:b/>
                <w:bCs/>
                <w:i/>
              </w:rPr>
              <w:t>Actual in the statement of cashflows</w:t>
            </w:r>
          </w:p>
        </w:tc>
        <w:tc>
          <w:tcPr>
            <w:tcW w:w="1915" w:type="dxa"/>
          </w:tcPr>
          <w:p w14:paraId="48A3F222" w14:textId="77777777" w:rsidR="0080498F" w:rsidRDefault="0080498F" w:rsidP="00021C1F">
            <w:pPr>
              <w:spacing w:line="360" w:lineRule="auto"/>
              <w:rPr>
                <w:b/>
                <w:bCs/>
                <w:i/>
              </w:rPr>
            </w:pPr>
            <w:r>
              <w:rPr>
                <w:b/>
                <w:bCs/>
                <w:i/>
              </w:rPr>
              <w:t>xx</w:t>
            </w:r>
          </w:p>
        </w:tc>
        <w:tc>
          <w:tcPr>
            <w:tcW w:w="2410" w:type="dxa"/>
          </w:tcPr>
          <w:p w14:paraId="548CDCF0" w14:textId="77777777" w:rsidR="0080498F" w:rsidRDefault="0080498F" w:rsidP="00021C1F">
            <w:pPr>
              <w:spacing w:line="360" w:lineRule="auto"/>
              <w:rPr>
                <w:b/>
                <w:bCs/>
                <w:i/>
              </w:rPr>
            </w:pPr>
            <w:r>
              <w:rPr>
                <w:b/>
                <w:bCs/>
                <w:i/>
              </w:rPr>
              <w:t>xx</w:t>
            </w:r>
          </w:p>
        </w:tc>
        <w:tc>
          <w:tcPr>
            <w:tcW w:w="2268" w:type="dxa"/>
          </w:tcPr>
          <w:p w14:paraId="3B04D42E" w14:textId="77777777" w:rsidR="0080498F" w:rsidRDefault="0080498F" w:rsidP="00021C1F">
            <w:pPr>
              <w:spacing w:line="360" w:lineRule="auto"/>
              <w:rPr>
                <w:b/>
                <w:bCs/>
                <w:i/>
              </w:rPr>
            </w:pPr>
            <w:r>
              <w:rPr>
                <w:b/>
                <w:bCs/>
                <w:i/>
              </w:rPr>
              <w:t>xx</w:t>
            </w:r>
          </w:p>
        </w:tc>
        <w:tc>
          <w:tcPr>
            <w:tcW w:w="1477" w:type="dxa"/>
          </w:tcPr>
          <w:p w14:paraId="434CBF41" w14:textId="77777777" w:rsidR="0080498F" w:rsidRDefault="0080498F" w:rsidP="00021C1F">
            <w:pPr>
              <w:spacing w:line="360" w:lineRule="auto"/>
              <w:rPr>
                <w:b/>
                <w:bCs/>
                <w:i/>
              </w:rPr>
            </w:pPr>
            <w:r>
              <w:rPr>
                <w:b/>
                <w:bCs/>
                <w:i/>
              </w:rPr>
              <w:t>xx</w:t>
            </w:r>
          </w:p>
        </w:tc>
      </w:tr>
    </w:tbl>
    <w:p w14:paraId="4CD43364" w14:textId="77777777" w:rsidR="0080498F" w:rsidRDefault="0080498F" w:rsidP="0080498F">
      <w:pPr>
        <w:spacing w:line="360" w:lineRule="auto"/>
        <w:rPr>
          <w:b/>
          <w:bCs/>
          <w:i/>
        </w:rPr>
      </w:pPr>
    </w:p>
    <w:p w14:paraId="03C46783" w14:textId="77777777" w:rsidR="0080498F" w:rsidRDefault="0080498F" w:rsidP="0080498F">
      <w:pPr>
        <w:spacing w:line="360" w:lineRule="auto"/>
        <w:jc w:val="both"/>
        <w:rPr>
          <w:b/>
          <w:bCs/>
          <w:i/>
          <w:sz w:val="22"/>
          <w:szCs w:val="22"/>
        </w:rPr>
      </w:pPr>
    </w:p>
    <w:p w14:paraId="20C3BA73" w14:textId="77777777" w:rsidR="0080498F" w:rsidRPr="00953054" w:rsidRDefault="0080498F" w:rsidP="0080498F">
      <w:pPr>
        <w:spacing w:line="360" w:lineRule="auto"/>
        <w:jc w:val="both"/>
        <w:rPr>
          <w:b/>
          <w:bCs/>
          <w:i/>
          <w:sz w:val="22"/>
          <w:szCs w:val="22"/>
        </w:rPr>
      </w:pPr>
      <w:r w:rsidRPr="00953054">
        <w:rPr>
          <w:b/>
          <w:bCs/>
          <w:i/>
          <w:sz w:val="22"/>
          <w:szCs w:val="22"/>
        </w:rPr>
        <w:t>Budget Notes</w:t>
      </w:r>
    </w:p>
    <w:p w14:paraId="0FD4878D" w14:textId="77777777" w:rsidR="0080498F" w:rsidRPr="00E57896" w:rsidRDefault="0080498F" w:rsidP="0080498F">
      <w:pPr>
        <w:pStyle w:val="ListParagraph"/>
        <w:numPr>
          <w:ilvl w:val="0"/>
          <w:numId w:val="42"/>
        </w:numPr>
        <w:rPr>
          <w:i/>
          <w:iCs/>
          <w:color w:val="000000"/>
          <w:sz w:val="20"/>
          <w:szCs w:val="20"/>
          <w:lang w:eastAsia="en-GB"/>
        </w:rPr>
      </w:pPr>
      <w:r w:rsidRPr="00E57896">
        <w:rPr>
          <w:i/>
          <w:iCs/>
          <w:color w:val="000000"/>
          <w:sz w:val="20"/>
          <w:szCs w:val="20"/>
        </w:rPr>
        <w:t>Provide below a commentary on significant underutilization (below 90% of utilization) and any overutilization (IPSAS 24.14)</w:t>
      </w:r>
      <w:r w:rsidRPr="00E57896">
        <w:rPr>
          <w:i/>
          <w:iCs/>
          <w:color w:val="000000"/>
          <w:sz w:val="20"/>
          <w:szCs w:val="20"/>
          <w:lang w:eastAsia="en-GB"/>
        </w:rPr>
        <w:t xml:space="preserve">. </w:t>
      </w:r>
    </w:p>
    <w:p w14:paraId="6760E16B" w14:textId="77777777" w:rsidR="0080498F" w:rsidRPr="00E57896" w:rsidRDefault="0080498F" w:rsidP="0080498F">
      <w:pPr>
        <w:pStyle w:val="ListParagraph"/>
        <w:numPr>
          <w:ilvl w:val="0"/>
          <w:numId w:val="42"/>
        </w:numPr>
        <w:rPr>
          <w:i/>
          <w:iCs/>
          <w:color w:val="000000"/>
          <w:sz w:val="20"/>
          <w:szCs w:val="20"/>
        </w:rPr>
      </w:pPr>
      <w:r w:rsidRPr="00E57896">
        <w:rPr>
          <w:i/>
          <w:iCs/>
          <w:color w:val="000000"/>
          <w:sz w:val="20"/>
          <w:szCs w:val="20"/>
        </w:rPr>
        <w:t>Provide an explanation of changes between original and final budget indicating whether the difference is due to reallocations or other causes. (IPSAS 24.29).</w:t>
      </w:r>
    </w:p>
    <w:p w14:paraId="0AB4C4BA" w14:textId="77777777" w:rsidR="0080498F" w:rsidRDefault="0080498F" w:rsidP="0080498F">
      <w:pPr>
        <w:pStyle w:val="ListParagraph"/>
        <w:numPr>
          <w:ilvl w:val="0"/>
          <w:numId w:val="42"/>
        </w:numPr>
        <w:rPr>
          <w:i/>
          <w:color w:val="FF0000"/>
          <w:sz w:val="20"/>
          <w:szCs w:val="20"/>
        </w:rPr>
      </w:pPr>
      <w:r w:rsidRPr="00647237">
        <w:rPr>
          <w:i/>
          <w:color w:val="FF0000"/>
          <w:sz w:val="20"/>
          <w:szCs w:val="20"/>
        </w:rPr>
        <w:t xml:space="preserve"> </w:t>
      </w:r>
      <w:r w:rsidRPr="0080498F">
        <w:rPr>
          <w:i/>
          <w:sz w:val="20"/>
          <w:szCs w:val="20"/>
        </w:rPr>
        <w:t>Where the total of actual on comparable basis does not tie to the statement of financial performance totals due to differences in accounting basis, classification, entity and timing differences provide a reconciliation.</w:t>
      </w:r>
    </w:p>
    <w:p w14:paraId="55EB9EAA" w14:textId="1148218A" w:rsidR="0080498F" w:rsidRDefault="0032534B" w:rsidP="000D7718">
      <w:pPr>
        <w:ind w:left="360"/>
        <w:jc w:val="both"/>
        <w:rPr>
          <w:i/>
          <w:sz w:val="20"/>
          <w:szCs w:val="20"/>
        </w:rPr>
      </w:pPr>
      <w:r>
        <w:rPr>
          <w:i/>
          <w:sz w:val="20"/>
          <w:szCs w:val="20"/>
        </w:rPr>
        <w:tab/>
      </w:r>
      <w:r>
        <w:rPr>
          <w:i/>
          <w:sz w:val="20"/>
          <w:szCs w:val="20"/>
        </w:rPr>
        <w:tab/>
      </w:r>
      <w:r>
        <w:rPr>
          <w:i/>
          <w:sz w:val="20"/>
          <w:szCs w:val="20"/>
        </w:rPr>
        <w:tab/>
      </w:r>
      <w:r>
        <w:rPr>
          <w:i/>
          <w:sz w:val="20"/>
          <w:szCs w:val="20"/>
        </w:rPr>
        <w:tab/>
      </w:r>
      <w:r>
        <w:rPr>
          <w:i/>
          <w:sz w:val="20"/>
          <w:szCs w:val="20"/>
        </w:rPr>
        <w:tab/>
      </w:r>
      <w:r>
        <w:rPr>
          <w:i/>
          <w:sz w:val="20"/>
          <w:szCs w:val="20"/>
        </w:rPr>
        <w:tab/>
      </w:r>
    </w:p>
    <w:p w14:paraId="73A258C7" w14:textId="77777777" w:rsidR="0080498F" w:rsidRDefault="0080498F" w:rsidP="0077161F">
      <w:pPr>
        <w:jc w:val="both"/>
        <w:rPr>
          <w:i/>
          <w:sz w:val="20"/>
          <w:szCs w:val="20"/>
        </w:rPr>
      </w:pPr>
    </w:p>
    <w:p w14:paraId="20D66C7E" w14:textId="77777777" w:rsidR="0080498F" w:rsidRDefault="0080498F" w:rsidP="0077161F">
      <w:pPr>
        <w:jc w:val="both"/>
        <w:rPr>
          <w:i/>
          <w:sz w:val="20"/>
          <w:szCs w:val="20"/>
        </w:rPr>
      </w:pPr>
    </w:p>
    <w:p w14:paraId="6AA1D37D" w14:textId="77777777" w:rsidR="00EB6D36" w:rsidRDefault="00EB6D36" w:rsidP="0077161F">
      <w:pPr>
        <w:jc w:val="both"/>
        <w:rPr>
          <w:i/>
          <w:sz w:val="20"/>
          <w:szCs w:val="20"/>
        </w:rPr>
      </w:pPr>
    </w:p>
    <w:p w14:paraId="4796D17D" w14:textId="77777777" w:rsidR="00EB6D36" w:rsidRDefault="00EB6D36" w:rsidP="0077161F">
      <w:pPr>
        <w:jc w:val="both"/>
        <w:rPr>
          <w:i/>
          <w:sz w:val="20"/>
          <w:szCs w:val="20"/>
        </w:rPr>
      </w:pPr>
    </w:p>
    <w:p w14:paraId="1FD54069" w14:textId="77777777" w:rsidR="00EB6D36" w:rsidRDefault="00EB6D36" w:rsidP="0077161F">
      <w:pPr>
        <w:jc w:val="both"/>
        <w:rPr>
          <w:i/>
          <w:sz w:val="20"/>
          <w:szCs w:val="20"/>
        </w:rPr>
      </w:pPr>
    </w:p>
    <w:p w14:paraId="5E65589E" w14:textId="77777777" w:rsidR="00EB6D36" w:rsidRDefault="00EB6D36" w:rsidP="0077161F">
      <w:pPr>
        <w:jc w:val="both"/>
        <w:rPr>
          <w:i/>
          <w:sz w:val="20"/>
          <w:szCs w:val="20"/>
        </w:rPr>
      </w:pPr>
    </w:p>
    <w:bookmarkEnd w:id="25"/>
    <w:p w14:paraId="6B623743" w14:textId="79582436" w:rsidR="009E2D2A" w:rsidRPr="002153E1" w:rsidRDefault="009E2D2A" w:rsidP="002153E1">
      <w:pPr>
        <w:spacing w:line="360" w:lineRule="auto"/>
        <w:jc w:val="both"/>
        <w:rPr>
          <w:b/>
          <w:bCs/>
          <w:sz w:val="22"/>
          <w:szCs w:val="22"/>
        </w:rPr>
        <w:sectPr w:rsidR="009E2D2A" w:rsidRPr="002153E1" w:rsidSect="009E2D2A">
          <w:pgSz w:w="15840" w:h="12240" w:orient="landscape" w:code="1"/>
          <w:pgMar w:top="864" w:right="1152" w:bottom="720" w:left="1440" w:header="289" w:footer="142" w:gutter="0"/>
          <w:cols w:space="720"/>
          <w:titlePg/>
          <w:docGrid w:linePitch="326"/>
        </w:sectPr>
      </w:pPr>
    </w:p>
    <w:p w14:paraId="31EEE360" w14:textId="77777777" w:rsidR="00E44E41" w:rsidRPr="00046C7F" w:rsidRDefault="00555203" w:rsidP="00196F69">
      <w:pPr>
        <w:pStyle w:val="Heading1"/>
        <w:numPr>
          <w:ilvl w:val="0"/>
          <w:numId w:val="18"/>
        </w:numPr>
        <w:tabs>
          <w:tab w:val="left" w:pos="450"/>
        </w:tabs>
        <w:spacing w:line="360" w:lineRule="auto"/>
        <w:ind w:left="450"/>
        <w:jc w:val="both"/>
        <w:rPr>
          <w:sz w:val="22"/>
          <w:szCs w:val="22"/>
        </w:rPr>
      </w:pPr>
      <w:bookmarkStart w:id="26" w:name="_Toc172713207"/>
      <w:r w:rsidRPr="00046C7F">
        <w:rPr>
          <w:sz w:val="22"/>
          <w:szCs w:val="22"/>
        </w:rPr>
        <w:lastRenderedPageBreak/>
        <w:t xml:space="preserve">Notes </w:t>
      </w:r>
      <w:r w:rsidR="00D0389E" w:rsidRPr="00046C7F">
        <w:rPr>
          <w:sz w:val="22"/>
          <w:szCs w:val="22"/>
        </w:rPr>
        <w:t>to</w:t>
      </w:r>
      <w:r w:rsidR="003B0770" w:rsidRPr="00046C7F">
        <w:rPr>
          <w:sz w:val="22"/>
          <w:szCs w:val="22"/>
        </w:rPr>
        <w:t xml:space="preserve"> t</w:t>
      </w:r>
      <w:r w:rsidRPr="00046C7F">
        <w:rPr>
          <w:sz w:val="22"/>
          <w:szCs w:val="22"/>
        </w:rPr>
        <w:t>he Financial</w:t>
      </w:r>
      <w:r w:rsidR="003B0770" w:rsidRPr="00046C7F">
        <w:rPr>
          <w:sz w:val="22"/>
          <w:szCs w:val="22"/>
        </w:rPr>
        <w:t xml:space="preserve"> </w:t>
      </w:r>
      <w:r w:rsidRPr="00046C7F">
        <w:rPr>
          <w:sz w:val="22"/>
          <w:szCs w:val="22"/>
        </w:rPr>
        <w:t>Statements</w:t>
      </w:r>
      <w:bookmarkEnd w:id="26"/>
    </w:p>
    <w:p w14:paraId="3495B237" w14:textId="77777777" w:rsidR="00AE125A" w:rsidRPr="00046C7F" w:rsidRDefault="00650C14" w:rsidP="00196F69">
      <w:pPr>
        <w:pStyle w:val="ListParagraph"/>
        <w:numPr>
          <w:ilvl w:val="0"/>
          <w:numId w:val="19"/>
        </w:numPr>
        <w:jc w:val="both"/>
        <w:rPr>
          <w:rFonts w:eastAsia="Arial"/>
          <w:b/>
          <w:bCs/>
          <w:sz w:val="22"/>
          <w:szCs w:val="22"/>
        </w:rPr>
      </w:pPr>
      <w:r w:rsidRPr="00046C7F">
        <w:rPr>
          <w:rFonts w:eastAsia="Arial"/>
          <w:b/>
          <w:bCs/>
          <w:sz w:val="22"/>
          <w:szCs w:val="22"/>
        </w:rPr>
        <w:t>General Information</w:t>
      </w:r>
    </w:p>
    <w:p w14:paraId="6DE2C7BD" w14:textId="77777777" w:rsidR="0087777D" w:rsidRPr="00046C7F" w:rsidRDefault="0087777D" w:rsidP="0087777D">
      <w:pPr>
        <w:spacing w:line="360" w:lineRule="auto"/>
        <w:ind w:right="-20"/>
        <w:jc w:val="both"/>
        <w:rPr>
          <w:rFonts w:eastAsia="Arial"/>
          <w:sz w:val="22"/>
          <w:szCs w:val="22"/>
        </w:rPr>
      </w:pPr>
    </w:p>
    <w:p w14:paraId="30157CBF" w14:textId="71E4BC35" w:rsidR="00AE125A" w:rsidRPr="00046C7F" w:rsidRDefault="00AE125A" w:rsidP="0087777D">
      <w:pPr>
        <w:spacing w:line="360" w:lineRule="auto"/>
        <w:ind w:right="-20"/>
        <w:jc w:val="both"/>
        <w:rPr>
          <w:rFonts w:eastAsia="Arial"/>
          <w:sz w:val="22"/>
          <w:szCs w:val="22"/>
        </w:rPr>
      </w:pPr>
      <w:r w:rsidRPr="00046C7F">
        <w:rPr>
          <w:rFonts w:eastAsia="Arial"/>
          <w:sz w:val="22"/>
          <w:szCs w:val="22"/>
        </w:rPr>
        <w:t xml:space="preserve">xxx </w:t>
      </w:r>
      <w:r w:rsidR="00E80625" w:rsidRPr="00046C7F">
        <w:rPr>
          <w:rFonts w:eastAsia="Arial"/>
          <w:sz w:val="22"/>
          <w:szCs w:val="22"/>
        </w:rPr>
        <w:t>Entity</w:t>
      </w:r>
      <w:r w:rsidRPr="00046C7F">
        <w:rPr>
          <w:rFonts w:eastAsia="Arial"/>
          <w:sz w:val="22"/>
          <w:szCs w:val="22"/>
        </w:rPr>
        <w:t xml:space="preserve"> is established by and derives its authority and accountabi</w:t>
      </w:r>
      <w:r w:rsidR="003812DD" w:rsidRPr="00046C7F">
        <w:rPr>
          <w:rFonts w:eastAsia="Arial"/>
          <w:sz w:val="22"/>
          <w:szCs w:val="22"/>
        </w:rPr>
        <w:t xml:space="preserve">lity from </w:t>
      </w:r>
      <w:r w:rsidR="00E420C8" w:rsidRPr="00046C7F">
        <w:rPr>
          <w:rFonts w:eastAsia="Arial"/>
          <w:sz w:val="22"/>
          <w:szCs w:val="22"/>
        </w:rPr>
        <w:t>The Constitution of Kenya</w:t>
      </w:r>
      <w:r w:rsidR="004C2A99" w:rsidRPr="00046C7F">
        <w:rPr>
          <w:rFonts w:eastAsia="Arial"/>
          <w:sz w:val="22"/>
          <w:szCs w:val="22"/>
        </w:rPr>
        <w:t>/Act</w:t>
      </w:r>
      <w:r w:rsidR="00E420C8" w:rsidRPr="00046C7F">
        <w:rPr>
          <w:rFonts w:eastAsia="Arial"/>
          <w:sz w:val="22"/>
          <w:szCs w:val="22"/>
        </w:rPr>
        <w:t xml:space="preserve"> 2010</w:t>
      </w:r>
      <w:r w:rsidR="00416A39" w:rsidRPr="00046C7F">
        <w:rPr>
          <w:rFonts w:eastAsia="Arial"/>
          <w:sz w:val="22"/>
          <w:szCs w:val="22"/>
        </w:rPr>
        <w:t>.</w:t>
      </w:r>
      <w:r w:rsidR="003812DD" w:rsidRPr="00046C7F">
        <w:rPr>
          <w:rFonts w:eastAsia="Arial"/>
          <w:sz w:val="22"/>
          <w:szCs w:val="22"/>
        </w:rPr>
        <w:t xml:space="preserve"> The </w:t>
      </w:r>
      <w:r w:rsidR="00E80625" w:rsidRPr="00046C7F">
        <w:rPr>
          <w:rFonts w:eastAsia="Arial"/>
          <w:sz w:val="22"/>
          <w:szCs w:val="22"/>
        </w:rPr>
        <w:t>Entity</w:t>
      </w:r>
      <w:r w:rsidR="003812DD" w:rsidRPr="00046C7F">
        <w:rPr>
          <w:rFonts w:eastAsia="Arial"/>
          <w:sz w:val="22"/>
          <w:szCs w:val="22"/>
        </w:rPr>
        <w:t xml:space="preserve"> </w:t>
      </w:r>
      <w:r w:rsidRPr="00046C7F">
        <w:rPr>
          <w:rFonts w:eastAsia="Arial"/>
          <w:sz w:val="22"/>
          <w:szCs w:val="22"/>
        </w:rPr>
        <w:t>is domiciled in Kenya</w:t>
      </w:r>
      <w:r w:rsidR="00B81112" w:rsidRPr="00046C7F">
        <w:rPr>
          <w:rFonts w:eastAsia="Arial"/>
          <w:sz w:val="22"/>
          <w:szCs w:val="22"/>
        </w:rPr>
        <w:t xml:space="preserve"> and its </w:t>
      </w:r>
      <w:r w:rsidRPr="00046C7F">
        <w:rPr>
          <w:rFonts w:eastAsia="Arial"/>
          <w:sz w:val="22"/>
          <w:szCs w:val="22"/>
        </w:rPr>
        <w:t>principal activit</w:t>
      </w:r>
      <w:r w:rsidR="00B81112" w:rsidRPr="00046C7F">
        <w:rPr>
          <w:rFonts w:eastAsia="Arial"/>
          <w:sz w:val="22"/>
          <w:szCs w:val="22"/>
        </w:rPr>
        <w:t xml:space="preserve">ies </w:t>
      </w:r>
      <w:r w:rsidR="0087777D" w:rsidRPr="00046C7F">
        <w:rPr>
          <w:rFonts w:eastAsia="Arial"/>
          <w:sz w:val="22"/>
          <w:szCs w:val="22"/>
        </w:rPr>
        <w:t>are xxx.</w:t>
      </w:r>
    </w:p>
    <w:p w14:paraId="435F7232" w14:textId="77777777" w:rsidR="00AE125A" w:rsidRPr="00046C7F" w:rsidRDefault="00AE125A" w:rsidP="00953054">
      <w:pPr>
        <w:pStyle w:val="ListParagraph"/>
        <w:spacing w:line="360" w:lineRule="auto"/>
        <w:ind w:left="575" w:right="-20"/>
        <w:jc w:val="both"/>
        <w:rPr>
          <w:rFonts w:eastAsia="Arial"/>
          <w:sz w:val="22"/>
          <w:szCs w:val="22"/>
        </w:rPr>
      </w:pPr>
    </w:p>
    <w:p w14:paraId="3FACB497" w14:textId="77777777" w:rsidR="00B41D59" w:rsidRPr="00046C7F" w:rsidRDefault="00650C14" w:rsidP="00196F69">
      <w:pPr>
        <w:pStyle w:val="ListParagraph"/>
        <w:numPr>
          <w:ilvl w:val="0"/>
          <w:numId w:val="19"/>
        </w:numPr>
        <w:jc w:val="both"/>
        <w:rPr>
          <w:rFonts w:eastAsia="Arial"/>
          <w:b/>
          <w:bCs/>
          <w:sz w:val="22"/>
          <w:szCs w:val="22"/>
        </w:rPr>
      </w:pPr>
      <w:r w:rsidRPr="00046C7F">
        <w:rPr>
          <w:rFonts w:eastAsia="Arial"/>
          <w:b/>
          <w:bCs/>
          <w:sz w:val="22"/>
          <w:szCs w:val="22"/>
        </w:rPr>
        <w:t xml:space="preserve">Statement of Compliance and Basis </w:t>
      </w:r>
      <w:r w:rsidR="00835DAC" w:rsidRPr="00046C7F">
        <w:rPr>
          <w:rFonts w:eastAsia="Arial"/>
          <w:b/>
          <w:bCs/>
          <w:sz w:val="22"/>
          <w:szCs w:val="22"/>
        </w:rPr>
        <w:t>o</w:t>
      </w:r>
      <w:r w:rsidRPr="00046C7F">
        <w:rPr>
          <w:rFonts w:eastAsia="Arial"/>
          <w:b/>
          <w:bCs/>
          <w:sz w:val="22"/>
          <w:szCs w:val="22"/>
        </w:rPr>
        <w:t xml:space="preserve">f Preparation </w:t>
      </w:r>
    </w:p>
    <w:p w14:paraId="5F98E92F" w14:textId="77777777" w:rsidR="0087777D" w:rsidRPr="00046C7F" w:rsidRDefault="0087777D" w:rsidP="0087777D">
      <w:pPr>
        <w:pStyle w:val="Header"/>
        <w:tabs>
          <w:tab w:val="left" w:pos="567"/>
          <w:tab w:val="decimal" w:pos="7920"/>
        </w:tabs>
        <w:spacing w:line="360" w:lineRule="auto"/>
        <w:jc w:val="both"/>
        <w:rPr>
          <w:sz w:val="22"/>
          <w:szCs w:val="22"/>
        </w:rPr>
      </w:pPr>
    </w:p>
    <w:p w14:paraId="5AA9BFA5" w14:textId="0C9D5676" w:rsidR="00C9669C" w:rsidRPr="00046C7F" w:rsidRDefault="00C9669C" w:rsidP="00C9669C">
      <w:pPr>
        <w:pStyle w:val="Header"/>
        <w:tabs>
          <w:tab w:val="left" w:pos="567"/>
          <w:tab w:val="decimal" w:pos="7920"/>
        </w:tabs>
        <w:spacing w:line="360" w:lineRule="auto"/>
        <w:jc w:val="both"/>
        <w:rPr>
          <w:b/>
          <w:bCs/>
          <w:sz w:val="22"/>
          <w:szCs w:val="22"/>
        </w:rPr>
      </w:pPr>
      <w:r w:rsidRPr="00046C7F">
        <w:rPr>
          <w:b/>
          <w:bCs/>
          <w:sz w:val="22"/>
          <w:szCs w:val="22"/>
        </w:rPr>
        <w:t xml:space="preserve">Statement of </w:t>
      </w:r>
      <w:r w:rsidR="00046C7F" w:rsidRPr="00046C7F">
        <w:rPr>
          <w:b/>
          <w:bCs/>
          <w:sz w:val="22"/>
          <w:szCs w:val="22"/>
        </w:rPr>
        <w:t>Compliance</w:t>
      </w:r>
    </w:p>
    <w:p w14:paraId="3D29F6A2" w14:textId="77777777" w:rsidR="00C9669C" w:rsidRPr="00046C7F" w:rsidRDefault="00C9669C" w:rsidP="00C9669C">
      <w:pPr>
        <w:pStyle w:val="Header"/>
        <w:tabs>
          <w:tab w:val="left" w:pos="567"/>
          <w:tab w:val="decimal" w:pos="7920"/>
        </w:tabs>
        <w:spacing w:line="360" w:lineRule="auto"/>
        <w:jc w:val="both"/>
        <w:rPr>
          <w:sz w:val="22"/>
          <w:szCs w:val="22"/>
        </w:rPr>
      </w:pPr>
      <w:r w:rsidRPr="00046C7F">
        <w:rPr>
          <w:sz w:val="22"/>
          <w:szCs w:val="22"/>
        </w:rPr>
        <w:t xml:space="preserve">The financial statements have been prepared in accordance with the Public Finance Management Act, 2012 and with the International Public Sector Accounting Standards (IPSAS). </w:t>
      </w:r>
    </w:p>
    <w:p w14:paraId="0C9A54A3" w14:textId="77777777" w:rsidR="004C66A7" w:rsidRPr="00046C7F" w:rsidRDefault="004C66A7" w:rsidP="004C66A7">
      <w:pPr>
        <w:pStyle w:val="Header"/>
        <w:tabs>
          <w:tab w:val="left" w:pos="567"/>
          <w:tab w:val="decimal" w:pos="7920"/>
        </w:tabs>
        <w:spacing w:line="360" w:lineRule="auto"/>
        <w:jc w:val="both"/>
        <w:rPr>
          <w:sz w:val="22"/>
          <w:szCs w:val="22"/>
        </w:rPr>
      </w:pPr>
    </w:p>
    <w:p w14:paraId="43572FA7" w14:textId="77777777" w:rsidR="00046C7F" w:rsidRDefault="00046C7F" w:rsidP="004C66A7">
      <w:pPr>
        <w:pStyle w:val="Header"/>
        <w:tabs>
          <w:tab w:val="left" w:pos="567"/>
          <w:tab w:val="decimal" w:pos="7920"/>
        </w:tabs>
        <w:spacing w:line="360" w:lineRule="auto"/>
        <w:jc w:val="both"/>
        <w:rPr>
          <w:sz w:val="22"/>
          <w:szCs w:val="22"/>
        </w:rPr>
      </w:pPr>
    </w:p>
    <w:p w14:paraId="17AD9B07" w14:textId="0EB7FC50" w:rsidR="004C66A7" w:rsidRPr="00046C7F" w:rsidRDefault="004C66A7" w:rsidP="004C66A7">
      <w:pPr>
        <w:pStyle w:val="Header"/>
        <w:tabs>
          <w:tab w:val="left" w:pos="567"/>
          <w:tab w:val="decimal" w:pos="7920"/>
        </w:tabs>
        <w:spacing w:line="360" w:lineRule="auto"/>
        <w:jc w:val="both"/>
        <w:rPr>
          <w:i/>
          <w:iCs/>
          <w:sz w:val="22"/>
          <w:szCs w:val="22"/>
        </w:rPr>
      </w:pPr>
      <w:r w:rsidRPr="0044596D">
        <w:rPr>
          <w:b/>
          <w:bCs/>
          <w:i/>
          <w:iCs/>
          <w:sz w:val="22"/>
          <w:szCs w:val="22"/>
        </w:rPr>
        <w:t>Guiding note during the transition period</w:t>
      </w:r>
      <w:r w:rsidRPr="00046C7F">
        <w:rPr>
          <w:i/>
          <w:iCs/>
          <w:sz w:val="22"/>
          <w:szCs w:val="22"/>
        </w:rPr>
        <w:t>:</w:t>
      </w:r>
      <w:r w:rsidRPr="00046C7F">
        <w:rPr>
          <w:i/>
          <w:iCs/>
          <w:sz w:val="22"/>
          <w:szCs w:val="22"/>
        </w:rPr>
        <w:tab/>
      </w:r>
    </w:p>
    <w:p w14:paraId="63552CF3" w14:textId="4038E5DE" w:rsidR="004C66A7" w:rsidRPr="00046C7F" w:rsidRDefault="004C66A7" w:rsidP="004C66A7">
      <w:pPr>
        <w:pStyle w:val="Header"/>
        <w:tabs>
          <w:tab w:val="left" w:pos="567"/>
          <w:tab w:val="decimal" w:pos="7920"/>
        </w:tabs>
        <w:spacing w:line="360" w:lineRule="auto"/>
        <w:jc w:val="both"/>
        <w:rPr>
          <w:i/>
          <w:iCs/>
          <w:sz w:val="22"/>
          <w:szCs w:val="22"/>
        </w:rPr>
      </w:pPr>
      <w:r w:rsidRPr="00046C7F">
        <w:rPr>
          <w:i/>
          <w:iCs/>
          <w:sz w:val="22"/>
          <w:szCs w:val="22"/>
        </w:rPr>
        <w:t>The financial statements have been prepared in accordance with the PFM Act, and International Public Sector Accounting Standards (IPSAS), or the entity has taken advantage of the transitional provisions under IPSAS 33 and therefore these 1</w:t>
      </w:r>
      <w:r w:rsidRPr="00046C7F">
        <w:rPr>
          <w:i/>
          <w:iCs/>
          <w:sz w:val="22"/>
          <w:szCs w:val="22"/>
          <w:vertAlign w:val="superscript"/>
        </w:rPr>
        <w:t>st</w:t>
      </w:r>
      <w:r w:rsidRPr="00046C7F">
        <w:rPr>
          <w:i/>
          <w:iCs/>
          <w:sz w:val="22"/>
          <w:szCs w:val="22"/>
        </w:rPr>
        <w:t>/ 2</w:t>
      </w:r>
      <w:r w:rsidRPr="00046C7F">
        <w:rPr>
          <w:i/>
          <w:iCs/>
          <w:sz w:val="22"/>
          <w:szCs w:val="22"/>
          <w:vertAlign w:val="superscript"/>
        </w:rPr>
        <w:t>nd</w:t>
      </w:r>
      <w:r w:rsidRPr="00046C7F">
        <w:rPr>
          <w:i/>
          <w:iCs/>
          <w:sz w:val="22"/>
          <w:szCs w:val="22"/>
        </w:rPr>
        <w:t>/ 3</w:t>
      </w:r>
      <w:r w:rsidRPr="00046C7F">
        <w:rPr>
          <w:i/>
          <w:iCs/>
          <w:sz w:val="22"/>
          <w:szCs w:val="22"/>
          <w:vertAlign w:val="superscript"/>
        </w:rPr>
        <w:t>rd</w:t>
      </w:r>
      <w:r w:rsidRPr="00046C7F">
        <w:rPr>
          <w:i/>
          <w:iCs/>
          <w:sz w:val="22"/>
          <w:szCs w:val="22"/>
        </w:rPr>
        <w:t xml:space="preserve">/ years financial </w:t>
      </w:r>
      <w:proofErr w:type="gramStart"/>
      <w:r w:rsidRPr="00046C7F">
        <w:rPr>
          <w:i/>
          <w:iCs/>
          <w:sz w:val="22"/>
          <w:szCs w:val="22"/>
        </w:rPr>
        <w:t>statements  are</w:t>
      </w:r>
      <w:proofErr w:type="gramEnd"/>
      <w:r w:rsidRPr="00046C7F">
        <w:rPr>
          <w:i/>
          <w:iCs/>
          <w:sz w:val="22"/>
          <w:szCs w:val="22"/>
        </w:rPr>
        <w:t xml:space="preserve"> transitional financial statements and the following elements of the financial statements have not been recognised as the entity has taken advantage of the transition provisions outlined in IPSAS 33. (entity to state the transitional provisions it has applied and the steps being towards full compliance with IPSAS Accrual). </w:t>
      </w:r>
    </w:p>
    <w:p w14:paraId="1F83B602" w14:textId="77777777" w:rsidR="0044596D" w:rsidRPr="0044596D" w:rsidRDefault="0044596D" w:rsidP="004C66A7">
      <w:pPr>
        <w:pStyle w:val="Header"/>
        <w:tabs>
          <w:tab w:val="left" w:pos="567"/>
          <w:tab w:val="decimal" w:pos="7920"/>
        </w:tabs>
        <w:spacing w:line="360" w:lineRule="auto"/>
        <w:jc w:val="both"/>
        <w:rPr>
          <w:sz w:val="22"/>
          <w:szCs w:val="22"/>
        </w:rPr>
      </w:pPr>
    </w:p>
    <w:p w14:paraId="55AA50E6" w14:textId="22152045" w:rsidR="004C66A7" w:rsidRPr="00046C7F" w:rsidRDefault="004C66A7" w:rsidP="004C66A7">
      <w:pPr>
        <w:pStyle w:val="Header"/>
        <w:tabs>
          <w:tab w:val="left" w:pos="567"/>
          <w:tab w:val="decimal" w:pos="7920"/>
        </w:tabs>
        <w:spacing w:line="360" w:lineRule="auto"/>
        <w:jc w:val="both"/>
        <w:rPr>
          <w:i/>
          <w:iCs/>
          <w:sz w:val="22"/>
          <w:szCs w:val="22"/>
        </w:rPr>
      </w:pPr>
      <w:r w:rsidRPr="0044596D">
        <w:rPr>
          <w:sz w:val="22"/>
          <w:szCs w:val="22"/>
        </w:rPr>
        <w:t xml:space="preserve">These financial statements were authorised for issue by the accounting officer on </w:t>
      </w:r>
      <w:proofErr w:type="spellStart"/>
      <w:r w:rsidRPr="0044596D">
        <w:rPr>
          <w:sz w:val="22"/>
          <w:szCs w:val="22"/>
        </w:rPr>
        <w:t>xxxx</w:t>
      </w:r>
      <w:proofErr w:type="spellEnd"/>
    </w:p>
    <w:p w14:paraId="31B621A4" w14:textId="77777777" w:rsidR="00046C7F" w:rsidRDefault="00046C7F" w:rsidP="004C66A7">
      <w:pPr>
        <w:pStyle w:val="Header"/>
        <w:tabs>
          <w:tab w:val="left" w:pos="567"/>
          <w:tab w:val="decimal" w:pos="7920"/>
        </w:tabs>
        <w:spacing w:line="360" w:lineRule="auto"/>
        <w:jc w:val="both"/>
        <w:rPr>
          <w:sz w:val="22"/>
          <w:szCs w:val="22"/>
        </w:rPr>
      </w:pPr>
    </w:p>
    <w:p w14:paraId="0617A4E7" w14:textId="77777777" w:rsidR="00046C7F" w:rsidRPr="00046C7F" w:rsidRDefault="00046C7F" w:rsidP="004C66A7">
      <w:pPr>
        <w:pStyle w:val="Header"/>
        <w:tabs>
          <w:tab w:val="left" w:pos="567"/>
          <w:tab w:val="decimal" w:pos="7920"/>
        </w:tabs>
        <w:spacing w:line="360" w:lineRule="auto"/>
        <w:jc w:val="both"/>
        <w:rPr>
          <w:sz w:val="22"/>
          <w:szCs w:val="22"/>
        </w:rPr>
      </w:pPr>
    </w:p>
    <w:p w14:paraId="1AC43B9F" w14:textId="59701441" w:rsidR="004C2A99" w:rsidRPr="00046C7F" w:rsidRDefault="006D5EAE" w:rsidP="0087777D">
      <w:pPr>
        <w:pStyle w:val="Header"/>
        <w:tabs>
          <w:tab w:val="left" w:pos="567"/>
          <w:tab w:val="decimal" w:pos="7920"/>
        </w:tabs>
        <w:spacing w:line="360" w:lineRule="auto"/>
        <w:jc w:val="both"/>
        <w:rPr>
          <w:b/>
          <w:bCs/>
          <w:sz w:val="22"/>
          <w:szCs w:val="22"/>
        </w:rPr>
      </w:pPr>
      <w:r w:rsidRPr="00046C7F">
        <w:rPr>
          <w:b/>
          <w:bCs/>
          <w:sz w:val="22"/>
          <w:szCs w:val="22"/>
        </w:rPr>
        <w:t>Basis of Preparation</w:t>
      </w:r>
    </w:p>
    <w:p w14:paraId="68D2EA39" w14:textId="77777777" w:rsidR="000872F0" w:rsidRPr="00046C7F" w:rsidRDefault="000872F0" w:rsidP="000872F0">
      <w:pPr>
        <w:pStyle w:val="Header"/>
        <w:tabs>
          <w:tab w:val="left" w:pos="567"/>
          <w:tab w:val="decimal" w:pos="7920"/>
        </w:tabs>
        <w:spacing w:line="360" w:lineRule="auto"/>
        <w:jc w:val="both"/>
        <w:rPr>
          <w:sz w:val="22"/>
          <w:szCs w:val="22"/>
        </w:rPr>
      </w:pPr>
      <w:r w:rsidRPr="00046C7F">
        <w:rPr>
          <w:sz w:val="22"/>
          <w:szCs w:val="22"/>
        </w:rPr>
        <w:t>These financial statements have been prepared on a going concern basis, and the accounting policies have been applied consistently throughout the period. These financial statements have been prepared on an accrual basis unless otherwise specified (for example, the Statement of Cash Flows). Under an accrual basis, revenues are recognised when rights to assets are earned or levied rather than when cash is received, and expenses are recognised when obligations are incurred rather than when they are settled. The financial statements have been prepared and presented in Kenya Shillings, which is the functional and reporting currency of the Entity. The accounting policies adopted have been consistently applied to all the years presented.</w:t>
      </w:r>
    </w:p>
    <w:p w14:paraId="14F2112D" w14:textId="61849E8A" w:rsidR="00046C7F" w:rsidRPr="00046C7F" w:rsidRDefault="00046C7F">
      <w:pPr>
        <w:autoSpaceDE/>
        <w:autoSpaceDN/>
        <w:rPr>
          <w:sz w:val="22"/>
          <w:szCs w:val="22"/>
        </w:rPr>
      </w:pPr>
      <w:r w:rsidRPr="00046C7F">
        <w:rPr>
          <w:sz w:val="22"/>
          <w:szCs w:val="22"/>
        </w:rPr>
        <w:br w:type="page"/>
      </w:r>
    </w:p>
    <w:p w14:paraId="37C30679" w14:textId="5DCCB0C8" w:rsidR="00046C7F" w:rsidRPr="00046C7F"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p>
    <w:p w14:paraId="6D151F0B" w14:textId="64C32C34" w:rsidR="00046C7F" w:rsidRPr="00046C7F" w:rsidRDefault="00046C7F" w:rsidP="00046C7F">
      <w:pPr>
        <w:pStyle w:val="Header"/>
        <w:tabs>
          <w:tab w:val="left" w:pos="567"/>
          <w:tab w:val="decimal" w:pos="7920"/>
        </w:tabs>
        <w:jc w:val="both"/>
        <w:rPr>
          <w:b/>
          <w:bCs/>
          <w:sz w:val="22"/>
          <w:szCs w:val="22"/>
        </w:rPr>
      </w:pPr>
      <w:r w:rsidRPr="00046C7F">
        <w:rPr>
          <w:b/>
          <w:bCs/>
          <w:sz w:val="22"/>
          <w:szCs w:val="22"/>
        </w:rPr>
        <w:t>Significant Accounting Policies</w:t>
      </w:r>
    </w:p>
    <w:p w14:paraId="0C83030C" w14:textId="77777777" w:rsidR="00046C7F" w:rsidRPr="00046C7F" w:rsidRDefault="00046C7F" w:rsidP="000872F0">
      <w:pPr>
        <w:pStyle w:val="Header"/>
        <w:tabs>
          <w:tab w:val="left" w:pos="567"/>
          <w:tab w:val="decimal" w:pos="7920"/>
        </w:tabs>
        <w:spacing w:line="360" w:lineRule="auto"/>
        <w:jc w:val="both"/>
        <w:rPr>
          <w:b/>
          <w:bCs/>
          <w:sz w:val="22"/>
          <w:szCs w:val="22"/>
        </w:rPr>
      </w:pPr>
    </w:p>
    <w:p w14:paraId="69753031" w14:textId="77777777" w:rsidR="00046C7F" w:rsidRPr="00046C7F" w:rsidRDefault="00046C7F" w:rsidP="00046C7F">
      <w:pPr>
        <w:pStyle w:val="Header"/>
        <w:tabs>
          <w:tab w:val="left" w:pos="567"/>
          <w:tab w:val="decimal" w:pos="7920"/>
        </w:tabs>
        <w:spacing w:line="360" w:lineRule="auto"/>
        <w:jc w:val="both"/>
        <w:rPr>
          <w:b/>
          <w:bCs/>
          <w:color w:val="000000" w:themeColor="text1"/>
          <w:sz w:val="22"/>
          <w:szCs w:val="22"/>
        </w:rPr>
      </w:pPr>
      <w:r w:rsidRPr="00046C7F">
        <w:rPr>
          <w:b/>
          <w:bCs/>
          <w:color w:val="000000" w:themeColor="text1"/>
          <w:sz w:val="22"/>
          <w:szCs w:val="22"/>
        </w:rPr>
        <w:t>Critical accounting judgements</w:t>
      </w:r>
    </w:p>
    <w:p w14:paraId="4FC6BB90" w14:textId="77777777" w:rsidR="00046C7F" w:rsidRPr="00046C7F" w:rsidRDefault="00046C7F" w:rsidP="00046C7F">
      <w:pPr>
        <w:pStyle w:val="Header"/>
        <w:tabs>
          <w:tab w:val="left" w:pos="567"/>
          <w:tab w:val="decimal" w:pos="7920"/>
        </w:tabs>
        <w:spacing w:line="360" w:lineRule="auto"/>
        <w:jc w:val="both"/>
        <w:rPr>
          <w:color w:val="000000" w:themeColor="text1"/>
          <w:sz w:val="22"/>
          <w:szCs w:val="22"/>
        </w:rPr>
      </w:pPr>
      <w:r w:rsidRPr="00046C7F">
        <w:rPr>
          <w:color w:val="000000" w:themeColor="text1"/>
          <w:sz w:val="22"/>
          <w:szCs w:val="22"/>
        </w:rPr>
        <w:t>IPSAS requires accounting judgements to be made in determining accounting policies that impact the presentation of these financial statements. The most critical of these judgements, and their impact, are:</w:t>
      </w:r>
    </w:p>
    <w:p w14:paraId="16167582" w14:textId="77777777" w:rsidR="00046C7F" w:rsidRPr="00046C7F" w:rsidRDefault="00046C7F" w:rsidP="00046C7F">
      <w:pPr>
        <w:pStyle w:val="Header"/>
        <w:tabs>
          <w:tab w:val="left" w:pos="567"/>
          <w:tab w:val="decimal" w:pos="7920"/>
        </w:tabs>
        <w:spacing w:line="360" w:lineRule="auto"/>
        <w:jc w:val="both"/>
        <w:rPr>
          <w:color w:val="000000" w:themeColor="text1"/>
          <w:sz w:val="22"/>
          <w:szCs w:val="22"/>
        </w:rPr>
      </w:pPr>
    </w:p>
    <w:p w14:paraId="76A6A8CE" w14:textId="77777777" w:rsidR="00046C7F" w:rsidRPr="00046C7F" w:rsidRDefault="00046C7F" w:rsidP="00046C7F">
      <w:pPr>
        <w:pStyle w:val="Header"/>
        <w:tabs>
          <w:tab w:val="left" w:pos="567"/>
          <w:tab w:val="decimal" w:pos="7920"/>
        </w:tabs>
        <w:spacing w:line="360" w:lineRule="auto"/>
        <w:jc w:val="both"/>
        <w:rPr>
          <w:color w:val="000000" w:themeColor="text1"/>
          <w:sz w:val="22"/>
          <w:szCs w:val="22"/>
          <w:u w:val="single"/>
        </w:rPr>
      </w:pPr>
      <w:r w:rsidRPr="00046C7F">
        <w:rPr>
          <w:color w:val="000000" w:themeColor="text1"/>
          <w:sz w:val="22"/>
          <w:szCs w:val="22"/>
          <w:u w:val="single"/>
        </w:rPr>
        <w:t xml:space="preserve">Recognition of revenue </w:t>
      </w:r>
    </w:p>
    <w:p w14:paraId="72A6E9F5" w14:textId="77777777" w:rsidR="00046C7F" w:rsidRPr="00046C7F" w:rsidRDefault="00046C7F" w:rsidP="00046C7F">
      <w:pPr>
        <w:pStyle w:val="Header"/>
        <w:tabs>
          <w:tab w:val="left" w:pos="567"/>
          <w:tab w:val="decimal" w:pos="7920"/>
        </w:tabs>
        <w:spacing w:line="360" w:lineRule="auto"/>
        <w:jc w:val="both"/>
        <w:rPr>
          <w:color w:val="000000" w:themeColor="text1"/>
          <w:sz w:val="22"/>
          <w:szCs w:val="22"/>
        </w:rPr>
      </w:pPr>
      <w:r w:rsidRPr="00046C7F">
        <w:rPr>
          <w:color w:val="000000" w:themeColor="text1"/>
          <w:sz w:val="22"/>
          <w:szCs w:val="22"/>
        </w:rPr>
        <w:t>A revenue is an increase in the net financial position, other than increases arising from ownership contributions. Revenue is required to be measured when the event occurs and when recognition criteria (probable inflow of resources and ability to reliably measure their value) are met. Judgment is required to determine if these criteria are met, particularly where limited evidence is available at the time the revenue is earned.</w:t>
      </w:r>
    </w:p>
    <w:p w14:paraId="086A5744" w14:textId="77777777" w:rsidR="00046C7F" w:rsidRPr="00046C7F" w:rsidRDefault="00046C7F" w:rsidP="00046C7F">
      <w:pPr>
        <w:pStyle w:val="Header"/>
        <w:tabs>
          <w:tab w:val="left" w:pos="567"/>
          <w:tab w:val="decimal" w:pos="7920"/>
        </w:tabs>
        <w:spacing w:line="360" w:lineRule="auto"/>
        <w:jc w:val="both"/>
        <w:rPr>
          <w:color w:val="000000" w:themeColor="text1"/>
          <w:sz w:val="22"/>
          <w:szCs w:val="22"/>
        </w:rPr>
      </w:pPr>
    </w:p>
    <w:p w14:paraId="72A27789" w14:textId="77777777" w:rsidR="00046C7F" w:rsidRPr="00046C7F" w:rsidRDefault="00046C7F" w:rsidP="00046C7F">
      <w:pPr>
        <w:pStyle w:val="Header"/>
        <w:tabs>
          <w:tab w:val="left" w:pos="567"/>
          <w:tab w:val="decimal" w:pos="7920"/>
        </w:tabs>
        <w:spacing w:line="360" w:lineRule="auto"/>
        <w:jc w:val="both"/>
        <w:rPr>
          <w:color w:val="000000" w:themeColor="text1"/>
          <w:sz w:val="22"/>
          <w:szCs w:val="22"/>
          <w:u w:val="single"/>
        </w:rPr>
      </w:pPr>
      <w:r w:rsidRPr="00046C7F">
        <w:rPr>
          <w:color w:val="000000" w:themeColor="text1"/>
          <w:sz w:val="22"/>
          <w:szCs w:val="22"/>
          <w:u w:val="single"/>
        </w:rPr>
        <w:t xml:space="preserve">Recognition of non-exchange expenses and liabilities </w:t>
      </w:r>
    </w:p>
    <w:p w14:paraId="5DD0A693" w14:textId="5DE5704C" w:rsidR="00046C7F" w:rsidRPr="00046C7F" w:rsidRDefault="00046C7F" w:rsidP="00046C7F">
      <w:pPr>
        <w:pStyle w:val="Header"/>
        <w:tabs>
          <w:tab w:val="left" w:pos="567"/>
          <w:tab w:val="decimal" w:pos="7920"/>
        </w:tabs>
        <w:spacing w:line="360" w:lineRule="auto"/>
        <w:jc w:val="both"/>
        <w:rPr>
          <w:color w:val="000000" w:themeColor="text1"/>
          <w:sz w:val="22"/>
          <w:szCs w:val="22"/>
        </w:rPr>
      </w:pPr>
      <w:r w:rsidRPr="00046C7F">
        <w:rPr>
          <w:color w:val="000000" w:themeColor="text1"/>
          <w:sz w:val="22"/>
          <w:szCs w:val="22"/>
        </w:rPr>
        <w:t xml:space="preserve">A liability is a present obligation </w:t>
      </w:r>
      <w:r w:rsidR="00272ABB">
        <w:rPr>
          <w:color w:val="000000" w:themeColor="text1"/>
          <w:sz w:val="22"/>
          <w:szCs w:val="22"/>
        </w:rPr>
        <w:t xml:space="preserve"> to the entity </w:t>
      </w:r>
      <w:r w:rsidRPr="00046C7F">
        <w:rPr>
          <w:color w:val="000000" w:themeColor="text1"/>
          <w:sz w:val="22"/>
          <w:szCs w:val="22"/>
        </w:rPr>
        <w:t>for an outflow of resources that results from a past event.</w:t>
      </w:r>
      <w:r w:rsidRPr="00046C7F">
        <w:rPr>
          <w:i/>
          <w:iCs/>
          <w:color w:val="000000" w:themeColor="text1"/>
          <w:sz w:val="22"/>
          <w:szCs w:val="22"/>
        </w:rPr>
        <w:t xml:space="preserve"> </w:t>
      </w:r>
      <w:r w:rsidRPr="00046C7F">
        <w:rPr>
          <w:color w:val="000000" w:themeColor="text1"/>
          <w:sz w:val="22"/>
          <w:szCs w:val="22"/>
        </w:rPr>
        <w:t xml:space="preserve">Expenses (and other liabilities) are recognized when there is a present obligation (legal or constructive) </w:t>
      </w:r>
      <w:proofErr w:type="gramStart"/>
      <w:r w:rsidRPr="00046C7F">
        <w:rPr>
          <w:color w:val="000000" w:themeColor="text1"/>
          <w:sz w:val="22"/>
          <w:szCs w:val="22"/>
        </w:rPr>
        <w:t>as a result of</w:t>
      </w:r>
      <w:proofErr w:type="gramEnd"/>
      <w:r w:rsidRPr="00046C7F">
        <w:rPr>
          <w:color w:val="000000" w:themeColor="text1"/>
          <w:sz w:val="22"/>
          <w:szCs w:val="22"/>
        </w:rPr>
        <w:t xml:space="preserve"> a past event. An outflow of resources embodying economic benefits will probably be required to settle the obligation and a reliable estimate of the obligation can be made.  Judgement is required in assessing each of these conditions, and therefore reporting if an expense and a present obligation should be reported.</w:t>
      </w:r>
    </w:p>
    <w:p w14:paraId="28932D25" w14:textId="77777777" w:rsidR="00046C7F" w:rsidRPr="00046C7F" w:rsidRDefault="00046C7F" w:rsidP="00046C7F">
      <w:pPr>
        <w:pStyle w:val="Header"/>
        <w:tabs>
          <w:tab w:val="left" w:pos="567"/>
          <w:tab w:val="decimal" w:pos="7920"/>
        </w:tabs>
        <w:spacing w:line="360" w:lineRule="auto"/>
        <w:jc w:val="both"/>
        <w:rPr>
          <w:color w:val="000000" w:themeColor="text1"/>
          <w:sz w:val="22"/>
          <w:szCs w:val="22"/>
        </w:rPr>
      </w:pPr>
    </w:p>
    <w:p w14:paraId="3137B2D1" w14:textId="5E2AC988" w:rsidR="00046C7F" w:rsidRPr="00046C7F" w:rsidRDefault="00046C7F" w:rsidP="00046C7F">
      <w:pPr>
        <w:pStyle w:val="Header"/>
        <w:tabs>
          <w:tab w:val="left" w:pos="567"/>
          <w:tab w:val="decimal" w:pos="7920"/>
        </w:tabs>
        <w:spacing w:line="360" w:lineRule="auto"/>
        <w:jc w:val="both"/>
        <w:rPr>
          <w:color w:val="000000" w:themeColor="text1"/>
          <w:sz w:val="22"/>
          <w:szCs w:val="22"/>
        </w:rPr>
      </w:pPr>
      <w:r w:rsidRPr="00046C7F">
        <w:rPr>
          <w:color w:val="000000" w:themeColor="text1"/>
          <w:sz w:val="22"/>
          <w:szCs w:val="22"/>
        </w:rPr>
        <w:t xml:space="preserve">The </w:t>
      </w:r>
      <w:proofErr w:type="gramStart"/>
      <w:r w:rsidR="00272ABB">
        <w:rPr>
          <w:i/>
          <w:iCs/>
          <w:color w:val="000000" w:themeColor="text1"/>
          <w:sz w:val="22"/>
          <w:szCs w:val="22"/>
        </w:rPr>
        <w:t xml:space="preserve">entity </w:t>
      </w:r>
      <w:r w:rsidRPr="00046C7F">
        <w:rPr>
          <w:color w:val="000000" w:themeColor="text1"/>
          <w:sz w:val="22"/>
          <w:szCs w:val="22"/>
        </w:rPr>
        <w:t xml:space="preserve"> pursues</w:t>
      </w:r>
      <w:proofErr w:type="gramEnd"/>
      <w:r w:rsidRPr="00046C7F">
        <w:rPr>
          <w:color w:val="000000" w:themeColor="text1"/>
          <w:sz w:val="22"/>
          <w:szCs w:val="22"/>
        </w:rPr>
        <w:t xml:space="preserve"> a number of policy targets and outcomes. </w:t>
      </w:r>
      <w:proofErr w:type="gramStart"/>
      <w:r w:rsidRPr="00046C7F">
        <w:rPr>
          <w:color w:val="000000" w:themeColor="text1"/>
          <w:sz w:val="22"/>
          <w:szCs w:val="22"/>
        </w:rPr>
        <w:t>However</w:t>
      </w:r>
      <w:proofErr w:type="gramEnd"/>
      <w:r w:rsidRPr="00046C7F">
        <w:rPr>
          <w:color w:val="000000" w:themeColor="text1"/>
          <w:sz w:val="22"/>
          <w:szCs w:val="22"/>
        </w:rPr>
        <w:t xml:space="preserve"> the commitment to these targets and outcomes, generally, do not of themselves constitute a present obligation unless the </w:t>
      </w:r>
      <w:r w:rsidR="00272ABB">
        <w:rPr>
          <w:i/>
          <w:iCs/>
          <w:color w:val="000000" w:themeColor="text1"/>
          <w:sz w:val="22"/>
          <w:szCs w:val="22"/>
        </w:rPr>
        <w:t xml:space="preserve">entity </w:t>
      </w:r>
      <w:r w:rsidRPr="00046C7F">
        <w:rPr>
          <w:color w:val="000000" w:themeColor="text1"/>
          <w:sz w:val="22"/>
          <w:szCs w:val="22"/>
        </w:rPr>
        <w:t xml:space="preserve">is clear on the cost it intends to incur, when payment will be made, and to whom and as a consequence has raised a valid expectation.  </w:t>
      </w:r>
      <w:proofErr w:type="gramStart"/>
      <w:r w:rsidRPr="00046C7F">
        <w:rPr>
          <w:color w:val="000000" w:themeColor="text1"/>
          <w:sz w:val="22"/>
          <w:szCs w:val="22"/>
        </w:rPr>
        <w:t>As a consequence</w:t>
      </w:r>
      <w:proofErr w:type="gramEnd"/>
      <w:r w:rsidRPr="00046C7F">
        <w:rPr>
          <w:color w:val="000000" w:themeColor="text1"/>
          <w:sz w:val="22"/>
          <w:szCs w:val="22"/>
        </w:rPr>
        <w:t xml:space="preserve">, liabilities are not reported for costs associated with the </w:t>
      </w:r>
      <w:proofErr w:type="spellStart"/>
      <w:r w:rsidR="00272ABB">
        <w:rPr>
          <w:i/>
          <w:iCs/>
          <w:color w:val="000000" w:themeColor="text1"/>
          <w:sz w:val="22"/>
          <w:szCs w:val="22"/>
        </w:rPr>
        <w:t>eneity</w:t>
      </w:r>
      <w:proofErr w:type="spellEnd"/>
      <w:r w:rsidRPr="00046C7F">
        <w:rPr>
          <w:color w:val="000000" w:themeColor="text1"/>
          <w:sz w:val="22"/>
          <w:szCs w:val="22"/>
        </w:rPr>
        <w:t xml:space="preserve"> policy objectives and targets. Where a policy choice gives rise to an obligation that exists independently of the </w:t>
      </w:r>
      <w:proofErr w:type="spellStart"/>
      <w:r w:rsidR="00272ABB">
        <w:rPr>
          <w:i/>
          <w:iCs/>
          <w:color w:val="000000" w:themeColor="text1"/>
          <w:sz w:val="22"/>
          <w:szCs w:val="22"/>
        </w:rPr>
        <w:t>eneity’</w:t>
      </w:r>
      <w:r w:rsidRPr="00046C7F">
        <w:rPr>
          <w:i/>
          <w:iCs/>
          <w:color w:val="000000" w:themeColor="text1"/>
          <w:sz w:val="22"/>
          <w:szCs w:val="22"/>
        </w:rPr>
        <w:t>s</w:t>
      </w:r>
      <w:proofErr w:type="spellEnd"/>
      <w:r w:rsidRPr="00046C7F">
        <w:rPr>
          <w:color w:val="000000" w:themeColor="text1"/>
          <w:sz w:val="22"/>
          <w:szCs w:val="22"/>
        </w:rPr>
        <w:t xml:space="preserve"> future actions, expenses (and other related liabilities) are recognized for that policy.</w:t>
      </w:r>
    </w:p>
    <w:p w14:paraId="40D3D59D" w14:textId="77777777" w:rsidR="00046C7F" w:rsidRPr="00046C7F" w:rsidRDefault="00046C7F" w:rsidP="00046C7F">
      <w:pPr>
        <w:pStyle w:val="Header"/>
        <w:tabs>
          <w:tab w:val="left" w:pos="567"/>
          <w:tab w:val="decimal" w:pos="7920"/>
        </w:tabs>
        <w:spacing w:line="360" w:lineRule="auto"/>
        <w:jc w:val="both"/>
        <w:rPr>
          <w:color w:val="000000" w:themeColor="text1"/>
          <w:sz w:val="22"/>
          <w:szCs w:val="22"/>
        </w:rPr>
      </w:pPr>
    </w:p>
    <w:p w14:paraId="19B6D223" w14:textId="77777777" w:rsidR="00046C7F" w:rsidRPr="00046C7F" w:rsidRDefault="00046C7F" w:rsidP="00046C7F">
      <w:pPr>
        <w:pStyle w:val="Header"/>
        <w:tabs>
          <w:tab w:val="left" w:pos="567"/>
          <w:tab w:val="decimal" w:pos="7920"/>
        </w:tabs>
        <w:spacing w:line="360" w:lineRule="auto"/>
        <w:jc w:val="both"/>
        <w:rPr>
          <w:color w:val="000000" w:themeColor="text1"/>
          <w:sz w:val="22"/>
          <w:szCs w:val="22"/>
          <w:u w:val="single"/>
        </w:rPr>
      </w:pPr>
      <w:r w:rsidRPr="00046C7F">
        <w:rPr>
          <w:color w:val="000000" w:themeColor="text1"/>
          <w:sz w:val="22"/>
          <w:szCs w:val="22"/>
          <w:u w:val="single"/>
        </w:rPr>
        <w:t>Purpose and nature of financial instruments</w:t>
      </w:r>
    </w:p>
    <w:p w14:paraId="15A843FC" w14:textId="04C1D05C" w:rsidR="00272ABB" w:rsidRDefault="00046C7F" w:rsidP="00046C7F">
      <w:pPr>
        <w:pStyle w:val="Header"/>
        <w:tabs>
          <w:tab w:val="left" w:pos="567"/>
          <w:tab w:val="decimal" w:pos="7920"/>
        </w:tabs>
        <w:spacing w:line="360" w:lineRule="auto"/>
        <w:jc w:val="both"/>
        <w:rPr>
          <w:color w:val="000000" w:themeColor="text1"/>
          <w:sz w:val="22"/>
          <w:szCs w:val="22"/>
        </w:rPr>
      </w:pPr>
      <w:r w:rsidRPr="00046C7F">
        <w:rPr>
          <w:color w:val="000000" w:themeColor="text1"/>
          <w:sz w:val="22"/>
          <w:szCs w:val="22"/>
        </w:rPr>
        <w:t>Judgment is required in determining whether financial assets (including investment in securities and advances) and financial liabilities are held for trading or to provide a return through interest and principal transactions. Depending on that judgment, financial instruments will be reported at fair value or on an amortized cost basis.</w:t>
      </w:r>
    </w:p>
    <w:p w14:paraId="1A630FAC" w14:textId="77777777" w:rsidR="00272ABB" w:rsidRDefault="00272ABB">
      <w:pPr>
        <w:autoSpaceDE/>
        <w:autoSpaceDN/>
        <w:rPr>
          <w:color w:val="000000" w:themeColor="text1"/>
          <w:sz w:val="22"/>
          <w:szCs w:val="22"/>
        </w:rPr>
      </w:pPr>
      <w:r>
        <w:rPr>
          <w:color w:val="000000" w:themeColor="text1"/>
          <w:sz w:val="22"/>
          <w:szCs w:val="22"/>
        </w:rPr>
        <w:br w:type="page"/>
      </w:r>
    </w:p>
    <w:p w14:paraId="66EF489E" w14:textId="77777777" w:rsidR="00046C7F" w:rsidRPr="00046C7F" w:rsidRDefault="00046C7F" w:rsidP="00046C7F">
      <w:pPr>
        <w:pStyle w:val="Header"/>
        <w:tabs>
          <w:tab w:val="left" w:pos="567"/>
          <w:tab w:val="decimal" w:pos="7920"/>
        </w:tabs>
        <w:spacing w:line="360" w:lineRule="auto"/>
        <w:jc w:val="both"/>
        <w:rPr>
          <w:color w:val="000000" w:themeColor="text1"/>
          <w:sz w:val="22"/>
          <w:szCs w:val="22"/>
        </w:rPr>
      </w:pPr>
    </w:p>
    <w:p w14:paraId="655B8919"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t>Notes to the financial statements</w:t>
      </w:r>
    </w:p>
    <w:p w14:paraId="03A7736E"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t>Significant Accounting Policies</w:t>
      </w:r>
    </w:p>
    <w:p w14:paraId="7344E805" w14:textId="77777777" w:rsidR="00046C7F" w:rsidRPr="00046C7F" w:rsidRDefault="00046C7F" w:rsidP="00046C7F">
      <w:pPr>
        <w:pStyle w:val="Header"/>
        <w:tabs>
          <w:tab w:val="left" w:pos="567"/>
          <w:tab w:val="decimal" w:pos="7920"/>
        </w:tabs>
        <w:spacing w:line="360" w:lineRule="auto"/>
        <w:jc w:val="both"/>
        <w:rPr>
          <w:color w:val="000000" w:themeColor="text1"/>
          <w:sz w:val="22"/>
          <w:szCs w:val="22"/>
        </w:rPr>
      </w:pPr>
    </w:p>
    <w:p w14:paraId="358600FA" w14:textId="77777777" w:rsidR="00046C7F" w:rsidRPr="00046C7F" w:rsidRDefault="00046C7F" w:rsidP="00046C7F">
      <w:pPr>
        <w:pStyle w:val="Header"/>
        <w:tabs>
          <w:tab w:val="left" w:pos="567"/>
          <w:tab w:val="decimal" w:pos="7920"/>
        </w:tabs>
        <w:spacing w:line="360" w:lineRule="auto"/>
        <w:jc w:val="both"/>
        <w:rPr>
          <w:color w:val="000000" w:themeColor="text1"/>
          <w:sz w:val="22"/>
          <w:szCs w:val="22"/>
          <w:u w:val="single"/>
        </w:rPr>
      </w:pPr>
      <w:r w:rsidRPr="00046C7F">
        <w:rPr>
          <w:color w:val="000000" w:themeColor="text1"/>
          <w:sz w:val="22"/>
          <w:szCs w:val="22"/>
          <w:u w:val="single"/>
        </w:rPr>
        <w:t>Climate change obligations</w:t>
      </w:r>
    </w:p>
    <w:p w14:paraId="70E045B8" w14:textId="0430B39D" w:rsidR="00046C7F" w:rsidRPr="00046C7F" w:rsidRDefault="00046C7F" w:rsidP="00046C7F">
      <w:pPr>
        <w:pStyle w:val="Header"/>
        <w:tabs>
          <w:tab w:val="left" w:pos="567"/>
          <w:tab w:val="decimal" w:pos="7920"/>
        </w:tabs>
        <w:spacing w:line="360" w:lineRule="auto"/>
        <w:jc w:val="both"/>
        <w:rPr>
          <w:color w:val="000000" w:themeColor="text1"/>
          <w:sz w:val="22"/>
          <w:szCs w:val="22"/>
        </w:rPr>
      </w:pPr>
      <w:r w:rsidRPr="00046C7F">
        <w:rPr>
          <w:color w:val="000000" w:themeColor="text1"/>
          <w:sz w:val="22"/>
          <w:szCs w:val="22"/>
        </w:rPr>
        <w:t xml:space="preserve">Kenya’s current National Determined Contribution (NDC) to deliver on the goals of the Paris Agreement sets a headline target of a 32 per cent emission reduction by 2030 relative to the business-as-usual scenario of 143 MtCO2eq. </w:t>
      </w:r>
      <w:r w:rsidR="00272ABB">
        <w:rPr>
          <w:color w:val="000000" w:themeColor="text1"/>
          <w:sz w:val="22"/>
          <w:szCs w:val="22"/>
        </w:rPr>
        <w:t>Entity’s</w:t>
      </w:r>
      <w:r w:rsidRPr="00046C7F">
        <w:rPr>
          <w:color w:val="000000" w:themeColor="text1"/>
          <w:sz w:val="22"/>
          <w:szCs w:val="22"/>
        </w:rPr>
        <w:t xml:space="preserve"> commitment to climate change action does not constitute a present obligation on the balance sheet but are disclosed separately.</w:t>
      </w:r>
    </w:p>
    <w:p w14:paraId="66DF87F2" w14:textId="77777777" w:rsidR="00046C7F" w:rsidRPr="00046C7F" w:rsidRDefault="00046C7F" w:rsidP="00046C7F">
      <w:pPr>
        <w:pStyle w:val="Header"/>
        <w:tabs>
          <w:tab w:val="left" w:pos="567"/>
          <w:tab w:val="decimal" w:pos="7920"/>
        </w:tabs>
        <w:spacing w:line="360" w:lineRule="auto"/>
        <w:jc w:val="both"/>
        <w:rPr>
          <w:color w:val="000000" w:themeColor="text1"/>
          <w:sz w:val="22"/>
          <w:szCs w:val="22"/>
        </w:rPr>
      </w:pPr>
    </w:p>
    <w:p w14:paraId="286F4288" w14:textId="77777777" w:rsidR="00046C7F" w:rsidRPr="00046C7F" w:rsidRDefault="00046C7F" w:rsidP="00046C7F">
      <w:pPr>
        <w:pStyle w:val="Header"/>
        <w:tabs>
          <w:tab w:val="left" w:pos="567"/>
          <w:tab w:val="decimal" w:pos="7920"/>
        </w:tabs>
        <w:spacing w:line="360" w:lineRule="auto"/>
        <w:jc w:val="both"/>
        <w:rPr>
          <w:color w:val="000000" w:themeColor="text1"/>
          <w:sz w:val="22"/>
          <w:szCs w:val="22"/>
          <w:u w:val="single"/>
        </w:rPr>
      </w:pPr>
      <w:r w:rsidRPr="00046C7F">
        <w:rPr>
          <w:color w:val="000000" w:themeColor="text1"/>
          <w:sz w:val="22"/>
          <w:szCs w:val="22"/>
          <w:u w:val="single"/>
        </w:rPr>
        <w:t>Physical assets</w:t>
      </w:r>
    </w:p>
    <w:p w14:paraId="4F58194C" w14:textId="590B1BFF" w:rsidR="00046C7F" w:rsidRPr="00046C7F" w:rsidRDefault="00046C7F" w:rsidP="00046C7F">
      <w:pPr>
        <w:pStyle w:val="Header"/>
        <w:tabs>
          <w:tab w:val="left" w:pos="567"/>
          <w:tab w:val="decimal" w:pos="7920"/>
        </w:tabs>
        <w:spacing w:line="360" w:lineRule="auto"/>
        <w:jc w:val="both"/>
        <w:rPr>
          <w:color w:val="000000" w:themeColor="text1"/>
          <w:sz w:val="22"/>
          <w:szCs w:val="22"/>
        </w:rPr>
      </w:pPr>
      <w:r w:rsidRPr="00046C7F">
        <w:rPr>
          <w:color w:val="000000" w:themeColor="text1"/>
          <w:sz w:val="22"/>
          <w:szCs w:val="22"/>
        </w:rPr>
        <w:t>An asset is a resource presently controlled by the</w:t>
      </w:r>
      <w:r w:rsidR="00272ABB">
        <w:rPr>
          <w:color w:val="000000" w:themeColor="text1"/>
          <w:sz w:val="22"/>
          <w:szCs w:val="22"/>
        </w:rPr>
        <w:t xml:space="preserve"> entity</w:t>
      </w:r>
      <w:r w:rsidRPr="00046C7F">
        <w:rPr>
          <w:color w:val="000000" w:themeColor="text1"/>
          <w:sz w:val="22"/>
          <w:szCs w:val="22"/>
        </w:rPr>
        <w:t xml:space="preserve"> as a result of a past event. The primary reason for holding property, plant and equipment and other assets is for their service potential rather than their ability to generate cash flows. Because of the types of services provided, a significant proportion of assets used by public sector entities including roads, national parks, heritage buildings etc are specialized in nature. There may be a limited market for such assets and so judgement is required on measurement. Judgment is also required whether assets are held for commercial purposes or public benefit purposes.</w:t>
      </w:r>
    </w:p>
    <w:p w14:paraId="5D9D5E1C" w14:textId="333569F8" w:rsidR="00046C7F" w:rsidRPr="00046C7F" w:rsidRDefault="00046C7F">
      <w:pPr>
        <w:autoSpaceDE/>
        <w:autoSpaceDN/>
        <w:rPr>
          <w:rFonts w:eastAsia="Arial"/>
          <w:sz w:val="22"/>
          <w:szCs w:val="22"/>
        </w:rPr>
      </w:pPr>
      <w:r w:rsidRPr="00046C7F">
        <w:rPr>
          <w:rFonts w:eastAsia="Arial"/>
          <w:sz w:val="22"/>
          <w:szCs w:val="22"/>
        </w:rPr>
        <w:br w:type="page"/>
      </w:r>
    </w:p>
    <w:p w14:paraId="4A03F34A" w14:textId="77777777" w:rsidR="00046C7F" w:rsidRPr="0044596D" w:rsidRDefault="00046C7F" w:rsidP="00046C7F">
      <w:pPr>
        <w:pStyle w:val="Header"/>
        <w:tabs>
          <w:tab w:val="left" w:pos="567"/>
          <w:tab w:val="decimal" w:pos="7920"/>
        </w:tabs>
        <w:jc w:val="both"/>
        <w:rPr>
          <w:b/>
          <w:bCs/>
          <w:sz w:val="22"/>
          <w:szCs w:val="22"/>
        </w:rPr>
      </w:pPr>
      <w:r w:rsidRPr="0044596D">
        <w:rPr>
          <w:b/>
          <w:bCs/>
          <w:sz w:val="22"/>
          <w:szCs w:val="22"/>
        </w:rPr>
        <w:lastRenderedPageBreak/>
        <w:t>Notes to the financial statements</w:t>
      </w:r>
    </w:p>
    <w:p w14:paraId="14993DCB" w14:textId="77777777" w:rsidR="00046C7F" w:rsidRPr="0044596D" w:rsidRDefault="00046C7F" w:rsidP="00046C7F">
      <w:pPr>
        <w:pStyle w:val="Header"/>
        <w:tabs>
          <w:tab w:val="left" w:pos="567"/>
          <w:tab w:val="decimal" w:pos="7920"/>
        </w:tabs>
        <w:jc w:val="both"/>
        <w:rPr>
          <w:b/>
          <w:bCs/>
          <w:sz w:val="22"/>
          <w:szCs w:val="22"/>
        </w:rPr>
      </w:pPr>
      <w:r w:rsidRPr="0044596D">
        <w:rPr>
          <w:b/>
          <w:bCs/>
          <w:sz w:val="22"/>
          <w:szCs w:val="22"/>
        </w:rPr>
        <w:t>Significant Accounting Policies</w:t>
      </w:r>
    </w:p>
    <w:p w14:paraId="232F1D52" w14:textId="77777777" w:rsidR="0057726E" w:rsidRPr="00046C7F" w:rsidRDefault="0057726E" w:rsidP="00953054">
      <w:pPr>
        <w:spacing w:line="360" w:lineRule="auto"/>
        <w:ind w:right="-20"/>
        <w:jc w:val="both"/>
        <w:rPr>
          <w:rFonts w:eastAsia="Arial"/>
          <w:sz w:val="22"/>
          <w:szCs w:val="22"/>
        </w:rPr>
      </w:pPr>
    </w:p>
    <w:p w14:paraId="2DF04F3E" w14:textId="77777777" w:rsidR="00E44E41" w:rsidRPr="00046C7F" w:rsidRDefault="00650C14" w:rsidP="001C2915">
      <w:pPr>
        <w:pStyle w:val="ListParagraph"/>
        <w:numPr>
          <w:ilvl w:val="0"/>
          <w:numId w:val="19"/>
        </w:numPr>
        <w:jc w:val="both"/>
        <w:rPr>
          <w:rFonts w:eastAsia="Arial"/>
          <w:b/>
          <w:sz w:val="22"/>
          <w:szCs w:val="22"/>
        </w:rPr>
      </w:pPr>
      <w:r w:rsidRPr="00046C7F">
        <w:rPr>
          <w:rFonts w:eastAsia="Arial"/>
          <w:b/>
          <w:sz w:val="22"/>
          <w:szCs w:val="22"/>
        </w:rPr>
        <w:t>Summary of Significant Accounting Policies</w:t>
      </w:r>
    </w:p>
    <w:p w14:paraId="771CD9AF" w14:textId="77777777" w:rsidR="00E44E41" w:rsidRPr="00046C7F" w:rsidRDefault="002C0DFC" w:rsidP="00196F69">
      <w:pPr>
        <w:pStyle w:val="ListParagraph"/>
        <w:numPr>
          <w:ilvl w:val="0"/>
          <w:numId w:val="15"/>
        </w:numPr>
        <w:spacing w:line="360" w:lineRule="auto"/>
        <w:ind w:right="-20"/>
        <w:jc w:val="both"/>
        <w:rPr>
          <w:rFonts w:eastAsia="Arial"/>
          <w:sz w:val="22"/>
          <w:szCs w:val="22"/>
        </w:rPr>
      </w:pPr>
      <w:r w:rsidRPr="00046C7F">
        <w:rPr>
          <w:rFonts w:eastAsia="Arial"/>
          <w:b/>
          <w:bCs/>
          <w:spacing w:val="1"/>
          <w:w w:val="96"/>
          <w:sz w:val="22"/>
          <w:szCs w:val="22"/>
        </w:rPr>
        <w:t>Revenue recognition</w:t>
      </w:r>
    </w:p>
    <w:p w14:paraId="28D7F873" w14:textId="77777777" w:rsidR="00E44E41" w:rsidRPr="00046C7F" w:rsidRDefault="00A7198F" w:rsidP="001C2915">
      <w:pPr>
        <w:pStyle w:val="ListParagraph"/>
        <w:numPr>
          <w:ilvl w:val="0"/>
          <w:numId w:val="41"/>
        </w:numPr>
        <w:spacing w:line="360" w:lineRule="auto"/>
        <w:ind w:right="-20"/>
        <w:jc w:val="both"/>
        <w:rPr>
          <w:rFonts w:eastAsia="Arial"/>
          <w:sz w:val="22"/>
          <w:szCs w:val="22"/>
        </w:rPr>
      </w:pPr>
      <w:r w:rsidRPr="00046C7F">
        <w:rPr>
          <w:rFonts w:eastAsia="Arial"/>
          <w:b/>
          <w:bCs/>
          <w:spacing w:val="1"/>
          <w:w w:val="96"/>
          <w:sz w:val="22"/>
          <w:szCs w:val="22"/>
        </w:rPr>
        <w:t>Revenue from non-exchange transactions</w:t>
      </w:r>
      <w:r w:rsidR="00E96B3B" w:rsidRPr="00046C7F">
        <w:rPr>
          <w:rFonts w:eastAsia="Arial"/>
          <w:b/>
          <w:bCs/>
          <w:spacing w:val="1"/>
          <w:sz w:val="22"/>
          <w:szCs w:val="22"/>
        </w:rPr>
        <w:t xml:space="preserve"> </w:t>
      </w:r>
    </w:p>
    <w:p w14:paraId="75E5AE92" w14:textId="77777777" w:rsidR="00650C14" w:rsidRPr="00046C7F" w:rsidRDefault="006A4D21" w:rsidP="00953054">
      <w:pPr>
        <w:spacing w:line="360" w:lineRule="auto"/>
        <w:ind w:left="1276" w:hanging="425"/>
        <w:jc w:val="both"/>
        <w:rPr>
          <w:b/>
          <w:sz w:val="22"/>
          <w:szCs w:val="22"/>
          <w:u w:val="single"/>
        </w:rPr>
      </w:pPr>
      <w:r w:rsidRPr="00046C7F">
        <w:rPr>
          <w:b/>
          <w:sz w:val="22"/>
          <w:szCs w:val="22"/>
          <w:u w:val="single"/>
        </w:rPr>
        <w:t>Transfers from other government entities</w:t>
      </w:r>
    </w:p>
    <w:p w14:paraId="171C1ADE" w14:textId="53D02B9B" w:rsidR="002A573E" w:rsidRPr="00046C7F" w:rsidRDefault="006A4D21" w:rsidP="000F40C5">
      <w:pPr>
        <w:pStyle w:val="Default"/>
        <w:spacing w:line="360" w:lineRule="auto"/>
        <w:jc w:val="both"/>
        <w:rPr>
          <w:rFonts w:eastAsia="Arial"/>
          <w:b/>
          <w:bCs/>
          <w:spacing w:val="1"/>
          <w:w w:val="96"/>
          <w:sz w:val="22"/>
          <w:szCs w:val="22"/>
        </w:rPr>
      </w:pPr>
      <w:r w:rsidRPr="00046C7F">
        <w:rPr>
          <w:rFonts w:ascii="Times New Roman" w:hAnsi="Times New Roman" w:cs="Times New Roman"/>
          <w:color w:val="auto"/>
          <w:sz w:val="22"/>
          <w:szCs w:val="22"/>
          <w:lang w:eastAsia="en-US"/>
        </w:rPr>
        <w:t xml:space="preserve">Revenues from non-exchange transactions with other government entities are measured at fair value and recognized on obtaining control of the asset (cash, goods, services and property) if the transfer is free from conditions and it is probable that the economic benefits or service potential related to the asset will flow to the </w:t>
      </w:r>
      <w:r w:rsidR="00E80625" w:rsidRPr="00046C7F">
        <w:rPr>
          <w:rFonts w:ascii="Times New Roman" w:hAnsi="Times New Roman" w:cs="Times New Roman"/>
          <w:color w:val="auto"/>
          <w:sz w:val="22"/>
          <w:szCs w:val="22"/>
          <w:lang w:eastAsia="en-US"/>
        </w:rPr>
        <w:t>Entity</w:t>
      </w:r>
      <w:r w:rsidRPr="00046C7F">
        <w:rPr>
          <w:rFonts w:ascii="Times New Roman" w:hAnsi="Times New Roman" w:cs="Times New Roman"/>
          <w:color w:val="auto"/>
          <w:sz w:val="22"/>
          <w:szCs w:val="22"/>
          <w:lang w:eastAsia="en-US"/>
        </w:rPr>
        <w:t xml:space="preserve"> and can be measured reliably. Recurrent grants are recognized in the statement of </w:t>
      </w:r>
      <w:r w:rsidR="009C4B7A" w:rsidRPr="00046C7F">
        <w:rPr>
          <w:rFonts w:ascii="Times New Roman" w:hAnsi="Times New Roman" w:cs="Times New Roman"/>
          <w:color w:val="auto"/>
          <w:sz w:val="22"/>
          <w:szCs w:val="22"/>
          <w:lang w:eastAsia="en-US"/>
        </w:rPr>
        <w:t>financial performance</w:t>
      </w:r>
      <w:r w:rsidRPr="00046C7F">
        <w:rPr>
          <w:rFonts w:ascii="Times New Roman" w:hAnsi="Times New Roman" w:cs="Times New Roman"/>
          <w:color w:val="auto"/>
          <w:sz w:val="22"/>
          <w:szCs w:val="22"/>
          <w:lang w:eastAsia="en-US"/>
        </w:rPr>
        <w:t xml:space="preserve">. </w:t>
      </w:r>
      <w:r w:rsidR="000F40C5" w:rsidRPr="00046C7F">
        <w:rPr>
          <w:rFonts w:ascii="Times New Roman" w:hAnsi="Times New Roman" w:cs="Times New Roman"/>
          <w:color w:val="auto"/>
          <w:sz w:val="22"/>
          <w:szCs w:val="22"/>
          <w:lang w:eastAsia="en-US"/>
        </w:rPr>
        <w:t>Development/Capital grants are recognized in the statement of financial performance after meeting revenue recognition criteria. Conditional grants are recogni</w:t>
      </w:r>
      <w:r w:rsidR="00E344BB" w:rsidRPr="00046C7F">
        <w:rPr>
          <w:rFonts w:ascii="Times New Roman" w:hAnsi="Times New Roman" w:cs="Times New Roman"/>
          <w:color w:val="auto"/>
          <w:sz w:val="22"/>
          <w:szCs w:val="22"/>
          <w:lang w:eastAsia="en-US"/>
        </w:rPr>
        <w:t>z</w:t>
      </w:r>
      <w:r w:rsidR="000F40C5" w:rsidRPr="00046C7F">
        <w:rPr>
          <w:rFonts w:ascii="Times New Roman" w:hAnsi="Times New Roman" w:cs="Times New Roman"/>
          <w:color w:val="auto"/>
          <w:sz w:val="22"/>
          <w:szCs w:val="22"/>
          <w:lang w:eastAsia="en-US"/>
        </w:rPr>
        <w:t xml:space="preserve">ed as revenue upon </w:t>
      </w:r>
      <w:r w:rsidR="00DC7DCE" w:rsidRPr="00046C7F">
        <w:rPr>
          <w:rFonts w:ascii="Times New Roman" w:hAnsi="Times New Roman" w:cs="Times New Roman"/>
          <w:color w:val="auto"/>
          <w:sz w:val="22"/>
          <w:szCs w:val="22"/>
          <w:lang w:eastAsia="en-US"/>
        </w:rPr>
        <w:t>fulfilment</w:t>
      </w:r>
      <w:r w:rsidR="000F40C5" w:rsidRPr="00046C7F">
        <w:rPr>
          <w:rFonts w:ascii="Times New Roman" w:hAnsi="Times New Roman" w:cs="Times New Roman"/>
          <w:color w:val="auto"/>
          <w:sz w:val="22"/>
          <w:szCs w:val="22"/>
          <w:lang w:eastAsia="en-US"/>
        </w:rPr>
        <w:t xml:space="preserve"> of the set conditions.</w:t>
      </w:r>
    </w:p>
    <w:p w14:paraId="2C3F8387" w14:textId="2EE5EABD" w:rsidR="00B85C23" w:rsidRPr="00046C7F" w:rsidRDefault="00B85C23" w:rsidP="001C2915">
      <w:pPr>
        <w:pStyle w:val="ListParagraph"/>
        <w:numPr>
          <w:ilvl w:val="0"/>
          <w:numId w:val="41"/>
        </w:numPr>
        <w:spacing w:line="360" w:lineRule="auto"/>
        <w:ind w:right="-20"/>
        <w:jc w:val="both"/>
        <w:rPr>
          <w:rFonts w:eastAsia="Arial"/>
          <w:b/>
          <w:bCs/>
          <w:spacing w:val="1"/>
          <w:w w:val="96"/>
          <w:sz w:val="22"/>
          <w:szCs w:val="22"/>
        </w:rPr>
      </w:pPr>
      <w:r w:rsidRPr="00046C7F">
        <w:rPr>
          <w:rFonts w:eastAsia="Arial"/>
          <w:b/>
          <w:bCs/>
          <w:spacing w:val="1"/>
          <w:w w:val="96"/>
          <w:sz w:val="22"/>
          <w:szCs w:val="22"/>
        </w:rPr>
        <w:t xml:space="preserve">Revenue from exchange transactions </w:t>
      </w:r>
    </w:p>
    <w:p w14:paraId="1BA59375" w14:textId="77777777" w:rsidR="009A6DE4" w:rsidRPr="00046C7F" w:rsidRDefault="009A6DE4" w:rsidP="00953054">
      <w:pPr>
        <w:spacing w:line="360" w:lineRule="auto"/>
        <w:jc w:val="both"/>
        <w:rPr>
          <w:b/>
          <w:iCs/>
          <w:sz w:val="22"/>
          <w:szCs w:val="22"/>
          <w:u w:val="single"/>
        </w:rPr>
      </w:pPr>
    </w:p>
    <w:p w14:paraId="3A16B8EF" w14:textId="77777777" w:rsidR="00E350C4" w:rsidRPr="00046C7F" w:rsidRDefault="00E350C4" w:rsidP="002A573E">
      <w:pPr>
        <w:spacing w:line="360" w:lineRule="auto"/>
        <w:ind w:firstLine="720"/>
        <w:jc w:val="both"/>
        <w:rPr>
          <w:b/>
          <w:sz w:val="22"/>
          <w:szCs w:val="22"/>
          <w:u w:val="single"/>
        </w:rPr>
      </w:pPr>
      <w:r w:rsidRPr="00046C7F">
        <w:rPr>
          <w:b/>
          <w:sz w:val="22"/>
          <w:szCs w:val="22"/>
          <w:u w:val="single"/>
        </w:rPr>
        <w:t>Interest income</w:t>
      </w:r>
    </w:p>
    <w:p w14:paraId="14C182F7" w14:textId="77777777" w:rsidR="00E350C4" w:rsidRPr="00046C7F" w:rsidRDefault="00E350C4" w:rsidP="007B2184">
      <w:pPr>
        <w:pStyle w:val="Default"/>
        <w:spacing w:line="360" w:lineRule="auto"/>
        <w:jc w:val="both"/>
        <w:rPr>
          <w:rFonts w:ascii="Times New Roman" w:hAnsi="Times New Roman" w:cs="Times New Roman"/>
          <w:color w:val="auto"/>
          <w:sz w:val="22"/>
          <w:szCs w:val="22"/>
          <w:lang w:eastAsia="en-US"/>
        </w:rPr>
      </w:pPr>
      <w:r w:rsidRPr="00046C7F">
        <w:rPr>
          <w:rFonts w:ascii="Times New Roman" w:hAnsi="Times New Roman" w:cs="Times New Roman"/>
          <w:color w:val="auto"/>
          <w:sz w:val="22"/>
          <w:szCs w:val="22"/>
          <w:lang w:eastAsia="en-US"/>
        </w:rPr>
        <w:t>Interest income is accrued using the effective yield method. The effective yield discounts estimated future cash receipts through the expected life of the financial asset to that asset’s net carrying amount. The method applies this yield to the principal outstanding to determine interest income each period.</w:t>
      </w:r>
    </w:p>
    <w:p w14:paraId="5ECA04E9" w14:textId="77777777" w:rsidR="002A573E" w:rsidRPr="00046C7F" w:rsidRDefault="002A573E" w:rsidP="002A573E">
      <w:pPr>
        <w:pStyle w:val="Default"/>
        <w:spacing w:line="360" w:lineRule="auto"/>
        <w:ind w:left="720"/>
        <w:jc w:val="both"/>
        <w:rPr>
          <w:rFonts w:ascii="Times New Roman" w:hAnsi="Times New Roman" w:cs="Times New Roman"/>
          <w:color w:val="auto"/>
          <w:sz w:val="22"/>
          <w:szCs w:val="22"/>
          <w:lang w:eastAsia="en-US"/>
        </w:rPr>
      </w:pPr>
    </w:p>
    <w:p w14:paraId="072B4DEB" w14:textId="77777777" w:rsidR="00E44E41" w:rsidRPr="00046C7F" w:rsidRDefault="00E44E41" w:rsidP="002A573E">
      <w:pPr>
        <w:spacing w:line="360" w:lineRule="auto"/>
        <w:ind w:firstLine="720"/>
        <w:jc w:val="both"/>
        <w:rPr>
          <w:b/>
          <w:sz w:val="22"/>
          <w:szCs w:val="22"/>
          <w:u w:val="single"/>
        </w:rPr>
      </w:pPr>
      <w:r w:rsidRPr="00046C7F">
        <w:rPr>
          <w:b/>
          <w:sz w:val="22"/>
          <w:szCs w:val="22"/>
          <w:u w:val="single"/>
        </w:rPr>
        <w:t>Dividends</w:t>
      </w:r>
    </w:p>
    <w:p w14:paraId="2358D9BC" w14:textId="77777777" w:rsidR="006A4D21" w:rsidRPr="00046C7F" w:rsidRDefault="00E44E41" w:rsidP="006F6B50">
      <w:pPr>
        <w:spacing w:line="360" w:lineRule="auto"/>
        <w:jc w:val="both"/>
        <w:rPr>
          <w:sz w:val="22"/>
          <w:szCs w:val="22"/>
        </w:rPr>
      </w:pPr>
      <w:r w:rsidRPr="00046C7F">
        <w:rPr>
          <w:bCs/>
          <w:sz w:val="22"/>
          <w:szCs w:val="22"/>
        </w:rPr>
        <w:t xml:space="preserve">Dividends or similar distributions must be recognized when the shareholder’s or the </w:t>
      </w:r>
      <w:r w:rsidR="00E80625" w:rsidRPr="00046C7F">
        <w:rPr>
          <w:sz w:val="22"/>
          <w:szCs w:val="22"/>
        </w:rPr>
        <w:t>Entity</w:t>
      </w:r>
      <w:r w:rsidRPr="00046C7F">
        <w:rPr>
          <w:sz w:val="22"/>
          <w:szCs w:val="22"/>
        </w:rPr>
        <w:t>’s right to receive payments is established.</w:t>
      </w:r>
    </w:p>
    <w:p w14:paraId="22A5BEF7" w14:textId="77777777" w:rsidR="002A573E" w:rsidRPr="00046C7F" w:rsidRDefault="002A573E" w:rsidP="002A573E">
      <w:pPr>
        <w:spacing w:line="360" w:lineRule="auto"/>
        <w:ind w:left="720"/>
        <w:jc w:val="both"/>
        <w:rPr>
          <w:bCs/>
          <w:sz w:val="22"/>
          <w:szCs w:val="22"/>
        </w:rPr>
      </w:pPr>
    </w:p>
    <w:p w14:paraId="4B9BD003" w14:textId="77777777" w:rsidR="006A4D21" w:rsidRPr="00046C7F" w:rsidRDefault="006A4D21" w:rsidP="002A573E">
      <w:pPr>
        <w:spacing w:line="360" w:lineRule="auto"/>
        <w:ind w:firstLine="720"/>
        <w:jc w:val="both"/>
        <w:rPr>
          <w:b/>
          <w:sz w:val="22"/>
          <w:szCs w:val="22"/>
          <w:u w:val="single"/>
        </w:rPr>
      </w:pPr>
      <w:r w:rsidRPr="00046C7F">
        <w:rPr>
          <w:b/>
          <w:sz w:val="22"/>
          <w:szCs w:val="22"/>
          <w:u w:val="single"/>
        </w:rPr>
        <w:t>Rental income</w:t>
      </w:r>
    </w:p>
    <w:p w14:paraId="3387EB77" w14:textId="77777777" w:rsidR="00E350C4" w:rsidRPr="00046C7F" w:rsidRDefault="006A4D21" w:rsidP="006F6B50">
      <w:pPr>
        <w:spacing w:line="360" w:lineRule="auto"/>
        <w:jc w:val="both"/>
        <w:rPr>
          <w:bCs/>
          <w:sz w:val="22"/>
          <w:szCs w:val="22"/>
        </w:rPr>
      </w:pPr>
      <w:r w:rsidRPr="00046C7F">
        <w:rPr>
          <w:bCs/>
          <w:sz w:val="22"/>
          <w:szCs w:val="22"/>
        </w:rPr>
        <w:t>Rental income arising from operating leases on investment properties is accounted for on a straight-line basis over the lease terms and included in revenue.</w:t>
      </w:r>
    </w:p>
    <w:p w14:paraId="00610F0C" w14:textId="77777777" w:rsidR="002A573E" w:rsidRPr="00046C7F" w:rsidRDefault="002A573E" w:rsidP="002A573E">
      <w:pPr>
        <w:spacing w:line="360" w:lineRule="auto"/>
        <w:ind w:left="720"/>
        <w:jc w:val="both"/>
        <w:rPr>
          <w:bCs/>
          <w:sz w:val="22"/>
          <w:szCs w:val="22"/>
        </w:rPr>
      </w:pPr>
    </w:p>
    <w:p w14:paraId="268AF888" w14:textId="77777777" w:rsidR="00E350C4" w:rsidRPr="00046C7F" w:rsidRDefault="00E350C4" w:rsidP="00196F69">
      <w:pPr>
        <w:pStyle w:val="ListParagraph"/>
        <w:numPr>
          <w:ilvl w:val="0"/>
          <w:numId w:val="15"/>
        </w:numPr>
        <w:adjustRightInd w:val="0"/>
        <w:spacing w:line="360" w:lineRule="auto"/>
        <w:jc w:val="both"/>
        <w:rPr>
          <w:b/>
          <w:sz w:val="22"/>
          <w:szCs w:val="22"/>
        </w:rPr>
      </w:pPr>
      <w:r w:rsidRPr="00046C7F">
        <w:rPr>
          <w:b/>
          <w:sz w:val="22"/>
          <w:szCs w:val="22"/>
        </w:rPr>
        <w:t xml:space="preserve">Budget information </w:t>
      </w:r>
    </w:p>
    <w:p w14:paraId="3C6D4396" w14:textId="77777777" w:rsidR="00564332" w:rsidRPr="00046C7F" w:rsidRDefault="00E350C4" w:rsidP="003A748B">
      <w:pPr>
        <w:pStyle w:val="Default"/>
        <w:spacing w:line="360" w:lineRule="auto"/>
        <w:jc w:val="both"/>
        <w:rPr>
          <w:rFonts w:ascii="Times New Roman" w:hAnsi="Times New Roman" w:cs="Times New Roman"/>
          <w:color w:val="auto"/>
          <w:sz w:val="22"/>
          <w:szCs w:val="22"/>
          <w:lang w:eastAsia="en-US"/>
        </w:rPr>
      </w:pPr>
      <w:r w:rsidRPr="00046C7F">
        <w:rPr>
          <w:rFonts w:ascii="Times New Roman" w:hAnsi="Times New Roman" w:cs="Times New Roman"/>
          <w:color w:val="auto"/>
          <w:sz w:val="22"/>
          <w:szCs w:val="22"/>
          <w:lang w:eastAsia="en-US"/>
        </w:rPr>
        <w:t xml:space="preserve">The original budget for FY </w:t>
      </w:r>
      <w:r w:rsidR="00D55DD4" w:rsidRPr="00046C7F">
        <w:rPr>
          <w:rFonts w:ascii="Times New Roman" w:hAnsi="Times New Roman" w:cs="Times New Roman"/>
          <w:color w:val="auto"/>
          <w:sz w:val="22"/>
          <w:szCs w:val="22"/>
          <w:lang w:eastAsia="en-US"/>
        </w:rPr>
        <w:t>20</w:t>
      </w:r>
      <w:r w:rsidR="00BC4B14" w:rsidRPr="00046C7F">
        <w:rPr>
          <w:rFonts w:ascii="Times New Roman" w:hAnsi="Times New Roman" w:cs="Times New Roman"/>
          <w:color w:val="auto"/>
          <w:sz w:val="22"/>
          <w:szCs w:val="22"/>
          <w:lang w:eastAsia="en-US"/>
        </w:rPr>
        <w:t>xx/xx</w:t>
      </w:r>
      <w:r w:rsidRPr="00046C7F">
        <w:rPr>
          <w:rFonts w:ascii="Times New Roman" w:hAnsi="Times New Roman" w:cs="Times New Roman"/>
          <w:color w:val="auto"/>
          <w:sz w:val="22"/>
          <w:szCs w:val="22"/>
          <w:lang w:eastAsia="en-US"/>
        </w:rPr>
        <w:t xml:space="preserve"> was approved by the </w:t>
      </w:r>
      <w:r w:rsidR="00660D6A" w:rsidRPr="00046C7F">
        <w:rPr>
          <w:rFonts w:ascii="Times New Roman" w:hAnsi="Times New Roman" w:cs="Times New Roman"/>
          <w:color w:val="auto"/>
          <w:sz w:val="22"/>
          <w:szCs w:val="22"/>
          <w:lang w:eastAsia="en-US"/>
        </w:rPr>
        <w:t>County</w:t>
      </w:r>
      <w:r w:rsidRPr="00046C7F">
        <w:rPr>
          <w:rFonts w:ascii="Times New Roman" w:hAnsi="Times New Roman" w:cs="Times New Roman"/>
          <w:color w:val="auto"/>
          <w:sz w:val="22"/>
          <w:szCs w:val="22"/>
          <w:lang w:eastAsia="en-US"/>
        </w:rPr>
        <w:t xml:space="preserve"> Assembly on </w:t>
      </w:r>
      <w:proofErr w:type="spellStart"/>
      <w:r w:rsidRPr="00046C7F">
        <w:rPr>
          <w:rFonts w:ascii="Times New Roman" w:hAnsi="Times New Roman" w:cs="Times New Roman"/>
          <w:i/>
          <w:iCs/>
          <w:color w:val="auto"/>
          <w:sz w:val="22"/>
          <w:szCs w:val="22"/>
          <w:lang w:eastAsia="en-US"/>
        </w:rPr>
        <w:t>xxxx</w:t>
      </w:r>
      <w:proofErr w:type="spellEnd"/>
      <w:r w:rsidRPr="00046C7F">
        <w:rPr>
          <w:rFonts w:ascii="Times New Roman" w:hAnsi="Times New Roman" w:cs="Times New Roman"/>
          <w:color w:val="auto"/>
          <w:sz w:val="22"/>
          <w:szCs w:val="22"/>
          <w:lang w:eastAsia="en-US"/>
        </w:rPr>
        <w:t xml:space="preserve">. Subsequent revisions or additional appropriations were made to the approved budget in accordance with specific approvals from the appropriate authorities. The additional appropriations are added to the original budget by the </w:t>
      </w:r>
      <w:r w:rsidR="00E80625" w:rsidRPr="00046C7F">
        <w:rPr>
          <w:rFonts w:ascii="Times New Roman" w:hAnsi="Times New Roman" w:cs="Times New Roman"/>
          <w:color w:val="auto"/>
          <w:sz w:val="22"/>
          <w:szCs w:val="22"/>
          <w:lang w:eastAsia="en-US"/>
        </w:rPr>
        <w:t>Entity</w:t>
      </w:r>
      <w:r w:rsidRPr="00046C7F">
        <w:rPr>
          <w:rFonts w:ascii="Times New Roman" w:hAnsi="Times New Roman" w:cs="Times New Roman"/>
          <w:color w:val="auto"/>
          <w:sz w:val="22"/>
          <w:szCs w:val="22"/>
          <w:lang w:eastAsia="en-US"/>
        </w:rPr>
        <w:t xml:space="preserve"> upon receiving the respective approvals </w:t>
      </w:r>
      <w:proofErr w:type="gramStart"/>
      <w:r w:rsidRPr="00046C7F">
        <w:rPr>
          <w:rFonts w:ascii="Times New Roman" w:hAnsi="Times New Roman" w:cs="Times New Roman"/>
          <w:color w:val="auto"/>
          <w:sz w:val="22"/>
          <w:szCs w:val="22"/>
          <w:lang w:eastAsia="en-US"/>
        </w:rPr>
        <w:t>in order to</w:t>
      </w:r>
      <w:proofErr w:type="gramEnd"/>
      <w:r w:rsidRPr="00046C7F">
        <w:rPr>
          <w:rFonts w:ascii="Times New Roman" w:hAnsi="Times New Roman" w:cs="Times New Roman"/>
          <w:color w:val="auto"/>
          <w:sz w:val="22"/>
          <w:szCs w:val="22"/>
          <w:lang w:eastAsia="en-US"/>
        </w:rPr>
        <w:t xml:space="preserve"> conclude the final budget. Accordingly, the </w:t>
      </w:r>
      <w:r w:rsidR="00E80625" w:rsidRPr="00046C7F">
        <w:rPr>
          <w:rFonts w:ascii="Times New Roman" w:hAnsi="Times New Roman" w:cs="Times New Roman"/>
          <w:color w:val="auto"/>
          <w:sz w:val="22"/>
          <w:szCs w:val="22"/>
          <w:lang w:eastAsia="en-US"/>
        </w:rPr>
        <w:t>Entity</w:t>
      </w:r>
      <w:r w:rsidRPr="00046C7F">
        <w:rPr>
          <w:rFonts w:ascii="Times New Roman" w:hAnsi="Times New Roman" w:cs="Times New Roman"/>
          <w:color w:val="auto"/>
          <w:sz w:val="22"/>
          <w:szCs w:val="22"/>
          <w:lang w:eastAsia="en-US"/>
        </w:rPr>
        <w:t xml:space="preserve"> recorded additional appropriations of </w:t>
      </w:r>
      <w:proofErr w:type="spellStart"/>
      <w:r w:rsidRPr="00046C7F">
        <w:rPr>
          <w:rFonts w:ascii="Times New Roman" w:hAnsi="Times New Roman" w:cs="Times New Roman"/>
          <w:i/>
          <w:iCs/>
          <w:color w:val="auto"/>
          <w:sz w:val="22"/>
          <w:szCs w:val="22"/>
          <w:lang w:eastAsia="en-US"/>
        </w:rPr>
        <w:t>xxxx</w:t>
      </w:r>
      <w:proofErr w:type="spellEnd"/>
      <w:r w:rsidRPr="00046C7F">
        <w:rPr>
          <w:rFonts w:ascii="Times New Roman" w:hAnsi="Times New Roman" w:cs="Times New Roman"/>
          <w:color w:val="auto"/>
          <w:sz w:val="22"/>
          <w:szCs w:val="22"/>
          <w:lang w:eastAsia="en-US"/>
        </w:rPr>
        <w:t xml:space="preserve"> on the </w:t>
      </w:r>
      <w:r w:rsidR="00D55DD4" w:rsidRPr="00046C7F">
        <w:rPr>
          <w:rFonts w:ascii="Times New Roman" w:hAnsi="Times New Roman" w:cs="Times New Roman"/>
          <w:color w:val="auto"/>
          <w:sz w:val="22"/>
          <w:szCs w:val="22"/>
          <w:lang w:eastAsia="en-US"/>
        </w:rPr>
        <w:t>20</w:t>
      </w:r>
      <w:r w:rsidR="00BC4B14" w:rsidRPr="00046C7F">
        <w:rPr>
          <w:rFonts w:ascii="Times New Roman" w:hAnsi="Times New Roman" w:cs="Times New Roman"/>
          <w:color w:val="auto"/>
          <w:sz w:val="22"/>
          <w:szCs w:val="22"/>
          <w:lang w:eastAsia="en-US"/>
        </w:rPr>
        <w:t>xx/xx</w:t>
      </w:r>
      <w:r w:rsidRPr="00046C7F">
        <w:rPr>
          <w:rFonts w:ascii="Times New Roman" w:hAnsi="Times New Roman" w:cs="Times New Roman"/>
          <w:color w:val="auto"/>
          <w:sz w:val="22"/>
          <w:szCs w:val="22"/>
          <w:lang w:eastAsia="en-US"/>
        </w:rPr>
        <w:t xml:space="preserve"> budget following the governing body’s approval.</w:t>
      </w:r>
      <w:r w:rsidR="00DC7F86" w:rsidRPr="00046C7F">
        <w:rPr>
          <w:rFonts w:ascii="Times New Roman" w:hAnsi="Times New Roman" w:cs="Times New Roman"/>
          <w:color w:val="auto"/>
          <w:sz w:val="22"/>
          <w:szCs w:val="22"/>
          <w:lang w:eastAsia="en-US"/>
        </w:rPr>
        <w:t xml:space="preserve"> The Entity’s budget is prepared on a different basis to the actual income and expenditure disclosed in the financial statements.</w:t>
      </w:r>
    </w:p>
    <w:p w14:paraId="46C6B2F9" w14:textId="77777777" w:rsidR="00D94DD1" w:rsidRPr="00046C7F" w:rsidRDefault="00D94DD1" w:rsidP="00953054">
      <w:pPr>
        <w:autoSpaceDE/>
        <w:autoSpaceDN/>
        <w:jc w:val="both"/>
        <w:rPr>
          <w:b/>
          <w:sz w:val="22"/>
          <w:szCs w:val="22"/>
        </w:rPr>
      </w:pPr>
      <w:r w:rsidRPr="00046C7F">
        <w:rPr>
          <w:b/>
          <w:sz w:val="22"/>
          <w:szCs w:val="22"/>
        </w:rPr>
        <w:br w:type="page"/>
      </w:r>
    </w:p>
    <w:p w14:paraId="55E45B67" w14:textId="77777777" w:rsidR="00046C7F" w:rsidRDefault="00046C7F" w:rsidP="00046C7F">
      <w:pPr>
        <w:pStyle w:val="Header"/>
        <w:tabs>
          <w:tab w:val="left" w:pos="567"/>
          <w:tab w:val="decimal" w:pos="7920"/>
        </w:tabs>
        <w:jc w:val="both"/>
        <w:rPr>
          <w:b/>
          <w:bCs/>
        </w:rPr>
      </w:pPr>
      <w:r w:rsidRPr="00046C7F">
        <w:rPr>
          <w:b/>
          <w:bCs/>
          <w:sz w:val="22"/>
          <w:szCs w:val="22"/>
        </w:rPr>
        <w:lastRenderedPageBreak/>
        <w:t>Notes to the</w:t>
      </w:r>
      <w:r w:rsidRPr="00046C7F">
        <w:rPr>
          <w:b/>
          <w:bCs/>
        </w:rPr>
        <w:t xml:space="preserve"> financial statements</w:t>
      </w:r>
    </w:p>
    <w:p w14:paraId="34936346" w14:textId="77777777" w:rsidR="00046C7F" w:rsidRDefault="00046C7F" w:rsidP="00046C7F">
      <w:pPr>
        <w:pStyle w:val="Header"/>
        <w:tabs>
          <w:tab w:val="left" w:pos="567"/>
          <w:tab w:val="decimal" w:pos="7920"/>
        </w:tabs>
        <w:jc w:val="both"/>
        <w:rPr>
          <w:b/>
          <w:bCs/>
        </w:rPr>
      </w:pPr>
      <w:r>
        <w:rPr>
          <w:b/>
          <w:bCs/>
        </w:rPr>
        <w:t>Significant Accounting Policies</w:t>
      </w:r>
    </w:p>
    <w:p w14:paraId="4FCCE05C" w14:textId="77777777" w:rsidR="00A30AB9" w:rsidRPr="00953054" w:rsidRDefault="00A30AB9" w:rsidP="00953054">
      <w:pPr>
        <w:autoSpaceDE/>
        <w:autoSpaceDN/>
        <w:jc w:val="both"/>
        <w:rPr>
          <w:b/>
          <w:sz w:val="22"/>
          <w:szCs w:val="22"/>
        </w:rPr>
      </w:pPr>
    </w:p>
    <w:p w14:paraId="01C80477" w14:textId="77777777" w:rsidR="00CD29B0" w:rsidRPr="00953054" w:rsidRDefault="00E54F2B" w:rsidP="00953054">
      <w:pPr>
        <w:pStyle w:val="Default"/>
        <w:spacing w:line="360" w:lineRule="auto"/>
        <w:jc w:val="both"/>
        <w:rPr>
          <w:rFonts w:ascii="Times New Roman" w:hAnsi="Times New Roman" w:cs="Times New Roman"/>
          <w:b/>
          <w:bCs/>
          <w:color w:val="auto"/>
          <w:sz w:val="22"/>
          <w:szCs w:val="22"/>
          <w:lang w:eastAsia="en-US"/>
        </w:rPr>
      </w:pPr>
      <w:r w:rsidRPr="00953054">
        <w:rPr>
          <w:rFonts w:ascii="Times New Roman" w:hAnsi="Times New Roman" w:cs="Times New Roman"/>
          <w:b/>
          <w:bCs/>
          <w:color w:val="auto"/>
          <w:sz w:val="22"/>
          <w:szCs w:val="22"/>
          <w:lang w:eastAsia="en-US"/>
        </w:rPr>
        <w:t>Budget information (continued)</w:t>
      </w:r>
    </w:p>
    <w:p w14:paraId="715FF0F1" w14:textId="78E17474" w:rsidR="00326087" w:rsidRPr="00953054" w:rsidRDefault="00A30AB9" w:rsidP="008F0255">
      <w:pPr>
        <w:pStyle w:val="Default"/>
        <w:spacing w:line="360" w:lineRule="auto"/>
        <w:jc w:val="both"/>
        <w:rPr>
          <w:rFonts w:ascii="Times New Roman" w:hAnsi="Times New Roman" w:cs="Times New Roman"/>
          <w:color w:val="auto"/>
          <w:sz w:val="22"/>
          <w:szCs w:val="22"/>
          <w:lang w:eastAsia="en-US"/>
        </w:rPr>
      </w:pPr>
      <w:r w:rsidRPr="00953054">
        <w:rPr>
          <w:rFonts w:ascii="Times New Roman" w:hAnsi="Times New Roman" w:cs="Times New Roman"/>
          <w:color w:val="auto"/>
          <w:sz w:val="22"/>
          <w:szCs w:val="22"/>
          <w:lang w:eastAsia="en-US"/>
        </w:rPr>
        <w:t xml:space="preserve">The financial statements are prepared on accrual </w:t>
      </w:r>
      <w:r w:rsidR="00E350C4" w:rsidRPr="00953054">
        <w:rPr>
          <w:rFonts w:ascii="Times New Roman" w:hAnsi="Times New Roman" w:cs="Times New Roman"/>
          <w:color w:val="auto"/>
          <w:sz w:val="22"/>
          <w:szCs w:val="22"/>
          <w:lang w:eastAsia="en-US"/>
        </w:rPr>
        <w:t xml:space="preserve">basis using a classification based on the nature of expenses in the statement of financial performance, whereas the budget is prepared on a cash basis. The amounts in the financial statements were recast from the accrual basis to the cash basis and reclassified by presentation to be on the same basis as the approved budget. A comparison of budget and actual amounts, prepared on a comparable basis to the approved budget, is then presented in the statement of comparison of budget and actual amounts. In addition to the Basis difference, adjustments to amounts in the financial statements are also made for differences in the formats and classification schemes adopted for the presentation of the financial statements and the approved </w:t>
      </w:r>
      <w:r w:rsidR="00DC7F86" w:rsidRPr="00953054">
        <w:rPr>
          <w:rFonts w:ascii="Times New Roman" w:hAnsi="Times New Roman" w:cs="Times New Roman"/>
          <w:color w:val="auto"/>
          <w:sz w:val="22"/>
          <w:szCs w:val="22"/>
          <w:lang w:eastAsia="en-US"/>
        </w:rPr>
        <w:t>budget. A</w:t>
      </w:r>
      <w:r w:rsidR="00E350C4" w:rsidRPr="00953054">
        <w:rPr>
          <w:rFonts w:ascii="Times New Roman" w:hAnsi="Times New Roman" w:cs="Times New Roman"/>
          <w:color w:val="auto"/>
          <w:sz w:val="22"/>
          <w:szCs w:val="22"/>
          <w:lang w:eastAsia="en-US"/>
        </w:rPr>
        <w:t xml:space="preserve"> statement to reconcile the actual amounts on a comparable basis included in the statement of comparison of budget and actual amounts and the actuals as per the statement of financial </w:t>
      </w:r>
      <w:r w:rsidR="00A34003">
        <w:rPr>
          <w:rFonts w:ascii="Times New Roman" w:hAnsi="Times New Roman" w:cs="Times New Roman"/>
          <w:color w:val="auto"/>
          <w:sz w:val="22"/>
          <w:szCs w:val="22"/>
          <w:lang w:eastAsia="en-US"/>
        </w:rPr>
        <w:t>cash flows</w:t>
      </w:r>
      <w:r w:rsidR="00E350C4" w:rsidRPr="00953054">
        <w:rPr>
          <w:rFonts w:ascii="Times New Roman" w:hAnsi="Times New Roman" w:cs="Times New Roman"/>
          <w:color w:val="auto"/>
          <w:sz w:val="22"/>
          <w:szCs w:val="22"/>
          <w:lang w:eastAsia="en-US"/>
        </w:rPr>
        <w:t xml:space="preserve"> has been presented under section </w:t>
      </w:r>
      <w:r w:rsidR="00E350C4" w:rsidRPr="00953054">
        <w:rPr>
          <w:rFonts w:ascii="Times New Roman" w:hAnsi="Times New Roman" w:cs="Times New Roman"/>
          <w:i/>
          <w:iCs/>
          <w:color w:val="auto"/>
          <w:sz w:val="22"/>
          <w:szCs w:val="22"/>
          <w:lang w:eastAsia="en-US"/>
        </w:rPr>
        <w:t>xxx</w:t>
      </w:r>
      <w:r w:rsidR="00E350C4" w:rsidRPr="00953054">
        <w:rPr>
          <w:rFonts w:ascii="Times New Roman" w:hAnsi="Times New Roman" w:cs="Times New Roman"/>
          <w:color w:val="auto"/>
          <w:sz w:val="22"/>
          <w:szCs w:val="22"/>
          <w:lang w:eastAsia="en-US"/>
        </w:rPr>
        <w:t xml:space="preserve"> of these financial statements.</w:t>
      </w:r>
    </w:p>
    <w:p w14:paraId="08AB31BC" w14:textId="77777777" w:rsidR="00CA3444" w:rsidRPr="007548BC" w:rsidRDefault="00CA3444" w:rsidP="00953054">
      <w:pPr>
        <w:spacing w:line="360" w:lineRule="auto"/>
        <w:ind w:right="-20"/>
        <w:jc w:val="both"/>
        <w:rPr>
          <w:b/>
          <w:sz w:val="10"/>
          <w:szCs w:val="10"/>
        </w:rPr>
      </w:pPr>
    </w:p>
    <w:p w14:paraId="2A9FBE28" w14:textId="77777777" w:rsidR="00BD16C7" w:rsidRPr="00953054" w:rsidRDefault="00B963A9" w:rsidP="00196F69">
      <w:pPr>
        <w:pStyle w:val="ListParagraph"/>
        <w:numPr>
          <w:ilvl w:val="0"/>
          <w:numId w:val="15"/>
        </w:numPr>
        <w:adjustRightInd w:val="0"/>
        <w:spacing w:line="360" w:lineRule="auto"/>
        <w:ind w:left="426" w:hanging="426"/>
        <w:jc w:val="both"/>
        <w:rPr>
          <w:b/>
          <w:sz w:val="22"/>
          <w:szCs w:val="22"/>
        </w:rPr>
      </w:pPr>
      <w:r w:rsidRPr="00953054">
        <w:rPr>
          <w:b/>
          <w:sz w:val="22"/>
          <w:szCs w:val="22"/>
        </w:rPr>
        <w:t>Investment property</w:t>
      </w:r>
      <w:r w:rsidR="00D079FB" w:rsidRPr="00953054">
        <w:rPr>
          <w:b/>
          <w:sz w:val="22"/>
          <w:szCs w:val="22"/>
        </w:rPr>
        <w:t xml:space="preserve"> </w:t>
      </w:r>
    </w:p>
    <w:p w14:paraId="4D4EDB99" w14:textId="77777777" w:rsidR="00F63BF6" w:rsidRPr="00953054" w:rsidRDefault="00B963A9" w:rsidP="008F0255">
      <w:pPr>
        <w:pStyle w:val="Default"/>
        <w:spacing w:line="360" w:lineRule="auto"/>
        <w:jc w:val="both"/>
        <w:rPr>
          <w:rFonts w:ascii="Times New Roman" w:hAnsi="Times New Roman" w:cs="Times New Roman"/>
          <w:color w:val="auto"/>
          <w:sz w:val="22"/>
          <w:szCs w:val="22"/>
          <w:lang w:eastAsia="en-US"/>
        </w:rPr>
      </w:pPr>
      <w:r w:rsidRPr="00953054">
        <w:rPr>
          <w:rFonts w:ascii="Times New Roman" w:hAnsi="Times New Roman" w:cs="Times New Roman"/>
          <w:color w:val="auto"/>
          <w:sz w:val="22"/>
          <w:szCs w:val="22"/>
          <w:lang w:eastAsia="en-US"/>
        </w:rPr>
        <w:t>Investment properties are measured initially at cost, including transaction costs. The carrying amount includes the</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replacement cost of components of an existing investment property at the time that cost is incurred if the</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recognition criteria are met and excludes the costs of day-to-day maintenance of an investment property.</w:t>
      </w:r>
      <w:r w:rsidR="00E54F2B"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Investment property acquired through a non-exchange transaction is measured at its fair value at the date of</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 xml:space="preserve">acquisition. </w:t>
      </w:r>
      <w:proofErr w:type="gramStart"/>
      <w:r w:rsidRPr="00953054">
        <w:rPr>
          <w:rFonts w:ascii="Times New Roman" w:hAnsi="Times New Roman" w:cs="Times New Roman"/>
          <w:color w:val="auto"/>
          <w:sz w:val="22"/>
          <w:szCs w:val="22"/>
          <w:lang w:eastAsia="en-US"/>
        </w:rPr>
        <w:t>Subsequent to</w:t>
      </w:r>
      <w:proofErr w:type="gramEnd"/>
      <w:r w:rsidRPr="00953054">
        <w:rPr>
          <w:rFonts w:ascii="Times New Roman" w:hAnsi="Times New Roman" w:cs="Times New Roman"/>
          <w:color w:val="auto"/>
          <w:sz w:val="22"/>
          <w:szCs w:val="22"/>
          <w:lang w:eastAsia="en-US"/>
        </w:rPr>
        <w:t xml:space="preserve"> initial recognition, investment properties are measured using the cost model and are</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depreciated over a</w:t>
      </w:r>
      <w:r w:rsidR="00533107" w:rsidRPr="00953054">
        <w:rPr>
          <w:rFonts w:ascii="Times New Roman" w:hAnsi="Times New Roman" w:cs="Times New Roman"/>
          <w:color w:val="auto"/>
          <w:sz w:val="22"/>
          <w:szCs w:val="22"/>
          <w:lang w:eastAsia="en-US"/>
        </w:rPr>
        <w:t xml:space="preserve">n </w:t>
      </w:r>
      <w:r w:rsidR="00533107" w:rsidRPr="00953054">
        <w:rPr>
          <w:rFonts w:ascii="Times New Roman" w:hAnsi="Times New Roman" w:cs="Times New Roman"/>
          <w:i/>
          <w:iCs/>
          <w:color w:val="FF0000"/>
          <w:sz w:val="22"/>
          <w:szCs w:val="22"/>
          <w:lang w:eastAsia="en-US"/>
        </w:rPr>
        <w:t>xx</w:t>
      </w:r>
      <w:r w:rsidRPr="00953054">
        <w:rPr>
          <w:rFonts w:ascii="Times New Roman" w:hAnsi="Times New Roman" w:cs="Times New Roman"/>
          <w:i/>
          <w:iCs/>
          <w:color w:val="FF0000"/>
          <w:sz w:val="22"/>
          <w:szCs w:val="22"/>
          <w:lang w:eastAsia="en-US"/>
        </w:rPr>
        <w:t>-</w:t>
      </w:r>
      <w:r w:rsidRPr="00953054">
        <w:rPr>
          <w:rFonts w:ascii="Times New Roman" w:hAnsi="Times New Roman" w:cs="Times New Roman"/>
          <w:color w:val="auto"/>
          <w:sz w:val="22"/>
          <w:szCs w:val="22"/>
          <w:lang w:eastAsia="en-US"/>
        </w:rPr>
        <w:t>year period.</w:t>
      </w:r>
      <w:r w:rsidR="00E54F2B"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Investment properties are derecognized either when they have been disposed of or when the investment property</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is permanently withdrawn from use and no future economic benefit or service potential is expected from its</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disposal. The difference between the net disposal proceeds and the carrying amount of the asset is recognized in</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the surplus or deficit in the period of de</w:t>
      </w:r>
      <w:r w:rsidR="008C1777" w:rsidRPr="00953054">
        <w:rPr>
          <w:rFonts w:ascii="Times New Roman" w:hAnsi="Times New Roman" w:cs="Times New Roman"/>
          <w:color w:val="auto"/>
          <w:sz w:val="22"/>
          <w:szCs w:val="22"/>
          <w:lang w:eastAsia="en-US"/>
        </w:rPr>
        <w:t>-</w:t>
      </w:r>
      <w:r w:rsidRPr="00953054">
        <w:rPr>
          <w:rFonts w:ascii="Times New Roman" w:hAnsi="Times New Roman" w:cs="Times New Roman"/>
          <w:color w:val="auto"/>
          <w:sz w:val="22"/>
          <w:szCs w:val="22"/>
          <w:lang w:eastAsia="en-US"/>
        </w:rPr>
        <w:t>recognition.</w:t>
      </w:r>
      <w:r w:rsidR="009E0CBE"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Transfers are made to or from investment property only when there is a change in use.</w:t>
      </w:r>
    </w:p>
    <w:p w14:paraId="654B58F7" w14:textId="77777777" w:rsidR="00A30AB9" w:rsidRPr="007548BC" w:rsidRDefault="00A30AB9" w:rsidP="00953054">
      <w:pPr>
        <w:adjustRightInd w:val="0"/>
        <w:spacing w:line="360" w:lineRule="auto"/>
        <w:jc w:val="both"/>
        <w:rPr>
          <w:sz w:val="10"/>
          <w:szCs w:val="10"/>
          <w:lang w:val="en-US" w:eastAsia="en-GB"/>
        </w:rPr>
      </w:pPr>
    </w:p>
    <w:p w14:paraId="16A0FA83" w14:textId="77777777" w:rsidR="00BD16C7" w:rsidRPr="00953054" w:rsidRDefault="00B963A9" w:rsidP="00196F69">
      <w:pPr>
        <w:pStyle w:val="ListParagraph"/>
        <w:numPr>
          <w:ilvl w:val="0"/>
          <w:numId w:val="15"/>
        </w:numPr>
        <w:adjustRightInd w:val="0"/>
        <w:spacing w:line="360" w:lineRule="auto"/>
        <w:ind w:hanging="509"/>
        <w:jc w:val="both"/>
        <w:rPr>
          <w:b/>
          <w:sz w:val="22"/>
          <w:szCs w:val="22"/>
        </w:rPr>
      </w:pPr>
      <w:r w:rsidRPr="00953054">
        <w:rPr>
          <w:b/>
          <w:sz w:val="22"/>
          <w:szCs w:val="22"/>
        </w:rPr>
        <w:t>Property, plant and equipment</w:t>
      </w:r>
      <w:r w:rsidR="004205E7" w:rsidRPr="00953054">
        <w:rPr>
          <w:b/>
          <w:sz w:val="22"/>
          <w:szCs w:val="22"/>
        </w:rPr>
        <w:t xml:space="preserve"> </w:t>
      </w:r>
    </w:p>
    <w:p w14:paraId="38B733F4" w14:textId="77777777" w:rsidR="009E0CBE" w:rsidRPr="00953054" w:rsidRDefault="00B963A9" w:rsidP="008F0255">
      <w:pPr>
        <w:pStyle w:val="Default"/>
        <w:spacing w:line="360" w:lineRule="auto"/>
        <w:jc w:val="both"/>
        <w:rPr>
          <w:rFonts w:ascii="Times New Roman" w:hAnsi="Times New Roman" w:cs="Times New Roman"/>
          <w:color w:val="auto"/>
          <w:sz w:val="22"/>
          <w:szCs w:val="22"/>
          <w:lang w:eastAsia="en-US"/>
        </w:rPr>
      </w:pPr>
      <w:r w:rsidRPr="00953054">
        <w:rPr>
          <w:rFonts w:ascii="Times New Roman" w:hAnsi="Times New Roman" w:cs="Times New Roman"/>
          <w:color w:val="auto"/>
          <w:sz w:val="22"/>
          <w:szCs w:val="22"/>
          <w:lang w:eastAsia="en-US"/>
        </w:rPr>
        <w:t>All property, plant and equipment are stated at cost less accumulated depreciation and impairment losses. Cost</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includes expenditure that is directly attributable to the acquisition of the items. When significant parts of property,</w:t>
      </w:r>
      <w:r w:rsidR="00C73B40"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 xml:space="preserve">plant and equipment are required to be replaced at intervals, the </w:t>
      </w:r>
      <w:r w:rsidR="00E80625" w:rsidRPr="00953054">
        <w:rPr>
          <w:rFonts w:ascii="Times New Roman" w:hAnsi="Times New Roman" w:cs="Times New Roman"/>
          <w:color w:val="auto"/>
          <w:sz w:val="22"/>
          <w:szCs w:val="22"/>
          <w:lang w:eastAsia="en-US"/>
        </w:rPr>
        <w:t>Entity</w:t>
      </w:r>
      <w:r w:rsidRPr="00953054">
        <w:rPr>
          <w:rFonts w:ascii="Times New Roman" w:hAnsi="Times New Roman" w:cs="Times New Roman"/>
          <w:color w:val="auto"/>
          <w:sz w:val="22"/>
          <w:szCs w:val="22"/>
          <w:lang w:eastAsia="en-US"/>
        </w:rPr>
        <w:t xml:space="preserve"> recognizes such parts as individual assets</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with specific useful lives and depreciates them accordingly. Likewise, when a major inspection is performed, its cost</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is recognized in the carrying amount of the plant and equipment as a replacement if the recognition criteria are</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satisfied. All other repair and maintenance costs are recognized in surplus or deficit as incurred. Where an asset is</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acquired in a non-exchange transaction for nil or nominal consideration the asset is initially measured at its fair</w:t>
      </w:r>
      <w:r w:rsidR="008C1777" w:rsidRPr="00953054">
        <w:rPr>
          <w:rFonts w:ascii="Times New Roman" w:hAnsi="Times New Roman" w:cs="Times New Roman"/>
          <w:color w:val="auto"/>
          <w:sz w:val="22"/>
          <w:szCs w:val="22"/>
          <w:lang w:eastAsia="en-US"/>
        </w:rPr>
        <w:t xml:space="preserve"> </w:t>
      </w:r>
      <w:r w:rsidRPr="00953054">
        <w:rPr>
          <w:rFonts w:ascii="Times New Roman" w:hAnsi="Times New Roman" w:cs="Times New Roman"/>
          <w:color w:val="auto"/>
          <w:sz w:val="22"/>
          <w:szCs w:val="22"/>
          <w:lang w:eastAsia="en-US"/>
        </w:rPr>
        <w:t>value</w:t>
      </w:r>
      <w:r w:rsidR="009E0CBE" w:rsidRPr="00953054">
        <w:rPr>
          <w:rFonts w:ascii="Times New Roman" w:hAnsi="Times New Roman" w:cs="Times New Roman"/>
          <w:sz w:val="22"/>
          <w:szCs w:val="22"/>
        </w:rPr>
        <w:br w:type="page"/>
      </w:r>
    </w:p>
    <w:p w14:paraId="169B8D0A"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p>
    <w:p w14:paraId="687E6570"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t>Significant Accounting Policies</w:t>
      </w:r>
    </w:p>
    <w:p w14:paraId="5B5A609F" w14:textId="77777777" w:rsidR="00046C7F" w:rsidRPr="00046C7F" w:rsidRDefault="00046C7F" w:rsidP="00046C7F">
      <w:pPr>
        <w:pStyle w:val="ListParagraph"/>
        <w:autoSpaceDE/>
        <w:autoSpaceDN/>
        <w:adjustRightInd w:val="0"/>
        <w:spacing w:line="360" w:lineRule="auto"/>
        <w:ind w:left="909"/>
        <w:jc w:val="both"/>
        <w:rPr>
          <w:b/>
          <w:sz w:val="22"/>
          <w:szCs w:val="22"/>
        </w:rPr>
      </w:pPr>
    </w:p>
    <w:p w14:paraId="67C7795F" w14:textId="15543AA4" w:rsidR="009A6B6A" w:rsidRPr="00046C7F" w:rsidRDefault="009A6B6A" w:rsidP="009A6B6A">
      <w:pPr>
        <w:pStyle w:val="ListParagraph"/>
        <w:numPr>
          <w:ilvl w:val="0"/>
          <w:numId w:val="15"/>
        </w:numPr>
        <w:autoSpaceDE/>
        <w:autoSpaceDN/>
        <w:adjustRightInd w:val="0"/>
        <w:spacing w:line="360" w:lineRule="auto"/>
        <w:ind w:left="909" w:hanging="909"/>
        <w:jc w:val="both"/>
        <w:rPr>
          <w:b/>
          <w:sz w:val="22"/>
          <w:szCs w:val="22"/>
        </w:rPr>
      </w:pPr>
      <w:r w:rsidRPr="00046C7F">
        <w:rPr>
          <w:b/>
          <w:sz w:val="22"/>
          <w:szCs w:val="22"/>
        </w:rPr>
        <w:t>Right of use asset</w:t>
      </w:r>
    </w:p>
    <w:p w14:paraId="6A882918" w14:textId="12DD4F81" w:rsidR="009A6B6A" w:rsidRDefault="009A6B6A" w:rsidP="009A6B6A">
      <w:pPr>
        <w:spacing w:line="360" w:lineRule="auto"/>
        <w:jc w:val="both"/>
        <w:rPr>
          <w:sz w:val="22"/>
          <w:szCs w:val="22"/>
        </w:rPr>
      </w:pPr>
      <w:r w:rsidRPr="00046C7F">
        <w:rPr>
          <w:sz w:val="22"/>
          <w:szCs w:val="22"/>
        </w:rPr>
        <w:t>The right-of-use assets comprise the initial measurement of the corresponding lease liability, lease payments made at or before the commencement day, less any lease incentives received</w:t>
      </w:r>
      <w:r w:rsidR="00C3329F" w:rsidRPr="00046C7F">
        <w:rPr>
          <w:sz w:val="22"/>
          <w:szCs w:val="22"/>
        </w:rPr>
        <w:t>,</w:t>
      </w:r>
      <w:r w:rsidRPr="00046C7F">
        <w:rPr>
          <w:sz w:val="22"/>
          <w:szCs w:val="22"/>
        </w:rPr>
        <w:t xml:space="preserve"> and any initial direct costs. They are subsequently measured at cost less accumulated depreciation and impairment losses. Whenever the entity incurs an obligation for costs to dismantle and remove a leased asset, restore the site on which it is located or restore the underlying asset to the condition required by the terms and conditions of the lease, a provision is recognized and measured under IPSAS 21 or IPSAS 26. To the extent that the costs relate to a right-of-use asset, the costs are included in the related right-of-use asset, unless those costs are incurred to produce inventories. Right-of-use assets are depreciated over the shorter period of lease term and useful life of the underlying asset. If a lease transfers ownership of the underlying asset or the cost of the right-of-use asset reflects that the entity expects to exercise a purchase option, the related right-of-use asset is depreciated over the useful life of the underlying asset. The depreciation starts at the commencement date of the lease. The right-of-use assets are presented as a separate line in the statement of financial position. </w:t>
      </w:r>
    </w:p>
    <w:p w14:paraId="573AD885" w14:textId="77777777" w:rsidR="0044596D" w:rsidRPr="00046C7F" w:rsidRDefault="0044596D" w:rsidP="009A6B6A">
      <w:pPr>
        <w:spacing w:line="360" w:lineRule="auto"/>
        <w:jc w:val="both"/>
        <w:rPr>
          <w:sz w:val="22"/>
          <w:szCs w:val="22"/>
        </w:rPr>
      </w:pPr>
    </w:p>
    <w:p w14:paraId="15184B9E" w14:textId="77777777" w:rsidR="00134080" w:rsidRPr="00046C7F" w:rsidRDefault="00134080" w:rsidP="00134080">
      <w:pPr>
        <w:pStyle w:val="ListParagraph"/>
        <w:numPr>
          <w:ilvl w:val="0"/>
          <w:numId w:val="15"/>
        </w:numPr>
        <w:autoSpaceDE/>
        <w:autoSpaceDN/>
        <w:spacing w:line="360" w:lineRule="auto"/>
        <w:ind w:left="540" w:hanging="540"/>
        <w:jc w:val="both"/>
        <w:rPr>
          <w:sz w:val="22"/>
          <w:szCs w:val="22"/>
        </w:rPr>
      </w:pPr>
      <w:r w:rsidRPr="00046C7F">
        <w:rPr>
          <w:b/>
          <w:sz w:val="22"/>
          <w:szCs w:val="22"/>
        </w:rPr>
        <w:t>Tangible Natural Resources</w:t>
      </w:r>
      <w:r w:rsidRPr="00046C7F">
        <w:rPr>
          <w:sz w:val="22"/>
          <w:szCs w:val="22"/>
        </w:rPr>
        <w:t xml:space="preserve"> </w:t>
      </w:r>
    </w:p>
    <w:p w14:paraId="60199D53" w14:textId="4783CC84" w:rsidR="00134080" w:rsidRPr="00046C7F" w:rsidRDefault="00134080" w:rsidP="00134080">
      <w:pPr>
        <w:spacing w:line="360" w:lineRule="auto"/>
        <w:jc w:val="both"/>
        <w:rPr>
          <w:sz w:val="22"/>
          <w:szCs w:val="22"/>
        </w:rPr>
      </w:pPr>
      <w:r w:rsidRPr="00046C7F">
        <w:rPr>
          <w:sz w:val="22"/>
          <w:szCs w:val="22"/>
        </w:rPr>
        <w:t xml:space="preserve">The entity recognises a tangible natural resource recognized if, and only if: It is probable that service potential associated with the natural resource will flow to the </w:t>
      </w:r>
      <w:proofErr w:type="gramStart"/>
      <w:r w:rsidRPr="00046C7F">
        <w:rPr>
          <w:sz w:val="22"/>
          <w:szCs w:val="22"/>
        </w:rPr>
        <w:t>entity;  the</w:t>
      </w:r>
      <w:proofErr w:type="gramEnd"/>
      <w:r w:rsidRPr="00046C7F">
        <w:rPr>
          <w:sz w:val="22"/>
          <w:szCs w:val="22"/>
        </w:rPr>
        <w:t xml:space="preserve"> entity controls the tangible natural resource as a result of past events; and The tangible natural resource can be measured reliably. Where </w:t>
      </w:r>
      <w:r w:rsidR="003F424D" w:rsidRPr="00046C7F">
        <w:rPr>
          <w:sz w:val="22"/>
          <w:szCs w:val="22"/>
        </w:rPr>
        <w:t>this criterion</w:t>
      </w:r>
      <w:r w:rsidRPr="00046C7F">
        <w:rPr>
          <w:sz w:val="22"/>
          <w:szCs w:val="22"/>
        </w:rPr>
        <w:t xml:space="preserve"> is not met, the entity discloses the tangible natural resource in the notes to the financial statements. Where a tangible natural resource is recognized as an asset as the result of an event that is not a transaction in an orderly market, including non-exchange transactions, the asset shall be measured initially at its deemed cost. An entity shall apply IPSAS 46, Measurement, when measuring the deemed cost of such a recognized tangible natural resource. A recognized tangible natural resource acquired through an exchange transaction shall be measured at its cost.  Historical cost model is applied after initial recognition less any depreciation and impairment losses.</w:t>
      </w:r>
    </w:p>
    <w:p w14:paraId="3D6B982C" w14:textId="5A1481EA" w:rsidR="00046C7F" w:rsidRDefault="00046C7F">
      <w:pPr>
        <w:autoSpaceDE/>
        <w:autoSpaceDN/>
        <w:rPr>
          <w:b/>
          <w:sz w:val="22"/>
          <w:szCs w:val="22"/>
        </w:rPr>
      </w:pPr>
      <w:r>
        <w:rPr>
          <w:b/>
          <w:sz w:val="22"/>
          <w:szCs w:val="22"/>
        </w:rPr>
        <w:br w:type="page"/>
      </w:r>
    </w:p>
    <w:p w14:paraId="7DF38D18"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p>
    <w:p w14:paraId="0378D1A0"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t>Significant Accounting Policies</w:t>
      </w:r>
    </w:p>
    <w:p w14:paraId="653ECF1D" w14:textId="77777777" w:rsidR="00674577" w:rsidRPr="00046C7F" w:rsidRDefault="00674577" w:rsidP="00674577">
      <w:pPr>
        <w:pStyle w:val="ListParagraph"/>
        <w:adjustRightInd w:val="0"/>
        <w:spacing w:line="360" w:lineRule="auto"/>
        <w:ind w:left="935"/>
        <w:jc w:val="both"/>
        <w:rPr>
          <w:b/>
          <w:sz w:val="22"/>
          <w:szCs w:val="22"/>
        </w:rPr>
      </w:pPr>
    </w:p>
    <w:p w14:paraId="6750F29A" w14:textId="63B9AD6B" w:rsidR="003D5FFC" w:rsidRPr="00046C7F" w:rsidRDefault="00B963A9" w:rsidP="003F6535">
      <w:pPr>
        <w:pStyle w:val="ListParagraph"/>
        <w:numPr>
          <w:ilvl w:val="0"/>
          <w:numId w:val="15"/>
        </w:numPr>
        <w:adjustRightInd w:val="0"/>
        <w:spacing w:line="360" w:lineRule="auto"/>
        <w:ind w:hanging="509"/>
        <w:jc w:val="both"/>
        <w:rPr>
          <w:b/>
          <w:sz w:val="22"/>
          <w:szCs w:val="22"/>
        </w:rPr>
      </w:pPr>
      <w:r w:rsidRPr="00046C7F">
        <w:rPr>
          <w:b/>
          <w:sz w:val="22"/>
          <w:szCs w:val="22"/>
        </w:rPr>
        <w:t>Leases</w:t>
      </w:r>
      <w:r w:rsidR="00F1615B" w:rsidRPr="00046C7F">
        <w:rPr>
          <w:b/>
          <w:sz w:val="22"/>
          <w:szCs w:val="22"/>
        </w:rPr>
        <w:t xml:space="preserve"> </w:t>
      </w:r>
    </w:p>
    <w:p w14:paraId="5297F41F" w14:textId="77777777" w:rsidR="0044596D" w:rsidRDefault="00B963A9" w:rsidP="0044596D">
      <w:pPr>
        <w:pStyle w:val="Default"/>
        <w:spacing w:line="360" w:lineRule="auto"/>
        <w:jc w:val="both"/>
        <w:rPr>
          <w:rFonts w:ascii="Times New Roman" w:hAnsi="Times New Roman" w:cs="Times New Roman"/>
          <w:color w:val="auto"/>
          <w:sz w:val="22"/>
          <w:szCs w:val="22"/>
          <w:lang w:eastAsia="en-US"/>
        </w:rPr>
      </w:pPr>
      <w:r w:rsidRPr="00046C7F">
        <w:rPr>
          <w:rFonts w:ascii="Times New Roman" w:hAnsi="Times New Roman" w:cs="Times New Roman"/>
          <w:color w:val="auto"/>
          <w:sz w:val="22"/>
          <w:szCs w:val="22"/>
          <w:lang w:eastAsia="en-US"/>
        </w:rPr>
        <w:t xml:space="preserve">Finance leases are leases that transfer substantially </w:t>
      </w:r>
      <w:proofErr w:type="gramStart"/>
      <w:r w:rsidRPr="00046C7F">
        <w:rPr>
          <w:rFonts w:ascii="Times New Roman" w:hAnsi="Times New Roman" w:cs="Times New Roman"/>
          <w:color w:val="auto"/>
          <w:sz w:val="22"/>
          <w:szCs w:val="22"/>
          <w:lang w:eastAsia="en-US"/>
        </w:rPr>
        <w:t>all of</w:t>
      </w:r>
      <w:proofErr w:type="gramEnd"/>
      <w:r w:rsidRPr="00046C7F">
        <w:rPr>
          <w:rFonts w:ascii="Times New Roman" w:hAnsi="Times New Roman" w:cs="Times New Roman"/>
          <w:color w:val="auto"/>
          <w:sz w:val="22"/>
          <w:szCs w:val="22"/>
          <w:lang w:eastAsia="en-US"/>
        </w:rPr>
        <w:t xml:space="preserve"> the risks and benefits incidental to ownership of the</w:t>
      </w:r>
      <w:r w:rsidR="008C1777" w:rsidRPr="00046C7F">
        <w:rPr>
          <w:rFonts w:ascii="Times New Roman" w:hAnsi="Times New Roman" w:cs="Times New Roman"/>
          <w:color w:val="auto"/>
          <w:sz w:val="22"/>
          <w:szCs w:val="22"/>
          <w:lang w:eastAsia="en-US"/>
        </w:rPr>
        <w:t xml:space="preserve"> </w:t>
      </w:r>
      <w:r w:rsidRPr="00046C7F">
        <w:rPr>
          <w:rFonts w:ascii="Times New Roman" w:hAnsi="Times New Roman" w:cs="Times New Roman"/>
          <w:color w:val="auto"/>
          <w:sz w:val="22"/>
          <w:szCs w:val="22"/>
          <w:lang w:eastAsia="en-US"/>
        </w:rPr>
        <w:t xml:space="preserve">leased item to the </w:t>
      </w:r>
      <w:r w:rsidR="00E80625" w:rsidRPr="00046C7F">
        <w:rPr>
          <w:rFonts w:ascii="Times New Roman" w:hAnsi="Times New Roman" w:cs="Times New Roman"/>
          <w:color w:val="auto"/>
          <w:sz w:val="22"/>
          <w:szCs w:val="22"/>
          <w:lang w:eastAsia="en-US"/>
        </w:rPr>
        <w:t>Entity</w:t>
      </w:r>
      <w:r w:rsidRPr="00046C7F">
        <w:rPr>
          <w:rFonts w:ascii="Times New Roman" w:hAnsi="Times New Roman" w:cs="Times New Roman"/>
          <w:color w:val="auto"/>
          <w:sz w:val="22"/>
          <w:szCs w:val="22"/>
          <w:lang w:eastAsia="en-US"/>
        </w:rPr>
        <w:t>. Assets held under a finance lease are capitalized at the commencement of the lease at</w:t>
      </w:r>
      <w:r w:rsidR="008C1777" w:rsidRPr="00046C7F">
        <w:rPr>
          <w:rFonts w:ascii="Times New Roman" w:hAnsi="Times New Roman" w:cs="Times New Roman"/>
          <w:color w:val="auto"/>
          <w:sz w:val="22"/>
          <w:szCs w:val="22"/>
          <w:lang w:eastAsia="en-US"/>
        </w:rPr>
        <w:t xml:space="preserve"> </w:t>
      </w:r>
      <w:r w:rsidRPr="00046C7F">
        <w:rPr>
          <w:rFonts w:ascii="Times New Roman" w:hAnsi="Times New Roman" w:cs="Times New Roman"/>
          <w:color w:val="auto"/>
          <w:sz w:val="22"/>
          <w:szCs w:val="22"/>
          <w:lang w:eastAsia="en-US"/>
        </w:rPr>
        <w:t>the fair value of the leased property or, if lower, at the present value of the future minimum lease payments. The</w:t>
      </w:r>
      <w:r w:rsidR="008C1777" w:rsidRPr="00046C7F">
        <w:rPr>
          <w:rFonts w:ascii="Times New Roman" w:hAnsi="Times New Roman" w:cs="Times New Roman"/>
          <w:color w:val="auto"/>
          <w:sz w:val="22"/>
          <w:szCs w:val="22"/>
          <w:lang w:eastAsia="en-US"/>
        </w:rPr>
        <w:t xml:space="preserve"> </w:t>
      </w:r>
      <w:r w:rsidR="00E80625" w:rsidRPr="00046C7F">
        <w:rPr>
          <w:rFonts w:ascii="Times New Roman" w:hAnsi="Times New Roman" w:cs="Times New Roman"/>
          <w:color w:val="auto"/>
          <w:sz w:val="22"/>
          <w:szCs w:val="22"/>
          <w:lang w:eastAsia="en-US"/>
        </w:rPr>
        <w:t>Entity</w:t>
      </w:r>
      <w:r w:rsidRPr="00046C7F">
        <w:rPr>
          <w:rFonts w:ascii="Times New Roman" w:hAnsi="Times New Roman" w:cs="Times New Roman"/>
          <w:color w:val="auto"/>
          <w:sz w:val="22"/>
          <w:szCs w:val="22"/>
          <w:lang w:eastAsia="en-US"/>
        </w:rPr>
        <w:t xml:space="preserve"> also recognizes the associated lease liability at the inception of the lease. The liability recognized is measured</w:t>
      </w:r>
      <w:r w:rsidR="003D5FFC" w:rsidRPr="00046C7F">
        <w:rPr>
          <w:rFonts w:ascii="Times New Roman" w:hAnsi="Times New Roman" w:cs="Times New Roman"/>
          <w:color w:val="auto"/>
          <w:sz w:val="22"/>
          <w:szCs w:val="22"/>
          <w:lang w:eastAsia="en-US"/>
        </w:rPr>
        <w:t xml:space="preserve"> </w:t>
      </w:r>
      <w:r w:rsidRPr="00046C7F">
        <w:rPr>
          <w:rFonts w:ascii="Times New Roman" w:hAnsi="Times New Roman" w:cs="Times New Roman"/>
          <w:color w:val="auto"/>
          <w:sz w:val="22"/>
          <w:szCs w:val="22"/>
          <w:lang w:eastAsia="en-US"/>
        </w:rPr>
        <w:t xml:space="preserve">as the present value of the future minimum lease payments at initial </w:t>
      </w:r>
      <w:r w:rsidR="008D5460" w:rsidRPr="00046C7F">
        <w:rPr>
          <w:rFonts w:ascii="Times New Roman" w:hAnsi="Times New Roman" w:cs="Times New Roman"/>
          <w:color w:val="auto"/>
          <w:sz w:val="22"/>
          <w:szCs w:val="22"/>
          <w:lang w:eastAsia="en-US"/>
        </w:rPr>
        <w:t xml:space="preserve">recognition. </w:t>
      </w:r>
      <w:proofErr w:type="gramStart"/>
      <w:r w:rsidR="008D5460" w:rsidRPr="00046C7F">
        <w:rPr>
          <w:rFonts w:ascii="Times New Roman" w:hAnsi="Times New Roman" w:cs="Times New Roman"/>
          <w:color w:val="auto"/>
          <w:sz w:val="22"/>
          <w:szCs w:val="22"/>
          <w:lang w:eastAsia="en-US"/>
        </w:rPr>
        <w:t>Subsequent</w:t>
      </w:r>
      <w:r w:rsidRPr="00046C7F">
        <w:rPr>
          <w:rFonts w:ascii="Times New Roman" w:hAnsi="Times New Roman" w:cs="Times New Roman"/>
          <w:color w:val="auto"/>
          <w:sz w:val="22"/>
          <w:szCs w:val="22"/>
          <w:lang w:eastAsia="en-US"/>
        </w:rPr>
        <w:t xml:space="preserve"> to</w:t>
      </w:r>
      <w:proofErr w:type="gramEnd"/>
      <w:r w:rsidRPr="00046C7F">
        <w:rPr>
          <w:rFonts w:ascii="Times New Roman" w:hAnsi="Times New Roman" w:cs="Times New Roman"/>
          <w:color w:val="auto"/>
          <w:sz w:val="22"/>
          <w:szCs w:val="22"/>
          <w:lang w:eastAsia="en-US"/>
        </w:rPr>
        <w:t xml:space="preserve"> initial recognition, lease payments are apportioned between finance charges and reduction of the</w:t>
      </w:r>
      <w:r w:rsidR="003D5FFC" w:rsidRPr="00046C7F">
        <w:rPr>
          <w:rFonts w:ascii="Times New Roman" w:hAnsi="Times New Roman" w:cs="Times New Roman"/>
          <w:color w:val="auto"/>
          <w:sz w:val="22"/>
          <w:szCs w:val="22"/>
          <w:lang w:eastAsia="en-US"/>
        </w:rPr>
        <w:t xml:space="preserve"> </w:t>
      </w:r>
      <w:r w:rsidRPr="00046C7F">
        <w:rPr>
          <w:rFonts w:ascii="Times New Roman" w:hAnsi="Times New Roman" w:cs="Times New Roman"/>
          <w:color w:val="auto"/>
          <w:sz w:val="22"/>
          <w:szCs w:val="22"/>
          <w:lang w:eastAsia="en-US"/>
        </w:rPr>
        <w:t>lease liability so as to achieve a constant rate of interest on the remaining balance of the liability. Finance charges</w:t>
      </w:r>
      <w:r w:rsidR="003D5FFC" w:rsidRPr="00046C7F">
        <w:rPr>
          <w:rFonts w:ascii="Times New Roman" w:hAnsi="Times New Roman" w:cs="Times New Roman"/>
          <w:color w:val="auto"/>
          <w:sz w:val="22"/>
          <w:szCs w:val="22"/>
          <w:lang w:eastAsia="en-US"/>
        </w:rPr>
        <w:t xml:space="preserve"> </w:t>
      </w:r>
      <w:r w:rsidRPr="00046C7F">
        <w:rPr>
          <w:rFonts w:ascii="Times New Roman" w:hAnsi="Times New Roman" w:cs="Times New Roman"/>
          <w:color w:val="auto"/>
          <w:sz w:val="22"/>
          <w:szCs w:val="22"/>
          <w:lang w:eastAsia="en-US"/>
        </w:rPr>
        <w:t>are recognized as finance costs in surplus or deficit.</w:t>
      </w:r>
      <w:r w:rsidR="0044612D" w:rsidRPr="00046C7F">
        <w:rPr>
          <w:rFonts w:ascii="Times New Roman" w:hAnsi="Times New Roman" w:cs="Times New Roman"/>
          <w:color w:val="auto"/>
          <w:sz w:val="22"/>
          <w:szCs w:val="22"/>
          <w:lang w:eastAsia="en-US"/>
        </w:rPr>
        <w:t xml:space="preserve"> </w:t>
      </w:r>
      <w:r w:rsidRPr="00046C7F">
        <w:rPr>
          <w:rFonts w:ascii="Times New Roman" w:hAnsi="Times New Roman" w:cs="Times New Roman"/>
          <w:color w:val="auto"/>
          <w:sz w:val="22"/>
          <w:szCs w:val="22"/>
          <w:lang w:eastAsia="en-US"/>
        </w:rPr>
        <w:t>An asset held under a finance lease is depreciated over the useful life of the asset. However, if there is no</w:t>
      </w:r>
      <w:r w:rsidR="003D5FFC" w:rsidRPr="00046C7F">
        <w:rPr>
          <w:rFonts w:ascii="Times New Roman" w:hAnsi="Times New Roman" w:cs="Times New Roman"/>
          <w:color w:val="auto"/>
          <w:sz w:val="22"/>
          <w:szCs w:val="22"/>
          <w:lang w:eastAsia="en-US"/>
        </w:rPr>
        <w:t xml:space="preserve"> </w:t>
      </w:r>
      <w:r w:rsidRPr="00046C7F">
        <w:rPr>
          <w:rFonts w:ascii="Times New Roman" w:hAnsi="Times New Roman" w:cs="Times New Roman"/>
          <w:color w:val="auto"/>
          <w:sz w:val="22"/>
          <w:szCs w:val="22"/>
          <w:lang w:eastAsia="en-US"/>
        </w:rPr>
        <w:t xml:space="preserve">reasonable certainty that the </w:t>
      </w:r>
      <w:r w:rsidR="00E80625" w:rsidRPr="00046C7F">
        <w:rPr>
          <w:rFonts w:ascii="Times New Roman" w:hAnsi="Times New Roman" w:cs="Times New Roman"/>
          <w:color w:val="auto"/>
          <w:sz w:val="22"/>
          <w:szCs w:val="22"/>
          <w:lang w:eastAsia="en-US"/>
        </w:rPr>
        <w:t>Entity</w:t>
      </w:r>
      <w:r w:rsidRPr="00046C7F">
        <w:rPr>
          <w:rFonts w:ascii="Times New Roman" w:hAnsi="Times New Roman" w:cs="Times New Roman"/>
          <w:color w:val="auto"/>
          <w:sz w:val="22"/>
          <w:szCs w:val="22"/>
          <w:lang w:eastAsia="en-US"/>
        </w:rPr>
        <w:t xml:space="preserve"> will obtain ownership of the asset by the end of the lease term, the asset is</w:t>
      </w:r>
      <w:r w:rsidR="003D5FFC" w:rsidRPr="00046C7F">
        <w:rPr>
          <w:rFonts w:ascii="Times New Roman" w:hAnsi="Times New Roman" w:cs="Times New Roman"/>
          <w:color w:val="auto"/>
          <w:sz w:val="22"/>
          <w:szCs w:val="22"/>
          <w:lang w:eastAsia="en-US"/>
        </w:rPr>
        <w:t xml:space="preserve"> </w:t>
      </w:r>
      <w:r w:rsidRPr="00046C7F">
        <w:rPr>
          <w:rFonts w:ascii="Times New Roman" w:hAnsi="Times New Roman" w:cs="Times New Roman"/>
          <w:color w:val="auto"/>
          <w:sz w:val="22"/>
          <w:szCs w:val="22"/>
          <w:lang w:eastAsia="en-US"/>
        </w:rPr>
        <w:t>depreciated over the shorter of the estimated useful life of the asset and the lease term.</w:t>
      </w:r>
      <w:r w:rsidR="00DC7F86" w:rsidRPr="00046C7F">
        <w:rPr>
          <w:rFonts w:ascii="Times New Roman" w:hAnsi="Times New Roman" w:cs="Times New Roman"/>
          <w:color w:val="auto"/>
          <w:sz w:val="22"/>
          <w:szCs w:val="22"/>
          <w:lang w:eastAsia="en-US"/>
        </w:rPr>
        <w:t xml:space="preserve"> </w:t>
      </w:r>
    </w:p>
    <w:p w14:paraId="158FFB9D" w14:textId="77777777" w:rsidR="0044596D" w:rsidRDefault="0044596D" w:rsidP="0044596D">
      <w:pPr>
        <w:pStyle w:val="Default"/>
        <w:spacing w:line="360" w:lineRule="auto"/>
        <w:jc w:val="both"/>
        <w:rPr>
          <w:rFonts w:ascii="Times New Roman" w:hAnsi="Times New Roman" w:cs="Times New Roman"/>
          <w:color w:val="auto"/>
          <w:sz w:val="22"/>
          <w:szCs w:val="22"/>
          <w:lang w:eastAsia="en-US"/>
        </w:rPr>
      </w:pPr>
    </w:p>
    <w:p w14:paraId="1543BE0C" w14:textId="4DA51EB5" w:rsidR="009E0CBE" w:rsidRPr="00046C7F" w:rsidRDefault="00B963A9" w:rsidP="0044596D">
      <w:pPr>
        <w:pStyle w:val="ListParagraph"/>
        <w:numPr>
          <w:ilvl w:val="0"/>
          <w:numId w:val="15"/>
        </w:numPr>
        <w:adjustRightInd w:val="0"/>
        <w:spacing w:line="360" w:lineRule="auto"/>
        <w:ind w:hanging="509"/>
        <w:jc w:val="both"/>
        <w:rPr>
          <w:b/>
          <w:sz w:val="22"/>
          <w:szCs w:val="22"/>
        </w:rPr>
      </w:pPr>
      <w:r w:rsidRPr="00046C7F">
        <w:rPr>
          <w:b/>
          <w:sz w:val="22"/>
          <w:szCs w:val="22"/>
        </w:rPr>
        <w:t>Intangible assets</w:t>
      </w:r>
      <w:r w:rsidR="006F755A" w:rsidRPr="00046C7F">
        <w:rPr>
          <w:b/>
          <w:sz w:val="22"/>
          <w:szCs w:val="22"/>
        </w:rPr>
        <w:t xml:space="preserve"> </w:t>
      </w:r>
    </w:p>
    <w:p w14:paraId="360CCF93" w14:textId="37A9FED8" w:rsidR="00DC7F86" w:rsidRPr="00046C7F" w:rsidRDefault="00B963A9" w:rsidP="00046C7F">
      <w:pPr>
        <w:pStyle w:val="Default"/>
        <w:spacing w:line="360" w:lineRule="auto"/>
        <w:jc w:val="both"/>
        <w:rPr>
          <w:rFonts w:ascii="Times New Roman" w:hAnsi="Times New Roman" w:cs="Times New Roman"/>
          <w:color w:val="auto"/>
          <w:sz w:val="22"/>
          <w:szCs w:val="22"/>
          <w:lang w:eastAsia="en-US"/>
        </w:rPr>
      </w:pPr>
      <w:r w:rsidRPr="00046C7F">
        <w:rPr>
          <w:rFonts w:ascii="Times New Roman" w:hAnsi="Times New Roman" w:cs="Times New Roman"/>
          <w:color w:val="auto"/>
          <w:sz w:val="22"/>
          <w:szCs w:val="22"/>
          <w:lang w:eastAsia="en-US"/>
        </w:rPr>
        <w:t>Intangible assets acquired separately are initially recognized at cost. The cost of intangible assets acquired in a non</w:t>
      </w:r>
      <w:r w:rsidR="00B52E40" w:rsidRPr="00046C7F">
        <w:rPr>
          <w:rFonts w:ascii="Times New Roman" w:hAnsi="Times New Roman" w:cs="Times New Roman"/>
          <w:color w:val="auto"/>
          <w:sz w:val="22"/>
          <w:szCs w:val="22"/>
          <w:lang w:eastAsia="en-US"/>
        </w:rPr>
        <w:t>-</w:t>
      </w:r>
      <w:r w:rsidRPr="00046C7F">
        <w:rPr>
          <w:rFonts w:ascii="Times New Roman" w:hAnsi="Times New Roman" w:cs="Times New Roman"/>
          <w:color w:val="auto"/>
          <w:sz w:val="22"/>
          <w:szCs w:val="22"/>
          <w:lang w:eastAsia="en-US"/>
        </w:rPr>
        <w:t>exchange</w:t>
      </w:r>
      <w:r w:rsidR="00B52E40" w:rsidRPr="00046C7F">
        <w:rPr>
          <w:rFonts w:ascii="Times New Roman" w:hAnsi="Times New Roman" w:cs="Times New Roman"/>
          <w:color w:val="auto"/>
          <w:sz w:val="22"/>
          <w:szCs w:val="22"/>
          <w:lang w:eastAsia="en-US"/>
        </w:rPr>
        <w:t xml:space="preserve"> </w:t>
      </w:r>
      <w:r w:rsidRPr="00046C7F">
        <w:rPr>
          <w:rFonts w:ascii="Times New Roman" w:hAnsi="Times New Roman" w:cs="Times New Roman"/>
          <w:color w:val="auto"/>
          <w:sz w:val="22"/>
          <w:szCs w:val="22"/>
          <w:lang w:eastAsia="en-US"/>
        </w:rPr>
        <w:t>transaction is their fair value at the date of the exchange. Following initial recognition, intangible assets</w:t>
      </w:r>
      <w:r w:rsidR="003D5FFC" w:rsidRPr="00046C7F">
        <w:rPr>
          <w:rFonts w:ascii="Times New Roman" w:hAnsi="Times New Roman" w:cs="Times New Roman"/>
          <w:color w:val="auto"/>
          <w:sz w:val="22"/>
          <w:szCs w:val="22"/>
          <w:lang w:eastAsia="en-US"/>
        </w:rPr>
        <w:t xml:space="preserve"> </w:t>
      </w:r>
      <w:r w:rsidRPr="00046C7F">
        <w:rPr>
          <w:rFonts w:ascii="Times New Roman" w:hAnsi="Times New Roman" w:cs="Times New Roman"/>
          <w:color w:val="auto"/>
          <w:sz w:val="22"/>
          <w:szCs w:val="22"/>
          <w:lang w:eastAsia="en-US"/>
        </w:rPr>
        <w:t>are carried at cost less any accumulated amortization and accumulated impairment losses. Internally generated</w:t>
      </w:r>
      <w:r w:rsidR="003D5FFC" w:rsidRPr="00046C7F">
        <w:rPr>
          <w:rFonts w:ascii="Times New Roman" w:hAnsi="Times New Roman" w:cs="Times New Roman"/>
          <w:color w:val="auto"/>
          <w:sz w:val="22"/>
          <w:szCs w:val="22"/>
          <w:lang w:eastAsia="en-US"/>
        </w:rPr>
        <w:t xml:space="preserve"> </w:t>
      </w:r>
      <w:r w:rsidRPr="00046C7F">
        <w:rPr>
          <w:rFonts w:ascii="Times New Roman" w:hAnsi="Times New Roman" w:cs="Times New Roman"/>
          <w:color w:val="auto"/>
          <w:sz w:val="22"/>
          <w:szCs w:val="22"/>
          <w:lang w:eastAsia="en-US"/>
        </w:rPr>
        <w:t>intangible assets, excluding capitalized development costs, are not capitalized and expenditure is reflected in</w:t>
      </w:r>
      <w:r w:rsidR="003D5FFC" w:rsidRPr="00046C7F">
        <w:rPr>
          <w:rFonts w:ascii="Times New Roman" w:hAnsi="Times New Roman" w:cs="Times New Roman"/>
          <w:color w:val="auto"/>
          <w:sz w:val="22"/>
          <w:szCs w:val="22"/>
          <w:lang w:eastAsia="en-US"/>
        </w:rPr>
        <w:t xml:space="preserve"> </w:t>
      </w:r>
      <w:r w:rsidRPr="00046C7F">
        <w:rPr>
          <w:rFonts w:ascii="Times New Roman" w:hAnsi="Times New Roman" w:cs="Times New Roman"/>
          <w:color w:val="auto"/>
          <w:sz w:val="22"/>
          <w:szCs w:val="22"/>
          <w:lang w:eastAsia="en-US"/>
        </w:rPr>
        <w:t>surplus or deficit in the period in which the expenditure is incurred.</w:t>
      </w:r>
      <w:r w:rsidR="00DC7F86" w:rsidRPr="00046C7F">
        <w:rPr>
          <w:rFonts w:ascii="Times New Roman" w:hAnsi="Times New Roman" w:cs="Times New Roman"/>
          <w:color w:val="auto"/>
          <w:sz w:val="22"/>
          <w:szCs w:val="22"/>
          <w:lang w:eastAsia="en-US"/>
        </w:rPr>
        <w:t xml:space="preserve"> </w:t>
      </w:r>
      <w:r w:rsidRPr="00046C7F">
        <w:rPr>
          <w:rFonts w:ascii="Times New Roman" w:hAnsi="Times New Roman" w:cs="Times New Roman"/>
          <w:color w:val="auto"/>
          <w:sz w:val="22"/>
          <w:szCs w:val="22"/>
          <w:lang w:eastAsia="en-US"/>
        </w:rPr>
        <w:t>The useful life of the intangible assets is assessed as either finite or indefinite.</w:t>
      </w:r>
    </w:p>
    <w:p w14:paraId="24841358" w14:textId="77777777" w:rsidR="0001041D" w:rsidRPr="00046C7F" w:rsidRDefault="00B963A9" w:rsidP="00696C11">
      <w:pPr>
        <w:pStyle w:val="ListParagraph"/>
        <w:numPr>
          <w:ilvl w:val="0"/>
          <w:numId w:val="15"/>
        </w:numPr>
        <w:tabs>
          <w:tab w:val="left" w:pos="549"/>
        </w:tabs>
        <w:adjustRightInd w:val="0"/>
        <w:spacing w:line="360" w:lineRule="auto"/>
        <w:ind w:hanging="386"/>
        <w:jc w:val="both"/>
        <w:rPr>
          <w:b/>
          <w:sz w:val="22"/>
          <w:szCs w:val="22"/>
        </w:rPr>
      </w:pPr>
      <w:r w:rsidRPr="00046C7F">
        <w:rPr>
          <w:b/>
          <w:sz w:val="22"/>
          <w:szCs w:val="22"/>
        </w:rPr>
        <w:t>Research and development costs</w:t>
      </w:r>
    </w:p>
    <w:p w14:paraId="79E6E1BE" w14:textId="4C1B07A8" w:rsidR="00B963A9" w:rsidRPr="00046C7F" w:rsidRDefault="00B963A9" w:rsidP="008F0255">
      <w:pPr>
        <w:pStyle w:val="Header"/>
        <w:tabs>
          <w:tab w:val="clear" w:pos="4320"/>
          <w:tab w:val="clear" w:pos="8640"/>
          <w:tab w:val="left" w:pos="567"/>
        </w:tabs>
        <w:spacing w:line="360" w:lineRule="auto"/>
        <w:jc w:val="both"/>
        <w:rPr>
          <w:sz w:val="22"/>
          <w:szCs w:val="22"/>
        </w:rPr>
      </w:pPr>
      <w:r w:rsidRPr="00046C7F">
        <w:rPr>
          <w:sz w:val="22"/>
          <w:szCs w:val="22"/>
        </w:rPr>
        <w:t xml:space="preserve">The </w:t>
      </w:r>
      <w:r w:rsidR="00E80625" w:rsidRPr="00046C7F">
        <w:rPr>
          <w:sz w:val="22"/>
          <w:szCs w:val="22"/>
        </w:rPr>
        <w:t>Entity</w:t>
      </w:r>
      <w:r w:rsidRPr="00046C7F">
        <w:rPr>
          <w:sz w:val="22"/>
          <w:szCs w:val="22"/>
        </w:rPr>
        <w:t xml:space="preserve"> expenses research costs as incurred. Development costs on an individual project are recognized as</w:t>
      </w:r>
      <w:r w:rsidR="003D5FFC" w:rsidRPr="00046C7F">
        <w:rPr>
          <w:sz w:val="22"/>
          <w:szCs w:val="22"/>
        </w:rPr>
        <w:t xml:space="preserve"> </w:t>
      </w:r>
      <w:r w:rsidRPr="00046C7F">
        <w:rPr>
          <w:sz w:val="22"/>
          <w:szCs w:val="22"/>
        </w:rPr>
        <w:t xml:space="preserve">intangible assets when the </w:t>
      </w:r>
      <w:r w:rsidR="00E80625" w:rsidRPr="00046C7F">
        <w:rPr>
          <w:sz w:val="22"/>
          <w:szCs w:val="22"/>
        </w:rPr>
        <w:t>Entity</w:t>
      </w:r>
      <w:r w:rsidRPr="00046C7F">
        <w:rPr>
          <w:sz w:val="22"/>
          <w:szCs w:val="22"/>
        </w:rPr>
        <w:t xml:space="preserve"> can demonstrate:</w:t>
      </w:r>
    </w:p>
    <w:p w14:paraId="296F40DE" w14:textId="77777777" w:rsidR="00B963A9" w:rsidRPr="00046C7F" w:rsidRDefault="00B963A9" w:rsidP="00196F69">
      <w:pPr>
        <w:pStyle w:val="Header"/>
        <w:numPr>
          <w:ilvl w:val="0"/>
          <w:numId w:val="5"/>
        </w:numPr>
        <w:tabs>
          <w:tab w:val="clear" w:pos="4320"/>
          <w:tab w:val="clear" w:pos="8640"/>
          <w:tab w:val="left" w:pos="567"/>
          <w:tab w:val="left" w:pos="900"/>
        </w:tabs>
        <w:spacing w:line="360" w:lineRule="auto"/>
        <w:ind w:hanging="540"/>
        <w:jc w:val="both"/>
        <w:rPr>
          <w:sz w:val="22"/>
          <w:szCs w:val="22"/>
        </w:rPr>
      </w:pPr>
      <w:r w:rsidRPr="00046C7F">
        <w:rPr>
          <w:sz w:val="22"/>
          <w:szCs w:val="22"/>
        </w:rPr>
        <w:t xml:space="preserve">The technical feasibility of completing the asset so that the asset will be available for use or </w:t>
      </w:r>
      <w:proofErr w:type="gramStart"/>
      <w:r w:rsidRPr="00046C7F">
        <w:rPr>
          <w:sz w:val="22"/>
          <w:szCs w:val="22"/>
        </w:rPr>
        <w:t>sale</w:t>
      </w:r>
      <w:r w:rsidR="00DC7F86" w:rsidRPr="00046C7F">
        <w:rPr>
          <w:sz w:val="22"/>
          <w:szCs w:val="22"/>
        </w:rPr>
        <w:t>;</w:t>
      </w:r>
      <w:proofErr w:type="gramEnd"/>
    </w:p>
    <w:p w14:paraId="2C184E74" w14:textId="77777777" w:rsidR="00B963A9" w:rsidRPr="00046C7F" w:rsidRDefault="00B963A9" w:rsidP="00196F69">
      <w:pPr>
        <w:pStyle w:val="Header"/>
        <w:numPr>
          <w:ilvl w:val="0"/>
          <w:numId w:val="5"/>
        </w:numPr>
        <w:tabs>
          <w:tab w:val="clear" w:pos="4320"/>
          <w:tab w:val="clear" w:pos="8640"/>
          <w:tab w:val="left" w:pos="567"/>
        </w:tabs>
        <w:spacing w:line="360" w:lineRule="auto"/>
        <w:ind w:hanging="540"/>
        <w:jc w:val="both"/>
        <w:rPr>
          <w:sz w:val="22"/>
          <w:szCs w:val="22"/>
        </w:rPr>
      </w:pPr>
      <w:r w:rsidRPr="00046C7F">
        <w:rPr>
          <w:sz w:val="22"/>
          <w:szCs w:val="22"/>
        </w:rPr>
        <w:t xml:space="preserve">Its intention to complete and its ability to use or sell the </w:t>
      </w:r>
      <w:proofErr w:type="gramStart"/>
      <w:r w:rsidRPr="00046C7F">
        <w:rPr>
          <w:sz w:val="22"/>
          <w:szCs w:val="22"/>
        </w:rPr>
        <w:t>asset</w:t>
      </w:r>
      <w:r w:rsidR="00DC7F86" w:rsidRPr="00046C7F">
        <w:rPr>
          <w:sz w:val="22"/>
          <w:szCs w:val="22"/>
        </w:rPr>
        <w:t>;</w:t>
      </w:r>
      <w:proofErr w:type="gramEnd"/>
    </w:p>
    <w:p w14:paraId="3B868EC2" w14:textId="77777777" w:rsidR="00B963A9" w:rsidRPr="00046C7F" w:rsidRDefault="00B963A9" w:rsidP="00196F69">
      <w:pPr>
        <w:pStyle w:val="Header"/>
        <w:numPr>
          <w:ilvl w:val="0"/>
          <w:numId w:val="5"/>
        </w:numPr>
        <w:tabs>
          <w:tab w:val="clear" w:pos="4320"/>
          <w:tab w:val="clear" w:pos="8640"/>
          <w:tab w:val="left" w:pos="567"/>
        </w:tabs>
        <w:spacing w:line="360" w:lineRule="auto"/>
        <w:ind w:hanging="540"/>
        <w:jc w:val="both"/>
        <w:rPr>
          <w:sz w:val="22"/>
          <w:szCs w:val="22"/>
        </w:rPr>
      </w:pPr>
      <w:r w:rsidRPr="00046C7F">
        <w:rPr>
          <w:sz w:val="22"/>
          <w:szCs w:val="22"/>
        </w:rPr>
        <w:t xml:space="preserve">How the asset will generate future economic benefits or service </w:t>
      </w:r>
      <w:proofErr w:type="gramStart"/>
      <w:r w:rsidRPr="00046C7F">
        <w:rPr>
          <w:sz w:val="22"/>
          <w:szCs w:val="22"/>
        </w:rPr>
        <w:t>potential</w:t>
      </w:r>
      <w:r w:rsidR="00DC7F86" w:rsidRPr="00046C7F">
        <w:rPr>
          <w:sz w:val="22"/>
          <w:szCs w:val="22"/>
        </w:rPr>
        <w:t>;</w:t>
      </w:r>
      <w:proofErr w:type="gramEnd"/>
    </w:p>
    <w:p w14:paraId="341F816B" w14:textId="77777777" w:rsidR="00B963A9" w:rsidRPr="00046C7F" w:rsidRDefault="00B963A9" w:rsidP="00196F69">
      <w:pPr>
        <w:pStyle w:val="Header"/>
        <w:numPr>
          <w:ilvl w:val="0"/>
          <w:numId w:val="5"/>
        </w:numPr>
        <w:tabs>
          <w:tab w:val="clear" w:pos="4320"/>
          <w:tab w:val="clear" w:pos="8640"/>
          <w:tab w:val="left" w:pos="567"/>
        </w:tabs>
        <w:spacing w:line="360" w:lineRule="auto"/>
        <w:ind w:hanging="540"/>
        <w:jc w:val="both"/>
        <w:rPr>
          <w:sz w:val="22"/>
          <w:szCs w:val="22"/>
        </w:rPr>
      </w:pPr>
      <w:r w:rsidRPr="00046C7F">
        <w:rPr>
          <w:sz w:val="22"/>
          <w:szCs w:val="22"/>
        </w:rPr>
        <w:t xml:space="preserve">The availability of resources to complete the </w:t>
      </w:r>
      <w:proofErr w:type="gramStart"/>
      <w:r w:rsidRPr="00046C7F">
        <w:rPr>
          <w:sz w:val="22"/>
          <w:szCs w:val="22"/>
        </w:rPr>
        <w:t>asset</w:t>
      </w:r>
      <w:r w:rsidR="00DC7F86" w:rsidRPr="00046C7F">
        <w:rPr>
          <w:sz w:val="22"/>
          <w:szCs w:val="22"/>
        </w:rPr>
        <w:t>;</w:t>
      </w:r>
      <w:proofErr w:type="gramEnd"/>
    </w:p>
    <w:p w14:paraId="37B4B0A6" w14:textId="77777777" w:rsidR="0001041D" w:rsidRPr="00046C7F" w:rsidRDefault="00B963A9" w:rsidP="00196F69">
      <w:pPr>
        <w:pStyle w:val="Header"/>
        <w:numPr>
          <w:ilvl w:val="0"/>
          <w:numId w:val="5"/>
        </w:numPr>
        <w:tabs>
          <w:tab w:val="clear" w:pos="4320"/>
          <w:tab w:val="clear" w:pos="8640"/>
          <w:tab w:val="left" w:pos="567"/>
        </w:tabs>
        <w:autoSpaceDE/>
        <w:autoSpaceDN/>
        <w:spacing w:line="360" w:lineRule="auto"/>
        <w:ind w:hanging="540"/>
        <w:jc w:val="both"/>
        <w:rPr>
          <w:b/>
          <w:sz w:val="22"/>
          <w:szCs w:val="22"/>
        </w:rPr>
      </w:pPr>
      <w:r w:rsidRPr="00046C7F">
        <w:rPr>
          <w:sz w:val="22"/>
          <w:szCs w:val="22"/>
        </w:rPr>
        <w:t>The ability to measure reliably the expenditure during development</w:t>
      </w:r>
      <w:r w:rsidR="00BD16C7" w:rsidRPr="00046C7F">
        <w:rPr>
          <w:sz w:val="22"/>
          <w:szCs w:val="22"/>
        </w:rPr>
        <w:t>.</w:t>
      </w:r>
    </w:p>
    <w:p w14:paraId="29E9B4C9" w14:textId="77777777" w:rsidR="0001041D" w:rsidRPr="00046C7F" w:rsidRDefault="00BD16C7" w:rsidP="008F0255">
      <w:pPr>
        <w:pStyle w:val="Header"/>
        <w:tabs>
          <w:tab w:val="clear" w:pos="4320"/>
          <w:tab w:val="clear" w:pos="8640"/>
          <w:tab w:val="left" w:pos="567"/>
          <w:tab w:val="left" w:pos="810"/>
          <w:tab w:val="left" w:pos="900"/>
        </w:tabs>
        <w:spacing w:line="360" w:lineRule="auto"/>
        <w:jc w:val="both"/>
        <w:rPr>
          <w:sz w:val="22"/>
          <w:szCs w:val="22"/>
        </w:rPr>
      </w:pPr>
      <w:r w:rsidRPr="00046C7F">
        <w:rPr>
          <w:sz w:val="22"/>
          <w:szCs w:val="22"/>
        </w:rPr>
        <w:t xml:space="preserve">Following initial recognition of an asset, the asset is carried at cost less any accumulated amortization and accumulated impairment losses. Amortization of the asset begins when development is </w:t>
      </w:r>
      <w:r w:rsidR="00970BA8" w:rsidRPr="00046C7F">
        <w:rPr>
          <w:sz w:val="22"/>
          <w:szCs w:val="22"/>
        </w:rPr>
        <w:t>complete,</w:t>
      </w:r>
      <w:r w:rsidRPr="00046C7F">
        <w:rPr>
          <w:sz w:val="22"/>
          <w:szCs w:val="22"/>
        </w:rPr>
        <w:t xml:space="preserve"> and the asset is available for use. It is amortized over the period of </w:t>
      </w:r>
      <w:r w:rsidR="00B963A9" w:rsidRPr="00046C7F">
        <w:rPr>
          <w:sz w:val="22"/>
          <w:szCs w:val="22"/>
        </w:rPr>
        <w:t>expected future benefit. During the period of development, the</w:t>
      </w:r>
      <w:r w:rsidR="003D5FFC" w:rsidRPr="00046C7F">
        <w:rPr>
          <w:sz w:val="22"/>
          <w:szCs w:val="22"/>
        </w:rPr>
        <w:t xml:space="preserve"> </w:t>
      </w:r>
      <w:r w:rsidR="00B963A9" w:rsidRPr="00046C7F">
        <w:rPr>
          <w:sz w:val="22"/>
          <w:szCs w:val="22"/>
        </w:rPr>
        <w:t>asset is tested for impairment annually with any impairment losses recognized immediately in surplus or deficit.</w:t>
      </w:r>
    </w:p>
    <w:p w14:paraId="68F9A12D"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t>Notes to the financial statements</w:t>
      </w:r>
    </w:p>
    <w:p w14:paraId="4BA93CC0"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t>Significant Accounting Policies</w:t>
      </w:r>
    </w:p>
    <w:p w14:paraId="05C94CC1" w14:textId="77777777" w:rsidR="00DC7F86" w:rsidRPr="00046C7F" w:rsidRDefault="00DC7F86" w:rsidP="00DC7F86">
      <w:pPr>
        <w:pStyle w:val="Header"/>
        <w:tabs>
          <w:tab w:val="clear" w:pos="4320"/>
          <w:tab w:val="clear" w:pos="8640"/>
          <w:tab w:val="left" w:pos="567"/>
          <w:tab w:val="left" w:pos="810"/>
          <w:tab w:val="left" w:pos="900"/>
        </w:tabs>
        <w:spacing w:line="360" w:lineRule="auto"/>
        <w:ind w:left="567"/>
        <w:jc w:val="both"/>
        <w:rPr>
          <w:sz w:val="22"/>
          <w:szCs w:val="22"/>
        </w:rPr>
      </w:pPr>
    </w:p>
    <w:p w14:paraId="16923167" w14:textId="77777777" w:rsidR="00BD16C7" w:rsidRPr="00046C7F" w:rsidRDefault="00B963A9" w:rsidP="00196F69">
      <w:pPr>
        <w:pStyle w:val="ListParagraph"/>
        <w:numPr>
          <w:ilvl w:val="0"/>
          <w:numId w:val="15"/>
        </w:numPr>
        <w:adjustRightInd w:val="0"/>
        <w:spacing w:line="360" w:lineRule="auto"/>
        <w:ind w:hanging="386"/>
        <w:jc w:val="both"/>
        <w:rPr>
          <w:b/>
          <w:sz w:val="22"/>
          <w:szCs w:val="22"/>
        </w:rPr>
      </w:pPr>
      <w:r w:rsidRPr="00046C7F">
        <w:rPr>
          <w:b/>
          <w:sz w:val="22"/>
          <w:szCs w:val="22"/>
        </w:rPr>
        <w:lastRenderedPageBreak/>
        <w:t>Financial instruments</w:t>
      </w:r>
      <w:r w:rsidR="00A30B18" w:rsidRPr="00046C7F">
        <w:rPr>
          <w:b/>
          <w:sz w:val="22"/>
          <w:szCs w:val="22"/>
        </w:rPr>
        <w:t xml:space="preserve"> </w:t>
      </w:r>
    </w:p>
    <w:p w14:paraId="017DF31F" w14:textId="77777777" w:rsidR="004263F8" w:rsidRPr="00046C7F" w:rsidRDefault="004263F8" w:rsidP="008F0255">
      <w:pPr>
        <w:pStyle w:val="NormalWeb"/>
        <w:spacing w:line="360" w:lineRule="auto"/>
        <w:jc w:val="both"/>
        <w:rPr>
          <w:color w:val="000000"/>
          <w:sz w:val="22"/>
          <w:szCs w:val="22"/>
        </w:rPr>
      </w:pPr>
      <w:r w:rsidRPr="00046C7F">
        <w:rPr>
          <w:color w:val="000000"/>
          <w:sz w:val="22"/>
          <w:szCs w:val="22"/>
        </w:rPr>
        <w:t>IPSAS 41 addresses the classification, measurement and de-recognition of financial assets and financial liabilities, introduces new rules for hedge accounting and a new impairment model for financial assets. The entity does not have any hedge relationships and therefore the new hedge accounting rules have no impact on the Company’s financial statements. (amend as appropriate). A financial instrument is any contract that gives rise to a financial asset of one entity and a financial liability or equity instrument of another entity. At initial recognition, the entity measures a financial asset or financial liability at its fair value plus or minus, in the case of a financial asset or financial liability not at fair value through surplus or deficit, transaction costs that are directly attributable to the acquisition or issue of the financial asset or financial liability.</w:t>
      </w:r>
    </w:p>
    <w:p w14:paraId="57E4904D" w14:textId="77777777" w:rsidR="004263F8" w:rsidRPr="00046C7F" w:rsidRDefault="004263F8" w:rsidP="00196F69">
      <w:pPr>
        <w:pStyle w:val="NormalWeb"/>
        <w:numPr>
          <w:ilvl w:val="1"/>
          <w:numId w:val="33"/>
        </w:numPr>
        <w:jc w:val="both"/>
        <w:rPr>
          <w:b/>
          <w:bCs/>
          <w:color w:val="000000"/>
          <w:sz w:val="22"/>
          <w:szCs w:val="22"/>
        </w:rPr>
      </w:pPr>
      <w:r w:rsidRPr="00046C7F">
        <w:rPr>
          <w:b/>
          <w:bCs/>
          <w:color w:val="000000"/>
          <w:sz w:val="22"/>
          <w:szCs w:val="22"/>
        </w:rPr>
        <w:t>Financial assets</w:t>
      </w:r>
    </w:p>
    <w:p w14:paraId="7680C1F9" w14:textId="77777777" w:rsidR="004263F8" w:rsidRPr="00046C7F" w:rsidRDefault="004263F8" w:rsidP="00DC7F86">
      <w:pPr>
        <w:pStyle w:val="NormalWeb"/>
        <w:ind w:firstLine="720"/>
        <w:jc w:val="both"/>
        <w:rPr>
          <w:b/>
          <w:bCs/>
          <w:color w:val="000000"/>
          <w:sz w:val="22"/>
          <w:szCs w:val="22"/>
        </w:rPr>
      </w:pPr>
      <w:r w:rsidRPr="00046C7F">
        <w:rPr>
          <w:b/>
          <w:bCs/>
          <w:color w:val="000000"/>
          <w:sz w:val="22"/>
          <w:szCs w:val="22"/>
        </w:rPr>
        <w:t>Classification of financial assets</w:t>
      </w:r>
    </w:p>
    <w:p w14:paraId="449E5741" w14:textId="50A2B7B5" w:rsidR="00DC7F86" w:rsidRPr="00046C7F" w:rsidRDefault="004263F8" w:rsidP="00B2167A">
      <w:pPr>
        <w:pStyle w:val="NormalWeb"/>
        <w:spacing w:line="360" w:lineRule="auto"/>
        <w:jc w:val="both"/>
        <w:rPr>
          <w:color w:val="000000"/>
          <w:sz w:val="22"/>
          <w:szCs w:val="22"/>
        </w:rPr>
      </w:pPr>
      <w:r w:rsidRPr="00046C7F">
        <w:rPr>
          <w:color w:val="000000" w:themeColor="text1"/>
          <w:sz w:val="22"/>
          <w:szCs w:val="22"/>
        </w:rPr>
        <w:t xml:space="preserve">The entity classifies its financial assets as subsequently measured at </w:t>
      </w:r>
      <w:r w:rsidR="00DC7F86" w:rsidRPr="00046C7F">
        <w:rPr>
          <w:color w:val="000000" w:themeColor="text1"/>
          <w:sz w:val="22"/>
          <w:szCs w:val="22"/>
        </w:rPr>
        <w:t>amortized</w:t>
      </w:r>
      <w:r w:rsidRPr="00046C7F">
        <w:rPr>
          <w:color w:val="000000" w:themeColor="text1"/>
          <w:sz w:val="22"/>
          <w:szCs w:val="22"/>
        </w:rPr>
        <w:t xml:space="preserve"> cost, fair value through net assets/ equity or fair value through surplus and deficit on the basis of both the entity’s management model for financial assets and the contractual cash flow characteristics of the financial asset. A financial asset is measured at amortized cost when the financial asset is held within a management model whose objective is to hold financial assets in order to collect contractual cash flows and the contractual terms of the financial asset give rise on specified dates to cash flows that are solely payments of principal and interest on the principal outstanding. </w:t>
      </w:r>
    </w:p>
    <w:p w14:paraId="671ABB46" w14:textId="77777777" w:rsidR="00953054" w:rsidRDefault="004263F8" w:rsidP="00B2167A">
      <w:pPr>
        <w:pStyle w:val="NormalWeb"/>
        <w:spacing w:line="360" w:lineRule="auto"/>
        <w:jc w:val="both"/>
        <w:rPr>
          <w:color w:val="000000"/>
          <w:sz w:val="22"/>
          <w:szCs w:val="22"/>
        </w:rPr>
      </w:pPr>
      <w:r w:rsidRPr="00046C7F">
        <w:rPr>
          <w:color w:val="000000"/>
          <w:sz w:val="22"/>
          <w:szCs w:val="22"/>
        </w:rPr>
        <w:t>A financial asset is measured at fair value through net assets/ equity if it is held within the management model whose objective is achieved by both collecting contractual cashflows and selling financial assets and the contractual terms of the financial asset give rise on specified dates to cash flows that are solely payments of principal and interest on the principal amount outstanding. A financial asset shall be measured at fair value through surplus or deficit unless it is measured at amortized cost or fair value through net assets/ equity unless an entity has made irrevocable election at initial recognition for particular investments in equity instruments</w:t>
      </w:r>
      <w:r w:rsidR="00DC7F86" w:rsidRPr="00046C7F">
        <w:rPr>
          <w:color w:val="000000"/>
          <w:sz w:val="22"/>
          <w:szCs w:val="22"/>
        </w:rPr>
        <w:t>.</w:t>
      </w:r>
    </w:p>
    <w:p w14:paraId="0D4C4B5C" w14:textId="42F3CBA2" w:rsidR="00046C7F" w:rsidRDefault="00046C7F">
      <w:pPr>
        <w:autoSpaceDE/>
        <w:autoSpaceDN/>
        <w:rPr>
          <w:color w:val="000000"/>
          <w:sz w:val="22"/>
          <w:szCs w:val="22"/>
          <w:lang w:val="en-US"/>
        </w:rPr>
      </w:pPr>
      <w:r>
        <w:rPr>
          <w:color w:val="000000"/>
          <w:sz w:val="22"/>
          <w:szCs w:val="22"/>
        </w:rPr>
        <w:br w:type="page"/>
      </w:r>
    </w:p>
    <w:p w14:paraId="6CFD9099"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p>
    <w:p w14:paraId="424505D5" w14:textId="7D48BF7F" w:rsidR="00046C7F" w:rsidRPr="00046C7F" w:rsidRDefault="00046C7F" w:rsidP="00046C7F">
      <w:pPr>
        <w:pStyle w:val="Header"/>
        <w:tabs>
          <w:tab w:val="left" w:pos="567"/>
          <w:tab w:val="decimal" w:pos="7920"/>
        </w:tabs>
        <w:jc w:val="both"/>
        <w:rPr>
          <w:b/>
          <w:bCs/>
          <w:sz w:val="22"/>
          <w:szCs w:val="22"/>
        </w:rPr>
      </w:pPr>
      <w:r w:rsidRPr="00046C7F">
        <w:rPr>
          <w:b/>
          <w:bCs/>
          <w:sz w:val="22"/>
          <w:szCs w:val="22"/>
        </w:rPr>
        <w:t>Significant Accounting Policies</w:t>
      </w:r>
    </w:p>
    <w:p w14:paraId="078F496B" w14:textId="77777777" w:rsidR="004263F8" w:rsidRPr="00046C7F" w:rsidRDefault="004263F8" w:rsidP="00046C7F">
      <w:pPr>
        <w:pStyle w:val="NormalWeb"/>
        <w:spacing w:line="360" w:lineRule="auto"/>
        <w:jc w:val="both"/>
        <w:rPr>
          <w:b/>
          <w:bCs/>
          <w:color w:val="000000"/>
          <w:sz w:val="22"/>
          <w:szCs w:val="22"/>
        </w:rPr>
      </w:pPr>
      <w:r w:rsidRPr="00046C7F">
        <w:rPr>
          <w:b/>
          <w:bCs/>
          <w:color w:val="000000"/>
          <w:sz w:val="22"/>
          <w:szCs w:val="22"/>
        </w:rPr>
        <w:t>Subsequent measurement</w:t>
      </w:r>
    </w:p>
    <w:p w14:paraId="62EC0B41" w14:textId="2AE13378" w:rsidR="002B7E17" w:rsidRPr="00046C7F" w:rsidRDefault="004263F8" w:rsidP="00046C7F">
      <w:pPr>
        <w:pStyle w:val="NormalWeb"/>
        <w:spacing w:line="360" w:lineRule="auto"/>
        <w:jc w:val="both"/>
        <w:rPr>
          <w:color w:val="000000"/>
          <w:sz w:val="22"/>
          <w:szCs w:val="22"/>
        </w:rPr>
      </w:pPr>
      <w:r w:rsidRPr="00046C7F">
        <w:rPr>
          <w:color w:val="000000"/>
          <w:sz w:val="22"/>
          <w:szCs w:val="22"/>
        </w:rPr>
        <w:t>Based on the business model and the cash flow characteristics, the entity classifies its financial assets into amortized cost or fair value categories for financial instruments. Movements in fair value are presented in either surplus or deficit or through net assets/ equity subject to certain criteria being met.</w:t>
      </w:r>
    </w:p>
    <w:p w14:paraId="6A3C0975" w14:textId="5E439D07" w:rsidR="0029231D" w:rsidRPr="00046C7F" w:rsidRDefault="004263F8" w:rsidP="00046C7F">
      <w:pPr>
        <w:autoSpaceDE/>
        <w:autoSpaceDN/>
        <w:rPr>
          <w:color w:val="000000"/>
          <w:sz w:val="22"/>
          <w:szCs w:val="22"/>
          <w:lang w:val="en-US"/>
        </w:rPr>
      </w:pPr>
      <w:r w:rsidRPr="00046C7F">
        <w:rPr>
          <w:b/>
          <w:bCs/>
          <w:color w:val="000000"/>
          <w:sz w:val="22"/>
          <w:szCs w:val="22"/>
        </w:rPr>
        <w:t>Amortized cost</w:t>
      </w:r>
      <w:r w:rsidR="00534600" w:rsidRPr="00046C7F">
        <w:rPr>
          <w:b/>
          <w:bCs/>
          <w:color w:val="000000"/>
          <w:sz w:val="22"/>
          <w:szCs w:val="22"/>
        </w:rPr>
        <w:t xml:space="preserve"> </w:t>
      </w:r>
    </w:p>
    <w:p w14:paraId="1C43AB77" w14:textId="77777777" w:rsidR="004263F8" w:rsidRPr="00046C7F" w:rsidRDefault="004263F8" w:rsidP="002B7E17">
      <w:pPr>
        <w:pStyle w:val="NormalWeb"/>
        <w:spacing w:line="360" w:lineRule="auto"/>
        <w:jc w:val="both"/>
        <w:rPr>
          <w:color w:val="000000"/>
          <w:sz w:val="22"/>
          <w:szCs w:val="22"/>
        </w:rPr>
      </w:pPr>
      <w:r w:rsidRPr="00046C7F">
        <w:rPr>
          <w:color w:val="000000"/>
          <w:sz w:val="22"/>
          <w:szCs w:val="22"/>
        </w:rPr>
        <w:t>Financial assets that are held for collection of contractual cash flows where those cash flows represent solely payments of principal and interest, and that are not designated at fair value through surplus or deficit, are measured at amortized cost. A gain or loss on an instrument that is subsequently measured at amortized cost and is not part of a hedging relationship is recognized in profit or loss when the asset is de-recognized or impaired. Interest income from these financial assets is included in finance income using the effective interest rate method.</w:t>
      </w:r>
    </w:p>
    <w:p w14:paraId="6B15C586" w14:textId="77777777" w:rsidR="004263F8" w:rsidRPr="00046C7F" w:rsidRDefault="004263F8" w:rsidP="00046C7F">
      <w:pPr>
        <w:pStyle w:val="NormalWeb"/>
        <w:jc w:val="both"/>
        <w:rPr>
          <w:b/>
          <w:bCs/>
          <w:color w:val="000000"/>
          <w:sz w:val="22"/>
          <w:szCs w:val="22"/>
        </w:rPr>
      </w:pPr>
      <w:r w:rsidRPr="00046C7F">
        <w:rPr>
          <w:b/>
          <w:bCs/>
          <w:color w:val="000000"/>
          <w:sz w:val="22"/>
          <w:szCs w:val="22"/>
        </w:rPr>
        <w:t>Fair value through net assets/ equity</w:t>
      </w:r>
    </w:p>
    <w:p w14:paraId="3D47A8F4" w14:textId="77777777" w:rsidR="004263F8" w:rsidRPr="00046C7F" w:rsidRDefault="004263F8" w:rsidP="002B7E17">
      <w:pPr>
        <w:pStyle w:val="NormalWeb"/>
        <w:spacing w:line="360" w:lineRule="auto"/>
        <w:jc w:val="both"/>
        <w:rPr>
          <w:color w:val="000000"/>
          <w:sz w:val="22"/>
          <w:szCs w:val="22"/>
        </w:rPr>
      </w:pPr>
      <w:r w:rsidRPr="00046C7F">
        <w:rPr>
          <w:color w:val="000000"/>
          <w:sz w:val="22"/>
          <w:szCs w:val="22"/>
        </w:rPr>
        <w:t>Financial assets that are held for collection of contractual cash flows and for selling the financial assets, where the assets’ cash flows represent solely payments of principal and interest, are measured at fair value through net assets/ equity. Movements in the carrying amount are taken through net assets, except for the recognition of impairment gains or losses, interest revenue and foreign exchange gains and losses which are recognized in surplus/deficit. Interest income from these financial assets is included in finance income using the effective interest rate method.</w:t>
      </w:r>
    </w:p>
    <w:p w14:paraId="01297B7A" w14:textId="77777777" w:rsidR="004263F8" w:rsidRPr="00046C7F" w:rsidRDefault="004263F8" w:rsidP="00046C7F">
      <w:pPr>
        <w:pStyle w:val="NormalWeb"/>
        <w:spacing w:line="360" w:lineRule="auto"/>
        <w:jc w:val="both"/>
        <w:rPr>
          <w:b/>
          <w:bCs/>
          <w:color w:val="000000"/>
          <w:sz w:val="22"/>
          <w:szCs w:val="22"/>
        </w:rPr>
      </w:pPr>
      <w:r w:rsidRPr="00046C7F">
        <w:rPr>
          <w:b/>
          <w:bCs/>
          <w:color w:val="000000"/>
          <w:sz w:val="22"/>
          <w:szCs w:val="22"/>
        </w:rPr>
        <w:t>Trade and other receivables</w:t>
      </w:r>
    </w:p>
    <w:p w14:paraId="7B92231A" w14:textId="3F3C20F9" w:rsidR="00C71ACE" w:rsidRPr="00046C7F" w:rsidRDefault="004263F8" w:rsidP="002B7E17">
      <w:pPr>
        <w:pStyle w:val="NormalWeb"/>
        <w:spacing w:line="360" w:lineRule="auto"/>
        <w:jc w:val="both"/>
        <w:rPr>
          <w:color w:val="000000" w:themeColor="text1"/>
          <w:sz w:val="22"/>
          <w:szCs w:val="22"/>
        </w:rPr>
      </w:pPr>
      <w:r w:rsidRPr="00046C7F">
        <w:rPr>
          <w:color w:val="000000" w:themeColor="text1"/>
          <w:sz w:val="22"/>
          <w:szCs w:val="22"/>
        </w:rPr>
        <w:t>Trade and other receivables are recognized at fair values less allowances for any uncollectible amounts. Trade and other receivables are assessed for impairment on a continuing basis. An estimate is made of doubtful receivables based on a review of all outstanding amounts at the year end.</w:t>
      </w:r>
    </w:p>
    <w:p w14:paraId="72387281" w14:textId="77777777" w:rsidR="004263F8" w:rsidRPr="00046C7F" w:rsidRDefault="004263F8" w:rsidP="00046C7F">
      <w:pPr>
        <w:pStyle w:val="NormalWeb"/>
        <w:spacing w:line="360" w:lineRule="auto"/>
        <w:jc w:val="both"/>
        <w:rPr>
          <w:b/>
          <w:bCs/>
          <w:color w:val="000000"/>
          <w:sz w:val="22"/>
          <w:szCs w:val="22"/>
        </w:rPr>
      </w:pPr>
      <w:r w:rsidRPr="00046C7F">
        <w:rPr>
          <w:b/>
          <w:bCs/>
          <w:color w:val="000000"/>
          <w:sz w:val="22"/>
          <w:szCs w:val="22"/>
        </w:rPr>
        <w:t>Fair value through surplus or deficit</w:t>
      </w:r>
    </w:p>
    <w:p w14:paraId="7A8DAFED" w14:textId="77777777" w:rsidR="004263F8" w:rsidRDefault="004263F8" w:rsidP="002B7E17">
      <w:pPr>
        <w:pStyle w:val="NormalWeb"/>
        <w:spacing w:line="360" w:lineRule="auto"/>
        <w:jc w:val="both"/>
        <w:rPr>
          <w:color w:val="000000"/>
          <w:sz w:val="22"/>
          <w:szCs w:val="22"/>
        </w:rPr>
      </w:pPr>
      <w:r w:rsidRPr="00046C7F">
        <w:rPr>
          <w:color w:val="000000"/>
          <w:sz w:val="22"/>
          <w:szCs w:val="22"/>
        </w:rPr>
        <w:t>Financial assets that do not meet the criteria for amortized cost or fair value through net assets/ equity are measured at fair value through surplus or deficit. A business model where the entity manages financial assets with the objective of realizing cash flows through solely the sale of the assets would result in a fair value through surplus or deficit model.</w:t>
      </w:r>
    </w:p>
    <w:p w14:paraId="25218203" w14:textId="118568F6" w:rsidR="00046C7F" w:rsidRDefault="00046C7F">
      <w:pPr>
        <w:autoSpaceDE/>
        <w:autoSpaceDN/>
        <w:rPr>
          <w:color w:val="000000"/>
          <w:sz w:val="22"/>
          <w:szCs w:val="22"/>
          <w:lang w:val="en-US"/>
        </w:rPr>
      </w:pPr>
      <w:r>
        <w:rPr>
          <w:color w:val="000000"/>
          <w:sz w:val="22"/>
          <w:szCs w:val="22"/>
        </w:rPr>
        <w:br w:type="page"/>
      </w:r>
    </w:p>
    <w:p w14:paraId="2FD5BF7A"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p>
    <w:p w14:paraId="46185DDD" w14:textId="7110B567" w:rsidR="00046C7F" w:rsidRPr="00046C7F" w:rsidRDefault="00046C7F" w:rsidP="00046C7F">
      <w:pPr>
        <w:pStyle w:val="Header"/>
        <w:tabs>
          <w:tab w:val="left" w:pos="567"/>
          <w:tab w:val="decimal" w:pos="7920"/>
        </w:tabs>
        <w:jc w:val="both"/>
        <w:rPr>
          <w:b/>
          <w:bCs/>
          <w:sz w:val="22"/>
          <w:szCs w:val="22"/>
        </w:rPr>
      </w:pPr>
      <w:r w:rsidRPr="00046C7F">
        <w:rPr>
          <w:b/>
          <w:bCs/>
          <w:sz w:val="22"/>
          <w:szCs w:val="22"/>
        </w:rPr>
        <w:t>Significant Accounting Policies</w:t>
      </w:r>
    </w:p>
    <w:p w14:paraId="28A31B0C" w14:textId="77777777" w:rsidR="004263F8" w:rsidRPr="00046C7F" w:rsidRDefault="004263F8" w:rsidP="00046C7F">
      <w:pPr>
        <w:pStyle w:val="NormalWeb"/>
        <w:spacing w:line="360" w:lineRule="auto"/>
        <w:jc w:val="both"/>
        <w:rPr>
          <w:b/>
          <w:bCs/>
          <w:color w:val="000000"/>
          <w:sz w:val="22"/>
          <w:szCs w:val="22"/>
        </w:rPr>
      </w:pPr>
      <w:r w:rsidRPr="00046C7F">
        <w:rPr>
          <w:b/>
          <w:bCs/>
          <w:color w:val="000000"/>
          <w:sz w:val="22"/>
          <w:szCs w:val="22"/>
        </w:rPr>
        <w:t>Impairment</w:t>
      </w:r>
    </w:p>
    <w:p w14:paraId="0CE1D507" w14:textId="290C1CC4" w:rsidR="005570D2" w:rsidRPr="00046C7F" w:rsidRDefault="004263F8" w:rsidP="00046C7F">
      <w:pPr>
        <w:pStyle w:val="NormalWeb"/>
        <w:spacing w:line="360" w:lineRule="auto"/>
        <w:jc w:val="both"/>
        <w:rPr>
          <w:color w:val="000000"/>
          <w:sz w:val="22"/>
          <w:szCs w:val="22"/>
        </w:rPr>
      </w:pPr>
      <w:r w:rsidRPr="00046C7F">
        <w:rPr>
          <w:color w:val="000000"/>
          <w:sz w:val="22"/>
          <w:szCs w:val="22"/>
        </w:rPr>
        <w:t>The entity assesses, on a forward-looking basis, the expected credit loss (‘ECL’) associated with its financial assets carried at amortized cost and fair value through net assets/equity. The entity recognizes a loss allowance for such losses at each reporting date. Critical estimates and significant judgments made by management in determining the expected credit loss (ECL) are set out in Note xx.</w:t>
      </w:r>
    </w:p>
    <w:p w14:paraId="134C3FBD" w14:textId="1CEAB841" w:rsidR="004263F8" w:rsidRPr="00046C7F" w:rsidRDefault="00046C7F" w:rsidP="00046C7F">
      <w:pPr>
        <w:pStyle w:val="NormalWeb"/>
        <w:spacing w:before="0" w:beforeAutospacing="0" w:after="0" w:afterAutospacing="0" w:line="360" w:lineRule="auto"/>
        <w:jc w:val="both"/>
        <w:rPr>
          <w:b/>
          <w:bCs/>
          <w:color w:val="000000"/>
          <w:sz w:val="22"/>
          <w:szCs w:val="22"/>
        </w:rPr>
      </w:pPr>
      <w:r>
        <w:rPr>
          <w:b/>
          <w:bCs/>
          <w:color w:val="000000"/>
          <w:sz w:val="22"/>
          <w:szCs w:val="22"/>
        </w:rPr>
        <w:t>ii)</w:t>
      </w:r>
      <w:r w:rsidR="004263F8" w:rsidRPr="00046C7F">
        <w:rPr>
          <w:b/>
          <w:bCs/>
          <w:color w:val="000000"/>
          <w:sz w:val="22"/>
          <w:szCs w:val="22"/>
        </w:rPr>
        <w:t xml:space="preserve"> </w:t>
      </w:r>
      <w:r w:rsidRPr="00046C7F">
        <w:rPr>
          <w:b/>
          <w:bCs/>
          <w:color w:val="000000"/>
          <w:sz w:val="22"/>
          <w:szCs w:val="22"/>
        </w:rPr>
        <w:t>financial</w:t>
      </w:r>
      <w:r w:rsidR="004263F8" w:rsidRPr="00046C7F">
        <w:rPr>
          <w:b/>
          <w:bCs/>
          <w:color w:val="000000"/>
          <w:sz w:val="22"/>
          <w:szCs w:val="22"/>
        </w:rPr>
        <w:t xml:space="preserve"> liabilities</w:t>
      </w:r>
    </w:p>
    <w:p w14:paraId="6F35EC21" w14:textId="77777777" w:rsidR="004263F8" w:rsidRPr="00046C7F" w:rsidRDefault="004263F8" w:rsidP="00046C7F">
      <w:pPr>
        <w:pStyle w:val="NormalWeb"/>
        <w:spacing w:after="0" w:afterAutospacing="0" w:line="360" w:lineRule="auto"/>
        <w:jc w:val="both"/>
        <w:rPr>
          <w:b/>
          <w:bCs/>
          <w:color w:val="000000"/>
          <w:sz w:val="22"/>
          <w:szCs w:val="22"/>
        </w:rPr>
      </w:pPr>
      <w:r w:rsidRPr="00046C7F">
        <w:rPr>
          <w:b/>
          <w:bCs/>
          <w:color w:val="000000"/>
          <w:sz w:val="22"/>
          <w:szCs w:val="22"/>
        </w:rPr>
        <w:t>Classification</w:t>
      </w:r>
    </w:p>
    <w:p w14:paraId="4F64FC21" w14:textId="7F234DBF" w:rsidR="00E66E54" w:rsidRPr="00046C7F" w:rsidRDefault="004263F8" w:rsidP="00046C7F">
      <w:pPr>
        <w:pStyle w:val="NormalWeb"/>
        <w:spacing w:line="360" w:lineRule="auto"/>
        <w:jc w:val="both"/>
        <w:rPr>
          <w:color w:val="000000"/>
          <w:sz w:val="22"/>
          <w:szCs w:val="22"/>
        </w:rPr>
      </w:pPr>
      <w:r w:rsidRPr="00046C7F">
        <w:rPr>
          <w:color w:val="000000"/>
          <w:sz w:val="22"/>
          <w:szCs w:val="22"/>
        </w:rPr>
        <w:t xml:space="preserve">The entity classifies its liabilities as subsequently measured at amortized cost except for financial liabilities measured through </w:t>
      </w:r>
      <w:r w:rsidR="00137D40" w:rsidRPr="00046C7F">
        <w:rPr>
          <w:color w:val="000000"/>
          <w:sz w:val="22"/>
          <w:szCs w:val="22"/>
        </w:rPr>
        <w:t>surplus or deficit</w:t>
      </w:r>
    </w:p>
    <w:p w14:paraId="70296923" w14:textId="77777777" w:rsidR="007E5921" w:rsidRPr="00046C7F" w:rsidRDefault="00C92E26" w:rsidP="00046C7F">
      <w:pPr>
        <w:pStyle w:val="Header"/>
        <w:numPr>
          <w:ilvl w:val="0"/>
          <w:numId w:val="15"/>
        </w:numPr>
        <w:tabs>
          <w:tab w:val="clear" w:pos="4320"/>
          <w:tab w:val="clear" w:pos="8640"/>
        </w:tabs>
        <w:spacing w:line="360" w:lineRule="auto"/>
        <w:ind w:left="284" w:hanging="284"/>
        <w:jc w:val="both"/>
        <w:rPr>
          <w:b/>
          <w:sz w:val="22"/>
          <w:szCs w:val="22"/>
        </w:rPr>
      </w:pPr>
      <w:r w:rsidRPr="00046C7F">
        <w:rPr>
          <w:b/>
          <w:sz w:val="22"/>
          <w:szCs w:val="22"/>
        </w:rPr>
        <w:t>Inventories</w:t>
      </w:r>
      <w:r w:rsidR="009C5100" w:rsidRPr="00046C7F">
        <w:rPr>
          <w:b/>
          <w:sz w:val="22"/>
          <w:szCs w:val="22"/>
        </w:rPr>
        <w:t xml:space="preserve"> </w:t>
      </w:r>
    </w:p>
    <w:p w14:paraId="7FB34AD0" w14:textId="77777777" w:rsidR="00C333CB" w:rsidRPr="00046C7F" w:rsidRDefault="00C92E26" w:rsidP="00E10D1B">
      <w:pPr>
        <w:pStyle w:val="Header"/>
        <w:tabs>
          <w:tab w:val="clear" w:pos="4320"/>
          <w:tab w:val="clear" w:pos="8640"/>
        </w:tabs>
        <w:spacing w:line="360" w:lineRule="auto"/>
        <w:jc w:val="both"/>
        <w:rPr>
          <w:sz w:val="22"/>
          <w:szCs w:val="22"/>
        </w:rPr>
      </w:pPr>
      <w:r w:rsidRPr="00046C7F">
        <w:rPr>
          <w:sz w:val="22"/>
          <w:szCs w:val="22"/>
        </w:rPr>
        <w:t>Inventory is measured at cost upon initial recognition. To the extent that inventory was received through non</w:t>
      </w:r>
      <w:r w:rsidR="001A12E1" w:rsidRPr="00046C7F">
        <w:rPr>
          <w:sz w:val="22"/>
          <w:szCs w:val="22"/>
        </w:rPr>
        <w:t>-</w:t>
      </w:r>
      <w:r w:rsidRPr="00046C7F">
        <w:rPr>
          <w:sz w:val="22"/>
          <w:szCs w:val="22"/>
        </w:rPr>
        <w:t>exchange</w:t>
      </w:r>
      <w:r w:rsidR="001A12E1" w:rsidRPr="00046C7F">
        <w:rPr>
          <w:sz w:val="22"/>
          <w:szCs w:val="22"/>
        </w:rPr>
        <w:t xml:space="preserve"> </w:t>
      </w:r>
      <w:r w:rsidRPr="00046C7F">
        <w:rPr>
          <w:sz w:val="22"/>
          <w:szCs w:val="22"/>
        </w:rPr>
        <w:t>transactions (for no cost or for a nominal cost), the cost of the inventory is its fair value at the date of</w:t>
      </w:r>
      <w:r w:rsidR="003D5FFC" w:rsidRPr="00046C7F">
        <w:rPr>
          <w:sz w:val="22"/>
          <w:szCs w:val="22"/>
        </w:rPr>
        <w:t xml:space="preserve"> </w:t>
      </w:r>
      <w:r w:rsidRPr="00046C7F">
        <w:rPr>
          <w:sz w:val="22"/>
          <w:szCs w:val="22"/>
        </w:rPr>
        <w:t>acquisition.</w:t>
      </w:r>
      <w:r w:rsidR="00C333CB" w:rsidRPr="00046C7F">
        <w:rPr>
          <w:sz w:val="22"/>
          <w:szCs w:val="22"/>
        </w:rPr>
        <w:t xml:space="preserve"> </w:t>
      </w:r>
      <w:r w:rsidRPr="00046C7F">
        <w:rPr>
          <w:sz w:val="22"/>
          <w:szCs w:val="22"/>
        </w:rPr>
        <w:t xml:space="preserve">Costs incurred in bringing each product to its present location and </w:t>
      </w:r>
      <w:r w:rsidR="00987012" w:rsidRPr="00046C7F">
        <w:rPr>
          <w:sz w:val="22"/>
          <w:szCs w:val="22"/>
        </w:rPr>
        <w:t>conditions are</w:t>
      </w:r>
      <w:r w:rsidRPr="00046C7F">
        <w:rPr>
          <w:sz w:val="22"/>
          <w:szCs w:val="22"/>
        </w:rPr>
        <w:t xml:space="preserve"> accounted for, as follows:</w:t>
      </w:r>
    </w:p>
    <w:p w14:paraId="1C4A0B5F" w14:textId="77777777" w:rsidR="006E46E5" w:rsidRPr="00046C7F" w:rsidRDefault="00C92E26" w:rsidP="00196F69">
      <w:pPr>
        <w:pStyle w:val="Header"/>
        <w:numPr>
          <w:ilvl w:val="0"/>
          <w:numId w:val="6"/>
        </w:numPr>
        <w:tabs>
          <w:tab w:val="clear" w:pos="4320"/>
          <w:tab w:val="clear" w:pos="8640"/>
          <w:tab w:val="left" w:pos="567"/>
        </w:tabs>
        <w:spacing w:line="360" w:lineRule="auto"/>
        <w:ind w:left="1260" w:hanging="270"/>
        <w:jc w:val="both"/>
        <w:rPr>
          <w:sz w:val="22"/>
          <w:szCs w:val="22"/>
        </w:rPr>
      </w:pPr>
      <w:r w:rsidRPr="00046C7F">
        <w:rPr>
          <w:sz w:val="22"/>
          <w:szCs w:val="22"/>
        </w:rPr>
        <w:t>Raw materials: purchase cost using the weighted average cost method</w:t>
      </w:r>
      <w:r w:rsidR="00FD1C82" w:rsidRPr="00046C7F">
        <w:rPr>
          <w:sz w:val="22"/>
          <w:szCs w:val="22"/>
        </w:rPr>
        <w:t>.</w:t>
      </w:r>
    </w:p>
    <w:p w14:paraId="5FA2EE16" w14:textId="77777777" w:rsidR="006E46E5" w:rsidRPr="00046C7F" w:rsidRDefault="00C92E26" w:rsidP="00196F69">
      <w:pPr>
        <w:pStyle w:val="Header"/>
        <w:numPr>
          <w:ilvl w:val="0"/>
          <w:numId w:val="6"/>
        </w:numPr>
        <w:tabs>
          <w:tab w:val="clear" w:pos="4320"/>
          <w:tab w:val="clear" w:pos="8640"/>
          <w:tab w:val="left" w:pos="540"/>
        </w:tabs>
        <w:spacing w:line="360" w:lineRule="auto"/>
        <w:ind w:left="1260" w:hanging="270"/>
        <w:jc w:val="both"/>
        <w:rPr>
          <w:sz w:val="22"/>
          <w:szCs w:val="22"/>
        </w:rPr>
      </w:pPr>
      <w:r w:rsidRPr="00046C7F">
        <w:rPr>
          <w:sz w:val="22"/>
          <w:szCs w:val="22"/>
        </w:rPr>
        <w:t xml:space="preserve">Finished goods and work in progress: cost of direct materials and </w:t>
      </w:r>
      <w:r w:rsidR="00FD1C82" w:rsidRPr="00046C7F">
        <w:rPr>
          <w:sz w:val="22"/>
          <w:szCs w:val="22"/>
        </w:rPr>
        <w:t>labour</w:t>
      </w:r>
      <w:r w:rsidRPr="00046C7F">
        <w:rPr>
          <w:sz w:val="22"/>
          <w:szCs w:val="22"/>
        </w:rPr>
        <w:t xml:space="preserve"> and a proportion of</w:t>
      </w:r>
      <w:r w:rsidR="003D5FFC" w:rsidRPr="00046C7F">
        <w:rPr>
          <w:sz w:val="22"/>
          <w:szCs w:val="22"/>
        </w:rPr>
        <w:t xml:space="preserve"> </w:t>
      </w:r>
      <w:r w:rsidRPr="00046C7F">
        <w:rPr>
          <w:sz w:val="22"/>
          <w:szCs w:val="22"/>
        </w:rPr>
        <w:t xml:space="preserve">manufacturing overheads based on the normal operating </w:t>
      </w:r>
      <w:r w:rsidR="00FD1C82" w:rsidRPr="00046C7F">
        <w:rPr>
          <w:sz w:val="22"/>
          <w:szCs w:val="22"/>
        </w:rPr>
        <w:t>capacity but</w:t>
      </w:r>
      <w:r w:rsidRPr="00046C7F">
        <w:rPr>
          <w:sz w:val="22"/>
          <w:szCs w:val="22"/>
        </w:rPr>
        <w:t xml:space="preserve"> excluding borrowing costs</w:t>
      </w:r>
      <w:r w:rsidR="00FD1C82" w:rsidRPr="00046C7F">
        <w:rPr>
          <w:sz w:val="22"/>
          <w:szCs w:val="22"/>
        </w:rPr>
        <w:t>.</w:t>
      </w:r>
    </w:p>
    <w:p w14:paraId="2E04CC1C" w14:textId="7654A28C" w:rsidR="00B65164" w:rsidRPr="00046C7F" w:rsidRDefault="00C92E26" w:rsidP="00E10D1B">
      <w:pPr>
        <w:pStyle w:val="Header"/>
        <w:tabs>
          <w:tab w:val="clear" w:pos="4320"/>
          <w:tab w:val="clear" w:pos="8640"/>
        </w:tabs>
        <w:spacing w:line="360" w:lineRule="auto"/>
        <w:jc w:val="both"/>
        <w:rPr>
          <w:sz w:val="22"/>
          <w:szCs w:val="22"/>
        </w:rPr>
      </w:pPr>
      <w:r w:rsidRPr="00046C7F">
        <w:rPr>
          <w:sz w:val="22"/>
          <w:szCs w:val="22"/>
        </w:rPr>
        <w:t>After initial recognition, inventory is measured at the lower of cost and net realizable value. However, to the</w:t>
      </w:r>
      <w:r w:rsidR="003D5FFC" w:rsidRPr="00046C7F">
        <w:rPr>
          <w:sz w:val="22"/>
          <w:szCs w:val="22"/>
        </w:rPr>
        <w:t xml:space="preserve"> </w:t>
      </w:r>
      <w:r w:rsidRPr="00046C7F">
        <w:rPr>
          <w:sz w:val="22"/>
          <w:szCs w:val="22"/>
        </w:rPr>
        <w:t>extent that a class of inventory is distributed or deployed at no charge or for a nominal charge, that class of</w:t>
      </w:r>
      <w:r w:rsidR="003D5FFC" w:rsidRPr="00046C7F">
        <w:rPr>
          <w:sz w:val="22"/>
          <w:szCs w:val="22"/>
        </w:rPr>
        <w:t xml:space="preserve"> </w:t>
      </w:r>
      <w:r w:rsidRPr="00046C7F">
        <w:rPr>
          <w:sz w:val="22"/>
          <w:szCs w:val="22"/>
        </w:rPr>
        <w:t>inventory is measured at the lower of cost and current replacement cost.</w:t>
      </w:r>
      <w:r w:rsidR="004E3FE8" w:rsidRPr="00046C7F">
        <w:rPr>
          <w:sz w:val="22"/>
          <w:szCs w:val="22"/>
        </w:rPr>
        <w:t xml:space="preserve"> </w:t>
      </w:r>
      <w:r w:rsidR="007D5088" w:rsidRPr="00046C7F">
        <w:rPr>
          <w:sz w:val="22"/>
          <w:szCs w:val="22"/>
        </w:rPr>
        <w:t>N</w:t>
      </w:r>
      <w:r w:rsidRPr="00046C7F">
        <w:rPr>
          <w:sz w:val="22"/>
          <w:szCs w:val="22"/>
        </w:rPr>
        <w:t>et realizable value is the estimated selling price in the ordinary course of operations, less the estimated costs of</w:t>
      </w:r>
      <w:r w:rsidR="003D5FFC" w:rsidRPr="00046C7F">
        <w:rPr>
          <w:sz w:val="22"/>
          <w:szCs w:val="22"/>
        </w:rPr>
        <w:t xml:space="preserve"> </w:t>
      </w:r>
      <w:r w:rsidRPr="00046C7F">
        <w:rPr>
          <w:sz w:val="22"/>
          <w:szCs w:val="22"/>
        </w:rPr>
        <w:t>completion and the estimated costs necessary to make the sale, exchange, or distribution.</w:t>
      </w:r>
      <w:r w:rsidR="004E3FE8" w:rsidRPr="00046C7F">
        <w:rPr>
          <w:sz w:val="22"/>
          <w:szCs w:val="22"/>
        </w:rPr>
        <w:t xml:space="preserve"> </w:t>
      </w:r>
      <w:r w:rsidRPr="00046C7F">
        <w:rPr>
          <w:sz w:val="22"/>
          <w:szCs w:val="22"/>
        </w:rPr>
        <w:t>Inventories are recognized as an expense when deployed for utilization or consumption in the ordinary course of</w:t>
      </w:r>
      <w:r w:rsidR="003D5FFC" w:rsidRPr="00046C7F">
        <w:rPr>
          <w:sz w:val="22"/>
          <w:szCs w:val="22"/>
        </w:rPr>
        <w:t xml:space="preserve"> </w:t>
      </w:r>
      <w:r w:rsidRPr="00046C7F">
        <w:rPr>
          <w:sz w:val="22"/>
          <w:szCs w:val="22"/>
        </w:rPr>
        <w:t>operations of the</w:t>
      </w:r>
      <w:r w:rsidRPr="00046C7F">
        <w:rPr>
          <w:i/>
          <w:iCs/>
          <w:sz w:val="22"/>
          <w:szCs w:val="22"/>
        </w:rPr>
        <w:t xml:space="preserve"> </w:t>
      </w:r>
      <w:r w:rsidR="00E80625" w:rsidRPr="00046C7F">
        <w:rPr>
          <w:i/>
          <w:iCs/>
          <w:sz w:val="22"/>
          <w:szCs w:val="22"/>
        </w:rPr>
        <w:t>Entity</w:t>
      </w:r>
      <w:r w:rsidRPr="00046C7F">
        <w:rPr>
          <w:i/>
          <w:iCs/>
          <w:sz w:val="22"/>
          <w:szCs w:val="22"/>
        </w:rPr>
        <w:t>.</w:t>
      </w:r>
    </w:p>
    <w:p w14:paraId="09171DD3" w14:textId="17CB3660" w:rsidR="00046C7F" w:rsidRDefault="00046C7F">
      <w:pPr>
        <w:autoSpaceDE/>
        <w:autoSpaceDN/>
        <w:rPr>
          <w:sz w:val="22"/>
          <w:szCs w:val="22"/>
        </w:rPr>
      </w:pPr>
      <w:r>
        <w:rPr>
          <w:sz w:val="22"/>
          <w:szCs w:val="22"/>
        </w:rPr>
        <w:br w:type="page"/>
      </w:r>
    </w:p>
    <w:p w14:paraId="7A7DDCE5"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p>
    <w:p w14:paraId="49904363"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t>Significant Accounting Policies</w:t>
      </w:r>
    </w:p>
    <w:p w14:paraId="69F1C0C9" w14:textId="77777777" w:rsidR="007E5921" w:rsidRPr="00046C7F" w:rsidRDefault="007E5921" w:rsidP="006E46E5">
      <w:pPr>
        <w:pStyle w:val="Header"/>
        <w:tabs>
          <w:tab w:val="clear" w:pos="4320"/>
          <w:tab w:val="clear" w:pos="8640"/>
        </w:tabs>
        <w:spacing w:line="360" w:lineRule="auto"/>
        <w:ind w:left="900"/>
        <w:jc w:val="both"/>
        <w:rPr>
          <w:sz w:val="22"/>
          <w:szCs w:val="22"/>
        </w:rPr>
      </w:pPr>
    </w:p>
    <w:p w14:paraId="56DFDE59" w14:textId="77777777" w:rsidR="00B52E40" w:rsidRPr="00046C7F" w:rsidRDefault="00C92E26" w:rsidP="00046C7F">
      <w:pPr>
        <w:pStyle w:val="Header"/>
        <w:numPr>
          <w:ilvl w:val="0"/>
          <w:numId w:val="15"/>
        </w:numPr>
        <w:tabs>
          <w:tab w:val="clear" w:pos="4320"/>
          <w:tab w:val="clear" w:pos="8640"/>
        </w:tabs>
        <w:spacing w:line="360" w:lineRule="auto"/>
        <w:ind w:left="284" w:hanging="194"/>
        <w:jc w:val="both"/>
        <w:rPr>
          <w:b/>
          <w:sz w:val="22"/>
          <w:szCs w:val="22"/>
        </w:rPr>
      </w:pPr>
      <w:r w:rsidRPr="00046C7F">
        <w:rPr>
          <w:b/>
          <w:sz w:val="22"/>
          <w:szCs w:val="22"/>
        </w:rPr>
        <w:t>Provisions</w:t>
      </w:r>
      <w:r w:rsidR="0068488E" w:rsidRPr="00046C7F">
        <w:rPr>
          <w:b/>
          <w:sz w:val="22"/>
          <w:szCs w:val="22"/>
        </w:rPr>
        <w:t xml:space="preserve"> </w:t>
      </w:r>
    </w:p>
    <w:p w14:paraId="6561ED19" w14:textId="77777777" w:rsidR="003F5383" w:rsidRPr="00046C7F" w:rsidRDefault="00C92E26" w:rsidP="00E10D1B">
      <w:pPr>
        <w:pStyle w:val="Header"/>
        <w:tabs>
          <w:tab w:val="clear" w:pos="4320"/>
          <w:tab w:val="clear" w:pos="8640"/>
        </w:tabs>
        <w:spacing w:line="360" w:lineRule="auto"/>
        <w:jc w:val="both"/>
        <w:rPr>
          <w:sz w:val="22"/>
          <w:szCs w:val="22"/>
        </w:rPr>
      </w:pPr>
      <w:r w:rsidRPr="00046C7F">
        <w:rPr>
          <w:sz w:val="22"/>
          <w:szCs w:val="22"/>
        </w:rPr>
        <w:t xml:space="preserve">Provisions are recognized when the </w:t>
      </w:r>
      <w:r w:rsidR="00E80625" w:rsidRPr="00046C7F">
        <w:rPr>
          <w:sz w:val="22"/>
          <w:szCs w:val="22"/>
        </w:rPr>
        <w:t>Entity</w:t>
      </w:r>
      <w:r w:rsidRPr="00046C7F">
        <w:rPr>
          <w:sz w:val="22"/>
          <w:szCs w:val="22"/>
        </w:rPr>
        <w:t xml:space="preserve"> has a present obligation (legal or constructive) </w:t>
      </w:r>
      <w:proofErr w:type="gramStart"/>
      <w:r w:rsidRPr="00046C7F">
        <w:rPr>
          <w:sz w:val="22"/>
          <w:szCs w:val="22"/>
        </w:rPr>
        <w:t>as a result of</w:t>
      </w:r>
      <w:proofErr w:type="gramEnd"/>
      <w:r w:rsidRPr="00046C7F">
        <w:rPr>
          <w:sz w:val="22"/>
          <w:szCs w:val="22"/>
        </w:rPr>
        <w:t xml:space="preserve"> a past</w:t>
      </w:r>
      <w:r w:rsidR="003D5FFC" w:rsidRPr="00046C7F">
        <w:rPr>
          <w:sz w:val="22"/>
          <w:szCs w:val="22"/>
        </w:rPr>
        <w:t xml:space="preserve"> </w:t>
      </w:r>
      <w:r w:rsidRPr="00046C7F">
        <w:rPr>
          <w:sz w:val="22"/>
          <w:szCs w:val="22"/>
        </w:rPr>
        <w:t>event, it is probable that an outflow of resources embodying economic benefits or service potential will be</w:t>
      </w:r>
      <w:r w:rsidR="003D5FFC" w:rsidRPr="00046C7F">
        <w:rPr>
          <w:sz w:val="22"/>
          <w:szCs w:val="22"/>
        </w:rPr>
        <w:t xml:space="preserve"> </w:t>
      </w:r>
      <w:r w:rsidRPr="00046C7F">
        <w:rPr>
          <w:sz w:val="22"/>
          <w:szCs w:val="22"/>
        </w:rPr>
        <w:t xml:space="preserve">required to settle the obligation and a reliable estimate can be made of the amount of the </w:t>
      </w:r>
      <w:r w:rsidR="004E3FE8" w:rsidRPr="00046C7F">
        <w:rPr>
          <w:sz w:val="22"/>
          <w:szCs w:val="22"/>
        </w:rPr>
        <w:t>obligation. Where</w:t>
      </w:r>
      <w:r w:rsidRPr="00046C7F">
        <w:rPr>
          <w:sz w:val="22"/>
          <w:szCs w:val="22"/>
        </w:rPr>
        <w:t xml:space="preserve"> the </w:t>
      </w:r>
      <w:r w:rsidR="00E80625" w:rsidRPr="00046C7F">
        <w:rPr>
          <w:sz w:val="22"/>
          <w:szCs w:val="22"/>
        </w:rPr>
        <w:t>Entity</w:t>
      </w:r>
      <w:r w:rsidRPr="00046C7F">
        <w:rPr>
          <w:sz w:val="22"/>
          <w:szCs w:val="22"/>
        </w:rPr>
        <w:t xml:space="preserve"> expects some or </w:t>
      </w:r>
      <w:proofErr w:type="gramStart"/>
      <w:r w:rsidRPr="00046C7F">
        <w:rPr>
          <w:sz w:val="22"/>
          <w:szCs w:val="22"/>
        </w:rPr>
        <w:t>all of</w:t>
      </w:r>
      <w:proofErr w:type="gramEnd"/>
      <w:r w:rsidRPr="00046C7F">
        <w:rPr>
          <w:sz w:val="22"/>
          <w:szCs w:val="22"/>
        </w:rPr>
        <w:t xml:space="preserve"> a provision to be reimbursed, for example, under an insurance contract,</w:t>
      </w:r>
      <w:r w:rsidR="003D5FFC" w:rsidRPr="00046C7F">
        <w:rPr>
          <w:sz w:val="22"/>
          <w:szCs w:val="22"/>
        </w:rPr>
        <w:t xml:space="preserve"> </w:t>
      </w:r>
      <w:r w:rsidRPr="00046C7F">
        <w:rPr>
          <w:sz w:val="22"/>
          <w:szCs w:val="22"/>
        </w:rPr>
        <w:t>the reimbursement is recognized as a separate asset only when the reimbursement is virtually certain.</w:t>
      </w:r>
      <w:r w:rsidR="003F5383" w:rsidRPr="00046C7F">
        <w:rPr>
          <w:sz w:val="22"/>
          <w:szCs w:val="22"/>
        </w:rPr>
        <w:t xml:space="preserve"> </w:t>
      </w:r>
      <w:r w:rsidRPr="00046C7F">
        <w:rPr>
          <w:sz w:val="22"/>
          <w:szCs w:val="22"/>
        </w:rPr>
        <w:t xml:space="preserve">The expense relating to any provision is presented in the statement of </w:t>
      </w:r>
      <w:r w:rsidR="00987012" w:rsidRPr="00046C7F">
        <w:rPr>
          <w:sz w:val="22"/>
          <w:szCs w:val="22"/>
        </w:rPr>
        <w:t xml:space="preserve">financial performance net of any </w:t>
      </w:r>
      <w:r w:rsidRPr="00046C7F">
        <w:rPr>
          <w:sz w:val="22"/>
          <w:szCs w:val="22"/>
        </w:rPr>
        <w:t>reimbursement.</w:t>
      </w:r>
    </w:p>
    <w:p w14:paraId="78D1C014" w14:textId="77777777" w:rsidR="00842F59" w:rsidRPr="00046C7F" w:rsidRDefault="00842F59" w:rsidP="00842F59">
      <w:pPr>
        <w:pStyle w:val="Header"/>
        <w:tabs>
          <w:tab w:val="clear" w:pos="4320"/>
          <w:tab w:val="clear" w:pos="8640"/>
        </w:tabs>
        <w:spacing w:line="360" w:lineRule="auto"/>
        <w:ind w:left="284"/>
        <w:jc w:val="both"/>
        <w:rPr>
          <w:sz w:val="22"/>
          <w:szCs w:val="22"/>
        </w:rPr>
      </w:pPr>
    </w:p>
    <w:p w14:paraId="21C2C3F7" w14:textId="77777777" w:rsidR="00F410AE" w:rsidRPr="00046C7F" w:rsidRDefault="00C92E26" w:rsidP="00046C7F">
      <w:pPr>
        <w:pStyle w:val="Header"/>
        <w:numPr>
          <w:ilvl w:val="0"/>
          <w:numId w:val="15"/>
        </w:numPr>
        <w:tabs>
          <w:tab w:val="clear" w:pos="4320"/>
          <w:tab w:val="clear" w:pos="8640"/>
        </w:tabs>
        <w:spacing w:line="360" w:lineRule="auto"/>
        <w:ind w:left="284" w:hanging="194"/>
        <w:jc w:val="both"/>
        <w:rPr>
          <w:b/>
          <w:sz w:val="22"/>
          <w:szCs w:val="22"/>
        </w:rPr>
      </w:pPr>
      <w:r w:rsidRPr="00046C7F">
        <w:rPr>
          <w:b/>
          <w:sz w:val="22"/>
          <w:szCs w:val="22"/>
        </w:rPr>
        <w:t>Contingent liabilities</w:t>
      </w:r>
    </w:p>
    <w:p w14:paraId="47E4A895" w14:textId="77777777" w:rsidR="004E3FE8" w:rsidRPr="00046C7F" w:rsidRDefault="00C92E26" w:rsidP="00E10D1B">
      <w:pPr>
        <w:pStyle w:val="Header"/>
        <w:tabs>
          <w:tab w:val="clear" w:pos="4320"/>
          <w:tab w:val="clear" w:pos="8640"/>
        </w:tabs>
        <w:spacing w:line="360" w:lineRule="auto"/>
        <w:jc w:val="both"/>
        <w:rPr>
          <w:sz w:val="22"/>
          <w:szCs w:val="22"/>
        </w:rPr>
      </w:pPr>
      <w:r w:rsidRPr="00046C7F">
        <w:rPr>
          <w:sz w:val="22"/>
          <w:szCs w:val="22"/>
        </w:rPr>
        <w:t xml:space="preserve">The </w:t>
      </w:r>
      <w:r w:rsidR="00E80625" w:rsidRPr="00046C7F">
        <w:rPr>
          <w:sz w:val="22"/>
          <w:szCs w:val="22"/>
        </w:rPr>
        <w:t>Entity</w:t>
      </w:r>
      <w:r w:rsidRPr="00046C7F">
        <w:rPr>
          <w:sz w:val="22"/>
          <w:szCs w:val="22"/>
        </w:rPr>
        <w:t xml:space="preserve"> does not recognize a contingent </w:t>
      </w:r>
      <w:r w:rsidR="003F5383" w:rsidRPr="00046C7F">
        <w:rPr>
          <w:sz w:val="22"/>
          <w:szCs w:val="22"/>
        </w:rPr>
        <w:t>liability but</w:t>
      </w:r>
      <w:r w:rsidRPr="00046C7F">
        <w:rPr>
          <w:sz w:val="22"/>
          <w:szCs w:val="22"/>
        </w:rPr>
        <w:t xml:space="preserve"> discloses details of any contingencies in the notes to the</w:t>
      </w:r>
      <w:r w:rsidR="003D5FFC" w:rsidRPr="00046C7F">
        <w:rPr>
          <w:sz w:val="22"/>
          <w:szCs w:val="22"/>
        </w:rPr>
        <w:t xml:space="preserve"> </w:t>
      </w:r>
      <w:r w:rsidRPr="00046C7F">
        <w:rPr>
          <w:sz w:val="22"/>
          <w:szCs w:val="22"/>
        </w:rPr>
        <w:t>financial statements, unless the possibility of an outflow of resources embodying economic benefits or service</w:t>
      </w:r>
      <w:r w:rsidR="003D5FFC" w:rsidRPr="00046C7F">
        <w:rPr>
          <w:sz w:val="22"/>
          <w:szCs w:val="22"/>
        </w:rPr>
        <w:t xml:space="preserve"> </w:t>
      </w:r>
      <w:r w:rsidRPr="00046C7F">
        <w:rPr>
          <w:sz w:val="22"/>
          <w:szCs w:val="22"/>
        </w:rPr>
        <w:t>potential is remote.</w:t>
      </w:r>
    </w:p>
    <w:p w14:paraId="252FD028" w14:textId="77777777" w:rsidR="00842F59" w:rsidRPr="00046C7F" w:rsidRDefault="00842F59" w:rsidP="00842F59">
      <w:pPr>
        <w:pStyle w:val="Header"/>
        <w:tabs>
          <w:tab w:val="clear" w:pos="4320"/>
          <w:tab w:val="clear" w:pos="8640"/>
        </w:tabs>
        <w:spacing w:line="360" w:lineRule="auto"/>
        <w:ind w:left="284"/>
        <w:jc w:val="both"/>
        <w:rPr>
          <w:sz w:val="22"/>
          <w:szCs w:val="22"/>
        </w:rPr>
      </w:pPr>
    </w:p>
    <w:p w14:paraId="48A1EF00" w14:textId="7FE5222C" w:rsidR="00F410AE" w:rsidRPr="00046C7F" w:rsidRDefault="00C92E26" w:rsidP="00046C7F">
      <w:pPr>
        <w:pStyle w:val="Header"/>
        <w:numPr>
          <w:ilvl w:val="0"/>
          <w:numId w:val="15"/>
        </w:numPr>
        <w:tabs>
          <w:tab w:val="clear" w:pos="4320"/>
          <w:tab w:val="clear" w:pos="8640"/>
        </w:tabs>
        <w:spacing w:line="360" w:lineRule="auto"/>
        <w:ind w:left="284" w:hanging="194"/>
        <w:jc w:val="both"/>
        <w:rPr>
          <w:b/>
          <w:sz w:val="22"/>
          <w:szCs w:val="22"/>
        </w:rPr>
      </w:pPr>
      <w:r w:rsidRPr="00046C7F">
        <w:rPr>
          <w:b/>
          <w:sz w:val="22"/>
          <w:szCs w:val="22"/>
        </w:rPr>
        <w:t>Contingent assets</w:t>
      </w:r>
    </w:p>
    <w:p w14:paraId="075AB203" w14:textId="77777777" w:rsidR="004E3FE8" w:rsidRPr="00046C7F" w:rsidRDefault="00C92E26" w:rsidP="00BE00E7">
      <w:pPr>
        <w:pStyle w:val="Header"/>
        <w:tabs>
          <w:tab w:val="clear" w:pos="4320"/>
          <w:tab w:val="clear" w:pos="8640"/>
        </w:tabs>
        <w:spacing w:line="360" w:lineRule="auto"/>
        <w:jc w:val="both"/>
        <w:rPr>
          <w:sz w:val="22"/>
          <w:szCs w:val="22"/>
        </w:rPr>
      </w:pPr>
      <w:r w:rsidRPr="00046C7F">
        <w:rPr>
          <w:sz w:val="22"/>
          <w:szCs w:val="22"/>
        </w:rPr>
        <w:t xml:space="preserve">The </w:t>
      </w:r>
      <w:r w:rsidR="00E80625" w:rsidRPr="00046C7F">
        <w:rPr>
          <w:sz w:val="22"/>
          <w:szCs w:val="22"/>
        </w:rPr>
        <w:t>Entity</w:t>
      </w:r>
      <w:r w:rsidRPr="00046C7F">
        <w:rPr>
          <w:sz w:val="22"/>
          <w:szCs w:val="22"/>
        </w:rPr>
        <w:t xml:space="preserve"> does not recognize a contingent </w:t>
      </w:r>
      <w:r w:rsidR="003F5383" w:rsidRPr="00046C7F">
        <w:rPr>
          <w:sz w:val="22"/>
          <w:szCs w:val="22"/>
        </w:rPr>
        <w:t>asset but</w:t>
      </w:r>
      <w:r w:rsidRPr="00046C7F">
        <w:rPr>
          <w:sz w:val="22"/>
          <w:szCs w:val="22"/>
        </w:rPr>
        <w:t xml:space="preserve"> discloses details of a possible asset whose existence is</w:t>
      </w:r>
      <w:r w:rsidR="003D5FFC" w:rsidRPr="00046C7F">
        <w:rPr>
          <w:sz w:val="22"/>
          <w:szCs w:val="22"/>
        </w:rPr>
        <w:t xml:space="preserve"> </w:t>
      </w:r>
      <w:r w:rsidRPr="00046C7F">
        <w:rPr>
          <w:sz w:val="22"/>
          <w:szCs w:val="22"/>
        </w:rPr>
        <w:t>contingent on the occurrence or non-occurrence of one or more uncertain future events not wholly within the</w:t>
      </w:r>
      <w:r w:rsidR="003D5FFC" w:rsidRPr="00046C7F">
        <w:rPr>
          <w:sz w:val="22"/>
          <w:szCs w:val="22"/>
        </w:rPr>
        <w:t xml:space="preserve"> </w:t>
      </w:r>
      <w:r w:rsidRPr="00046C7F">
        <w:rPr>
          <w:sz w:val="22"/>
          <w:szCs w:val="22"/>
        </w:rPr>
        <w:t xml:space="preserve">control of the </w:t>
      </w:r>
      <w:r w:rsidR="00E80625" w:rsidRPr="00046C7F">
        <w:rPr>
          <w:sz w:val="22"/>
          <w:szCs w:val="22"/>
        </w:rPr>
        <w:t>Entity</w:t>
      </w:r>
      <w:r w:rsidRPr="00046C7F">
        <w:rPr>
          <w:sz w:val="22"/>
          <w:szCs w:val="22"/>
        </w:rPr>
        <w:t xml:space="preserve"> in the notes to the financial statements. Contingent assets are assessed continually to ensure</w:t>
      </w:r>
      <w:r w:rsidR="003D5FFC" w:rsidRPr="00046C7F">
        <w:rPr>
          <w:sz w:val="22"/>
          <w:szCs w:val="22"/>
        </w:rPr>
        <w:t xml:space="preserve"> </w:t>
      </w:r>
      <w:r w:rsidRPr="00046C7F">
        <w:rPr>
          <w:sz w:val="22"/>
          <w:szCs w:val="22"/>
        </w:rPr>
        <w:t>that developments are appropriately reflected in the financial statements. If it has become virtually certain that an</w:t>
      </w:r>
      <w:r w:rsidR="003D5FFC" w:rsidRPr="00046C7F">
        <w:rPr>
          <w:sz w:val="22"/>
          <w:szCs w:val="22"/>
        </w:rPr>
        <w:t xml:space="preserve"> </w:t>
      </w:r>
      <w:r w:rsidRPr="00046C7F">
        <w:rPr>
          <w:sz w:val="22"/>
          <w:szCs w:val="22"/>
        </w:rPr>
        <w:t>inflow of economic benefits or service potential will arise and the asset’s value can be measured reliably, the asset</w:t>
      </w:r>
      <w:r w:rsidR="003D5FFC" w:rsidRPr="00046C7F">
        <w:rPr>
          <w:sz w:val="22"/>
          <w:szCs w:val="22"/>
        </w:rPr>
        <w:t xml:space="preserve"> </w:t>
      </w:r>
      <w:r w:rsidRPr="00046C7F">
        <w:rPr>
          <w:sz w:val="22"/>
          <w:szCs w:val="22"/>
        </w:rPr>
        <w:t>and the related revenue are recognized in the financial statements of the period in which the change occurs.</w:t>
      </w:r>
    </w:p>
    <w:p w14:paraId="3D6BDCDB" w14:textId="77777777" w:rsidR="00842F59" w:rsidRPr="00046C7F" w:rsidRDefault="00842F59" w:rsidP="00842F59">
      <w:pPr>
        <w:pStyle w:val="Header"/>
        <w:tabs>
          <w:tab w:val="clear" w:pos="4320"/>
          <w:tab w:val="clear" w:pos="8640"/>
        </w:tabs>
        <w:spacing w:line="360" w:lineRule="auto"/>
        <w:ind w:left="284"/>
        <w:jc w:val="both"/>
        <w:rPr>
          <w:sz w:val="22"/>
          <w:szCs w:val="22"/>
        </w:rPr>
      </w:pPr>
    </w:p>
    <w:p w14:paraId="6E048723" w14:textId="77777777" w:rsidR="00B52E40" w:rsidRPr="00046C7F" w:rsidRDefault="00C92E26" w:rsidP="00046C7F">
      <w:pPr>
        <w:pStyle w:val="Header"/>
        <w:numPr>
          <w:ilvl w:val="0"/>
          <w:numId w:val="15"/>
        </w:numPr>
        <w:tabs>
          <w:tab w:val="clear" w:pos="4320"/>
          <w:tab w:val="clear" w:pos="8640"/>
        </w:tabs>
        <w:spacing w:line="360" w:lineRule="auto"/>
        <w:ind w:left="284" w:hanging="194"/>
        <w:jc w:val="both"/>
        <w:rPr>
          <w:b/>
          <w:sz w:val="22"/>
          <w:szCs w:val="22"/>
        </w:rPr>
      </w:pPr>
      <w:r w:rsidRPr="00046C7F">
        <w:rPr>
          <w:b/>
          <w:sz w:val="22"/>
          <w:szCs w:val="22"/>
        </w:rPr>
        <w:t>Nature and purpose of reserves</w:t>
      </w:r>
    </w:p>
    <w:p w14:paraId="3EC131CA" w14:textId="77777777" w:rsidR="003F5383" w:rsidRPr="00046C7F" w:rsidRDefault="00C92E26" w:rsidP="00BE00E7">
      <w:pPr>
        <w:pStyle w:val="Header"/>
        <w:tabs>
          <w:tab w:val="clear" w:pos="4320"/>
          <w:tab w:val="clear" w:pos="8640"/>
        </w:tabs>
        <w:spacing w:line="360" w:lineRule="auto"/>
        <w:jc w:val="both"/>
        <w:rPr>
          <w:i/>
          <w:color w:val="000000" w:themeColor="text1"/>
          <w:sz w:val="22"/>
          <w:szCs w:val="22"/>
        </w:rPr>
      </w:pPr>
      <w:r w:rsidRPr="00046C7F">
        <w:rPr>
          <w:sz w:val="22"/>
          <w:szCs w:val="22"/>
        </w:rPr>
        <w:t xml:space="preserve">The </w:t>
      </w:r>
      <w:r w:rsidR="00E80625" w:rsidRPr="00046C7F">
        <w:rPr>
          <w:sz w:val="22"/>
          <w:szCs w:val="22"/>
        </w:rPr>
        <w:t>Entity</w:t>
      </w:r>
      <w:r w:rsidRPr="00046C7F">
        <w:rPr>
          <w:sz w:val="22"/>
          <w:szCs w:val="22"/>
        </w:rPr>
        <w:t xml:space="preserve"> creates and maintains reserves in terms of specific requirements.</w:t>
      </w:r>
      <w:r w:rsidR="003D5FFC" w:rsidRPr="00046C7F">
        <w:rPr>
          <w:sz w:val="22"/>
          <w:szCs w:val="22"/>
        </w:rPr>
        <w:t xml:space="preserve"> </w:t>
      </w:r>
      <w:r w:rsidR="00842F59" w:rsidRPr="00046C7F">
        <w:rPr>
          <w:sz w:val="22"/>
          <w:szCs w:val="22"/>
        </w:rPr>
        <w:t>(</w:t>
      </w:r>
      <w:r w:rsidR="00E80625" w:rsidRPr="00046C7F">
        <w:rPr>
          <w:i/>
          <w:color w:val="000000" w:themeColor="text1"/>
          <w:sz w:val="22"/>
          <w:szCs w:val="22"/>
        </w:rPr>
        <w:t>Entity</w:t>
      </w:r>
      <w:r w:rsidRPr="00046C7F">
        <w:rPr>
          <w:i/>
          <w:color w:val="000000" w:themeColor="text1"/>
          <w:sz w:val="22"/>
          <w:szCs w:val="22"/>
        </w:rPr>
        <w:t xml:space="preserve"> to state the reserves maintained and appropriate policies adopted</w:t>
      </w:r>
      <w:r w:rsidR="00842F59" w:rsidRPr="00046C7F">
        <w:rPr>
          <w:i/>
          <w:color w:val="000000" w:themeColor="text1"/>
          <w:sz w:val="22"/>
          <w:szCs w:val="22"/>
        </w:rPr>
        <w:t>)</w:t>
      </w:r>
      <w:r w:rsidRPr="00046C7F">
        <w:rPr>
          <w:i/>
          <w:color w:val="000000" w:themeColor="text1"/>
          <w:sz w:val="22"/>
          <w:szCs w:val="22"/>
        </w:rPr>
        <w:t>.</w:t>
      </w:r>
    </w:p>
    <w:p w14:paraId="149FF7C4" w14:textId="77777777" w:rsidR="00842F59" w:rsidRPr="00046C7F" w:rsidRDefault="00842F59" w:rsidP="00842F59">
      <w:pPr>
        <w:pStyle w:val="Header"/>
        <w:tabs>
          <w:tab w:val="clear" w:pos="4320"/>
          <w:tab w:val="clear" w:pos="8640"/>
        </w:tabs>
        <w:spacing w:line="360" w:lineRule="auto"/>
        <w:ind w:left="284"/>
        <w:jc w:val="both"/>
        <w:rPr>
          <w:sz w:val="22"/>
          <w:szCs w:val="22"/>
        </w:rPr>
      </w:pPr>
    </w:p>
    <w:p w14:paraId="57F0C476" w14:textId="77777777" w:rsidR="003F5383" w:rsidRPr="00046C7F" w:rsidRDefault="00C92E26" w:rsidP="00046C7F">
      <w:pPr>
        <w:pStyle w:val="Header"/>
        <w:numPr>
          <w:ilvl w:val="0"/>
          <w:numId w:val="15"/>
        </w:numPr>
        <w:tabs>
          <w:tab w:val="clear" w:pos="4320"/>
          <w:tab w:val="clear" w:pos="8640"/>
        </w:tabs>
        <w:spacing w:line="360" w:lineRule="auto"/>
        <w:ind w:left="284" w:hanging="284"/>
        <w:jc w:val="both"/>
        <w:rPr>
          <w:b/>
          <w:sz w:val="22"/>
          <w:szCs w:val="22"/>
        </w:rPr>
      </w:pPr>
      <w:r w:rsidRPr="00046C7F">
        <w:rPr>
          <w:b/>
          <w:sz w:val="22"/>
          <w:szCs w:val="22"/>
        </w:rPr>
        <w:t>Changes in accounting policies and estimates</w:t>
      </w:r>
      <w:r w:rsidR="00177D9F" w:rsidRPr="00046C7F">
        <w:rPr>
          <w:b/>
          <w:sz w:val="22"/>
          <w:szCs w:val="22"/>
        </w:rPr>
        <w:t xml:space="preserve"> </w:t>
      </w:r>
    </w:p>
    <w:p w14:paraId="4AADCDCA" w14:textId="77777777" w:rsidR="003F5383" w:rsidRPr="00046C7F" w:rsidRDefault="00C92E26" w:rsidP="00BE00E7">
      <w:pPr>
        <w:pStyle w:val="Header"/>
        <w:tabs>
          <w:tab w:val="clear" w:pos="4320"/>
          <w:tab w:val="clear" w:pos="8640"/>
        </w:tabs>
        <w:spacing w:line="360" w:lineRule="auto"/>
        <w:jc w:val="both"/>
        <w:rPr>
          <w:sz w:val="22"/>
          <w:szCs w:val="22"/>
        </w:rPr>
      </w:pPr>
      <w:r w:rsidRPr="00046C7F">
        <w:rPr>
          <w:sz w:val="22"/>
          <w:szCs w:val="22"/>
        </w:rPr>
        <w:t xml:space="preserve">The </w:t>
      </w:r>
      <w:r w:rsidR="00E80625" w:rsidRPr="00046C7F">
        <w:rPr>
          <w:sz w:val="22"/>
          <w:szCs w:val="22"/>
        </w:rPr>
        <w:t>Entity</w:t>
      </w:r>
      <w:r w:rsidRPr="00046C7F">
        <w:rPr>
          <w:sz w:val="22"/>
          <w:szCs w:val="22"/>
        </w:rPr>
        <w:t xml:space="preserve"> recognizes the effects of changes in accounting policy retrospectively. The effects of changes in</w:t>
      </w:r>
      <w:r w:rsidR="003D5FFC" w:rsidRPr="00046C7F">
        <w:rPr>
          <w:sz w:val="22"/>
          <w:szCs w:val="22"/>
        </w:rPr>
        <w:t xml:space="preserve"> </w:t>
      </w:r>
      <w:r w:rsidRPr="00046C7F">
        <w:rPr>
          <w:sz w:val="22"/>
          <w:szCs w:val="22"/>
        </w:rPr>
        <w:t>accounting policy are applied prospectively if retrospective application is impractical.</w:t>
      </w:r>
    </w:p>
    <w:p w14:paraId="49E22B50" w14:textId="52C7494C" w:rsidR="00046C7F" w:rsidRDefault="00046C7F">
      <w:pPr>
        <w:autoSpaceDE/>
        <w:autoSpaceDN/>
        <w:rPr>
          <w:b/>
          <w:sz w:val="22"/>
          <w:szCs w:val="22"/>
        </w:rPr>
      </w:pPr>
      <w:r>
        <w:rPr>
          <w:b/>
          <w:sz w:val="22"/>
          <w:szCs w:val="22"/>
        </w:rPr>
        <w:br w:type="page"/>
      </w:r>
    </w:p>
    <w:p w14:paraId="2479AEE1"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p>
    <w:p w14:paraId="6B36B764"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t>Significant Accounting Policies</w:t>
      </w:r>
    </w:p>
    <w:p w14:paraId="4253D0AF" w14:textId="77777777" w:rsidR="00842F59" w:rsidRPr="00046C7F" w:rsidRDefault="00842F59" w:rsidP="00953054">
      <w:pPr>
        <w:pStyle w:val="Header"/>
        <w:tabs>
          <w:tab w:val="clear" w:pos="4320"/>
          <w:tab w:val="clear" w:pos="8640"/>
          <w:tab w:val="left" w:pos="567"/>
        </w:tabs>
        <w:spacing w:line="360" w:lineRule="auto"/>
        <w:jc w:val="both"/>
        <w:rPr>
          <w:b/>
          <w:sz w:val="22"/>
          <w:szCs w:val="22"/>
        </w:rPr>
      </w:pPr>
    </w:p>
    <w:p w14:paraId="04A48903" w14:textId="77777777" w:rsidR="004E3FE8" w:rsidRPr="00046C7F" w:rsidRDefault="00C92E26" w:rsidP="00046C7F">
      <w:pPr>
        <w:pStyle w:val="Header"/>
        <w:numPr>
          <w:ilvl w:val="0"/>
          <w:numId w:val="15"/>
        </w:numPr>
        <w:tabs>
          <w:tab w:val="clear" w:pos="4320"/>
          <w:tab w:val="clear" w:pos="8640"/>
        </w:tabs>
        <w:spacing w:line="360" w:lineRule="auto"/>
        <w:ind w:left="284" w:hanging="194"/>
        <w:jc w:val="both"/>
        <w:rPr>
          <w:b/>
          <w:sz w:val="22"/>
          <w:szCs w:val="22"/>
        </w:rPr>
      </w:pPr>
      <w:r w:rsidRPr="00046C7F">
        <w:rPr>
          <w:b/>
          <w:sz w:val="22"/>
          <w:szCs w:val="22"/>
        </w:rPr>
        <w:t>Employee benefits</w:t>
      </w:r>
      <w:r w:rsidR="00177D9F" w:rsidRPr="00046C7F">
        <w:rPr>
          <w:b/>
          <w:sz w:val="22"/>
          <w:szCs w:val="22"/>
        </w:rPr>
        <w:t xml:space="preserve"> </w:t>
      </w:r>
    </w:p>
    <w:p w14:paraId="3728EF9D" w14:textId="3E761318" w:rsidR="00C333CB" w:rsidRPr="00046C7F" w:rsidRDefault="00C92E26" w:rsidP="00953054">
      <w:pPr>
        <w:pStyle w:val="Header"/>
        <w:tabs>
          <w:tab w:val="clear" w:pos="4320"/>
          <w:tab w:val="clear" w:pos="8640"/>
          <w:tab w:val="left" w:pos="284"/>
        </w:tabs>
        <w:spacing w:line="360" w:lineRule="auto"/>
        <w:jc w:val="both"/>
        <w:rPr>
          <w:b/>
          <w:sz w:val="22"/>
          <w:szCs w:val="22"/>
          <w:u w:val="single"/>
        </w:rPr>
      </w:pPr>
      <w:r w:rsidRPr="00046C7F">
        <w:rPr>
          <w:b/>
          <w:sz w:val="22"/>
          <w:szCs w:val="22"/>
          <w:u w:val="single"/>
        </w:rPr>
        <w:t>Retirement benefit plans</w:t>
      </w:r>
    </w:p>
    <w:p w14:paraId="387D245D" w14:textId="77777777" w:rsidR="003F5383" w:rsidRPr="00046C7F" w:rsidRDefault="00C92E26" w:rsidP="00F16B7A">
      <w:pPr>
        <w:pStyle w:val="Header"/>
        <w:tabs>
          <w:tab w:val="clear" w:pos="4320"/>
          <w:tab w:val="clear" w:pos="8640"/>
        </w:tabs>
        <w:spacing w:line="360" w:lineRule="auto"/>
        <w:jc w:val="both"/>
        <w:rPr>
          <w:sz w:val="22"/>
          <w:szCs w:val="22"/>
        </w:rPr>
      </w:pPr>
      <w:r w:rsidRPr="00046C7F">
        <w:rPr>
          <w:sz w:val="22"/>
          <w:szCs w:val="22"/>
        </w:rPr>
        <w:t xml:space="preserve">The </w:t>
      </w:r>
      <w:r w:rsidR="00E80625" w:rsidRPr="00046C7F">
        <w:rPr>
          <w:i/>
          <w:iCs/>
          <w:sz w:val="22"/>
          <w:szCs w:val="22"/>
        </w:rPr>
        <w:t>Entity</w:t>
      </w:r>
      <w:r w:rsidRPr="00046C7F">
        <w:rPr>
          <w:sz w:val="22"/>
          <w:szCs w:val="22"/>
        </w:rPr>
        <w:t xml:space="preserve"> provides retirement benefits for its employees and </w:t>
      </w:r>
      <w:r w:rsidR="00635A4C" w:rsidRPr="00046C7F">
        <w:rPr>
          <w:sz w:val="22"/>
          <w:szCs w:val="22"/>
        </w:rPr>
        <w:t>directors.</w:t>
      </w:r>
      <w:r w:rsidRPr="00046C7F">
        <w:rPr>
          <w:sz w:val="22"/>
          <w:szCs w:val="22"/>
        </w:rPr>
        <w:t xml:space="preserve"> Defined contribution plans are </w:t>
      </w:r>
      <w:r w:rsidR="003F5383" w:rsidRPr="00046C7F">
        <w:rPr>
          <w:sz w:val="22"/>
          <w:szCs w:val="22"/>
        </w:rPr>
        <w:t>post-employment</w:t>
      </w:r>
      <w:r w:rsidR="003D5FFC" w:rsidRPr="00046C7F">
        <w:rPr>
          <w:sz w:val="22"/>
          <w:szCs w:val="22"/>
        </w:rPr>
        <w:t xml:space="preserve"> </w:t>
      </w:r>
      <w:r w:rsidRPr="00046C7F">
        <w:rPr>
          <w:sz w:val="22"/>
          <w:szCs w:val="22"/>
        </w:rPr>
        <w:t xml:space="preserve">benefit plans under which an </w:t>
      </w:r>
      <w:r w:rsidR="00E80625" w:rsidRPr="00046C7F">
        <w:rPr>
          <w:sz w:val="22"/>
          <w:szCs w:val="22"/>
        </w:rPr>
        <w:t>Entity</w:t>
      </w:r>
      <w:r w:rsidRPr="00046C7F">
        <w:rPr>
          <w:sz w:val="22"/>
          <w:szCs w:val="22"/>
        </w:rPr>
        <w:t xml:space="preserve"> pays fixed contributions into a separate </w:t>
      </w:r>
      <w:r w:rsidR="00E80625" w:rsidRPr="00046C7F">
        <w:rPr>
          <w:sz w:val="22"/>
          <w:szCs w:val="22"/>
        </w:rPr>
        <w:t>Entity</w:t>
      </w:r>
      <w:r w:rsidRPr="00046C7F">
        <w:rPr>
          <w:sz w:val="22"/>
          <w:szCs w:val="22"/>
        </w:rPr>
        <w:t xml:space="preserve"> (a fund</w:t>
      </w:r>
      <w:proofErr w:type="gramStart"/>
      <w:r w:rsidRPr="00046C7F">
        <w:rPr>
          <w:sz w:val="22"/>
          <w:szCs w:val="22"/>
        </w:rPr>
        <w:t>), and</w:t>
      </w:r>
      <w:proofErr w:type="gramEnd"/>
      <w:r w:rsidRPr="00046C7F">
        <w:rPr>
          <w:sz w:val="22"/>
          <w:szCs w:val="22"/>
        </w:rPr>
        <w:t xml:space="preserve"> will</w:t>
      </w:r>
      <w:r w:rsidR="003D5FFC" w:rsidRPr="00046C7F">
        <w:rPr>
          <w:sz w:val="22"/>
          <w:szCs w:val="22"/>
        </w:rPr>
        <w:t xml:space="preserve"> </w:t>
      </w:r>
      <w:r w:rsidRPr="00046C7F">
        <w:rPr>
          <w:sz w:val="22"/>
          <w:szCs w:val="22"/>
        </w:rPr>
        <w:t>have no legal or constructive obligation to pay further contributions if the fund does not hold sufficient assets to</w:t>
      </w:r>
      <w:r w:rsidR="003D5FFC" w:rsidRPr="00046C7F">
        <w:rPr>
          <w:sz w:val="22"/>
          <w:szCs w:val="22"/>
        </w:rPr>
        <w:t xml:space="preserve"> </w:t>
      </w:r>
      <w:r w:rsidRPr="00046C7F">
        <w:rPr>
          <w:sz w:val="22"/>
          <w:szCs w:val="22"/>
        </w:rPr>
        <w:t>pay all employee benefits relating to employee service in the current and prior periods. The contributions to fund</w:t>
      </w:r>
      <w:r w:rsidR="003D5FFC" w:rsidRPr="00046C7F">
        <w:rPr>
          <w:sz w:val="22"/>
          <w:szCs w:val="22"/>
        </w:rPr>
        <w:t xml:space="preserve"> </w:t>
      </w:r>
      <w:r w:rsidRPr="00046C7F">
        <w:rPr>
          <w:sz w:val="22"/>
          <w:szCs w:val="22"/>
        </w:rPr>
        <w:t>obligations for the payment of retirement benefits are charged against income in the year in which they become</w:t>
      </w:r>
      <w:r w:rsidR="004302D0" w:rsidRPr="00046C7F">
        <w:rPr>
          <w:sz w:val="22"/>
          <w:szCs w:val="22"/>
        </w:rPr>
        <w:t xml:space="preserve"> </w:t>
      </w:r>
      <w:r w:rsidRPr="00046C7F">
        <w:rPr>
          <w:sz w:val="22"/>
          <w:szCs w:val="22"/>
        </w:rPr>
        <w:t>payable.</w:t>
      </w:r>
      <w:r w:rsidR="004E3FE8" w:rsidRPr="00046C7F">
        <w:rPr>
          <w:sz w:val="22"/>
          <w:szCs w:val="22"/>
        </w:rPr>
        <w:t xml:space="preserve"> </w:t>
      </w:r>
      <w:r w:rsidRPr="00046C7F">
        <w:rPr>
          <w:sz w:val="22"/>
          <w:szCs w:val="22"/>
        </w:rPr>
        <w:t>Defined benefit plans are post-employment benefit plans other than defined-contribution plans. The defined</w:t>
      </w:r>
      <w:r w:rsidR="004302D0" w:rsidRPr="00046C7F">
        <w:rPr>
          <w:sz w:val="22"/>
          <w:szCs w:val="22"/>
        </w:rPr>
        <w:t xml:space="preserve"> </w:t>
      </w:r>
      <w:r w:rsidRPr="00046C7F">
        <w:rPr>
          <w:sz w:val="22"/>
          <w:szCs w:val="22"/>
        </w:rPr>
        <w:t>benefit</w:t>
      </w:r>
      <w:r w:rsidR="004302D0" w:rsidRPr="00046C7F">
        <w:rPr>
          <w:sz w:val="22"/>
          <w:szCs w:val="22"/>
        </w:rPr>
        <w:t xml:space="preserve"> </w:t>
      </w:r>
      <w:r w:rsidRPr="00046C7F">
        <w:rPr>
          <w:sz w:val="22"/>
          <w:szCs w:val="22"/>
        </w:rPr>
        <w:t>funds are actuarially valued tri-annually on the projected unit credit method basis. Deficits identified are</w:t>
      </w:r>
      <w:r w:rsidR="004302D0" w:rsidRPr="00046C7F">
        <w:rPr>
          <w:sz w:val="22"/>
          <w:szCs w:val="22"/>
        </w:rPr>
        <w:t xml:space="preserve"> </w:t>
      </w:r>
      <w:r w:rsidRPr="00046C7F">
        <w:rPr>
          <w:sz w:val="22"/>
          <w:szCs w:val="22"/>
        </w:rPr>
        <w:t>recovered through lump sum payments or increased future contributions on proportional basis to all participating</w:t>
      </w:r>
      <w:r w:rsidR="004302D0" w:rsidRPr="00046C7F">
        <w:rPr>
          <w:sz w:val="22"/>
          <w:szCs w:val="22"/>
        </w:rPr>
        <w:t xml:space="preserve"> </w:t>
      </w:r>
      <w:r w:rsidRPr="00046C7F">
        <w:rPr>
          <w:sz w:val="22"/>
          <w:szCs w:val="22"/>
        </w:rPr>
        <w:t>employers. The contributions and lump sum payments reduce the post-employment benefit obligation.</w:t>
      </w:r>
    </w:p>
    <w:p w14:paraId="33E8E4D1" w14:textId="77777777" w:rsidR="00842F59" w:rsidRPr="00046C7F" w:rsidRDefault="00842F59" w:rsidP="00842F59">
      <w:pPr>
        <w:pStyle w:val="Header"/>
        <w:tabs>
          <w:tab w:val="clear" w:pos="4320"/>
          <w:tab w:val="clear" w:pos="8640"/>
        </w:tabs>
        <w:spacing w:line="360" w:lineRule="auto"/>
        <w:ind w:left="360"/>
        <w:jc w:val="both"/>
        <w:rPr>
          <w:sz w:val="22"/>
          <w:szCs w:val="22"/>
        </w:rPr>
      </w:pPr>
    </w:p>
    <w:p w14:paraId="089F0863" w14:textId="77777777" w:rsidR="003F5383" w:rsidRPr="00046C7F" w:rsidRDefault="00C92E26" w:rsidP="00046C7F">
      <w:pPr>
        <w:pStyle w:val="Header"/>
        <w:numPr>
          <w:ilvl w:val="0"/>
          <w:numId w:val="15"/>
        </w:numPr>
        <w:tabs>
          <w:tab w:val="clear" w:pos="4320"/>
          <w:tab w:val="clear" w:pos="8640"/>
        </w:tabs>
        <w:spacing w:line="360" w:lineRule="auto"/>
        <w:ind w:left="284" w:hanging="194"/>
        <w:jc w:val="both"/>
        <w:rPr>
          <w:b/>
          <w:sz w:val="22"/>
          <w:szCs w:val="22"/>
        </w:rPr>
      </w:pPr>
      <w:r w:rsidRPr="00046C7F">
        <w:rPr>
          <w:b/>
          <w:sz w:val="22"/>
          <w:szCs w:val="22"/>
        </w:rPr>
        <w:t>Foreign currency transactions</w:t>
      </w:r>
      <w:r w:rsidR="00177D9F" w:rsidRPr="00046C7F">
        <w:rPr>
          <w:b/>
          <w:sz w:val="22"/>
          <w:szCs w:val="22"/>
        </w:rPr>
        <w:t xml:space="preserve"> </w:t>
      </w:r>
    </w:p>
    <w:p w14:paraId="58116500" w14:textId="77777777" w:rsidR="00C333CB" w:rsidRPr="00046C7F" w:rsidRDefault="00C92E26" w:rsidP="00F16B7A">
      <w:pPr>
        <w:pStyle w:val="Header"/>
        <w:tabs>
          <w:tab w:val="clear" w:pos="4320"/>
          <w:tab w:val="clear" w:pos="8640"/>
        </w:tabs>
        <w:spacing w:line="360" w:lineRule="auto"/>
        <w:jc w:val="both"/>
        <w:rPr>
          <w:sz w:val="22"/>
          <w:szCs w:val="22"/>
        </w:rPr>
      </w:pPr>
      <w:r w:rsidRPr="00046C7F">
        <w:rPr>
          <w:sz w:val="22"/>
          <w:szCs w:val="22"/>
        </w:rPr>
        <w:t>Transactions in foreign currencies are initially accounted for at the ruling rate of exchange on the date of the</w:t>
      </w:r>
      <w:r w:rsidR="004302D0" w:rsidRPr="00046C7F">
        <w:rPr>
          <w:sz w:val="22"/>
          <w:szCs w:val="22"/>
        </w:rPr>
        <w:t xml:space="preserve"> </w:t>
      </w:r>
      <w:r w:rsidRPr="00046C7F">
        <w:rPr>
          <w:sz w:val="22"/>
          <w:szCs w:val="22"/>
        </w:rPr>
        <w:t>transaction. Trade creditors or debtors denominated in foreign currency are reported at the statement of financial</w:t>
      </w:r>
      <w:r w:rsidR="004302D0" w:rsidRPr="00046C7F">
        <w:rPr>
          <w:sz w:val="22"/>
          <w:szCs w:val="22"/>
        </w:rPr>
        <w:t xml:space="preserve"> </w:t>
      </w:r>
      <w:r w:rsidRPr="00046C7F">
        <w:rPr>
          <w:sz w:val="22"/>
          <w:szCs w:val="22"/>
        </w:rPr>
        <w:t>position reporting date by applying the exchange rate on that date. Exchange differences arising from the</w:t>
      </w:r>
      <w:r w:rsidR="004302D0" w:rsidRPr="00046C7F">
        <w:rPr>
          <w:sz w:val="22"/>
          <w:szCs w:val="22"/>
        </w:rPr>
        <w:t xml:space="preserve"> </w:t>
      </w:r>
      <w:r w:rsidRPr="00046C7F">
        <w:rPr>
          <w:sz w:val="22"/>
          <w:szCs w:val="22"/>
        </w:rPr>
        <w:t>settlement of creditors, or from the reporting of creditors at rates different from those at which they were initially</w:t>
      </w:r>
      <w:r w:rsidR="004302D0" w:rsidRPr="00046C7F">
        <w:rPr>
          <w:sz w:val="22"/>
          <w:szCs w:val="22"/>
        </w:rPr>
        <w:t xml:space="preserve"> </w:t>
      </w:r>
      <w:r w:rsidRPr="00046C7F">
        <w:rPr>
          <w:sz w:val="22"/>
          <w:szCs w:val="22"/>
        </w:rPr>
        <w:t>recorded during the period, are recognized as income or expenses in the period in which they arise.</w:t>
      </w:r>
    </w:p>
    <w:p w14:paraId="2E5CA331" w14:textId="77777777" w:rsidR="00842F59" w:rsidRPr="00046C7F" w:rsidRDefault="00842F59" w:rsidP="00842F59">
      <w:pPr>
        <w:pStyle w:val="Header"/>
        <w:tabs>
          <w:tab w:val="clear" w:pos="4320"/>
          <w:tab w:val="clear" w:pos="8640"/>
        </w:tabs>
        <w:spacing w:line="360" w:lineRule="auto"/>
        <w:ind w:left="360"/>
        <w:jc w:val="both"/>
        <w:rPr>
          <w:sz w:val="22"/>
          <w:szCs w:val="22"/>
        </w:rPr>
      </w:pPr>
    </w:p>
    <w:p w14:paraId="718E6B03" w14:textId="77777777" w:rsidR="00046C7F" w:rsidRDefault="00C333CB" w:rsidP="00046C7F">
      <w:pPr>
        <w:pStyle w:val="Header"/>
        <w:numPr>
          <w:ilvl w:val="0"/>
          <w:numId w:val="15"/>
        </w:numPr>
        <w:tabs>
          <w:tab w:val="clear" w:pos="4320"/>
          <w:tab w:val="clear" w:pos="8640"/>
        </w:tabs>
        <w:spacing w:line="360" w:lineRule="auto"/>
        <w:ind w:left="284" w:hanging="194"/>
        <w:jc w:val="both"/>
        <w:rPr>
          <w:b/>
          <w:sz w:val="22"/>
          <w:szCs w:val="22"/>
        </w:rPr>
      </w:pPr>
      <w:r w:rsidRPr="00046C7F">
        <w:rPr>
          <w:b/>
          <w:sz w:val="22"/>
          <w:szCs w:val="22"/>
        </w:rPr>
        <w:t xml:space="preserve">Borrowing costs </w:t>
      </w:r>
    </w:p>
    <w:p w14:paraId="57CBB926" w14:textId="53F8241E" w:rsidR="00C333CB" w:rsidRPr="00046C7F" w:rsidRDefault="00C333CB" w:rsidP="00046C7F">
      <w:pPr>
        <w:pStyle w:val="Header"/>
        <w:tabs>
          <w:tab w:val="clear" w:pos="4320"/>
          <w:tab w:val="clear" w:pos="8640"/>
        </w:tabs>
        <w:spacing w:line="360" w:lineRule="auto"/>
        <w:jc w:val="both"/>
        <w:rPr>
          <w:b/>
          <w:sz w:val="22"/>
          <w:szCs w:val="22"/>
        </w:rPr>
      </w:pPr>
      <w:r w:rsidRPr="00046C7F">
        <w:rPr>
          <w:sz w:val="22"/>
          <w:szCs w:val="22"/>
        </w:rPr>
        <w:t xml:space="preserve">Borrowing costs are capitalized against qualifying assets as part of property, plant and </w:t>
      </w:r>
      <w:r w:rsidR="00842F59" w:rsidRPr="00046C7F">
        <w:rPr>
          <w:sz w:val="22"/>
          <w:szCs w:val="22"/>
        </w:rPr>
        <w:t>equipment. Such</w:t>
      </w:r>
      <w:r w:rsidRPr="00046C7F">
        <w:rPr>
          <w:sz w:val="22"/>
          <w:szCs w:val="22"/>
        </w:rPr>
        <w:t xml:space="preserve"> borrowing costs are capitalized over the period during which the asset is being acquired or constructed and borrowings have been incurred. Capitalization ceases when construction of the asset is complete. Further borrowing costs are charged to the statement of financial performance.</w:t>
      </w:r>
    </w:p>
    <w:p w14:paraId="3D8ABBB3" w14:textId="77777777" w:rsidR="00842F59" w:rsidRPr="00046C7F" w:rsidRDefault="00842F59" w:rsidP="00842F59">
      <w:pPr>
        <w:pStyle w:val="Header"/>
        <w:tabs>
          <w:tab w:val="clear" w:pos="4320"/>
          <w:tab w:val="clear" w:pos="8640"/>
        </w:tabs>
        <w:spacing w:line="360" w:lineRule="auto"/>
        <w:ind w:left="360"/>
        <w:jc w:val="both"/>
        <w:rPr>
          <w:sz w:val="22"/>
          <w:szCs w:val="22"/>
        </w:rPr>
      </w:pPr>
    </w:p>
    <w:p w14:paraId="0E4F9427" w14:textId="77777777" w:rsidR="00842F59" w:rsidRPr="00046C7F" w:rsidRDefault="00842F59" w:rsidP="00046C7F">
      <w:pPr>
        <w:pStyle w:val="Header"/>
        <w:numPr>
          <w:ilvl w:val="0"/>
          <w:numId w:val="15"/>
        </w:numPr>
        <w:tabs>
          <w:tab w:val="clear" w:pos="4320"/>
          <w:tab w:val="clear" w:pos="8640"/>
        </w:tabs>
        <w:spacing w:line="360" w:lineRule="auto"/>
        <w:ind w:left="284" w:hanging="284"/>
        <w:jc w:val="both"/>
        <w:rPr>
          <w:b/>
          <w:sz w:val="22"/>
          <w:szCs w:val="22"/>
        </w:rPr>
      </w:pPr>
      <w:r w:rsidRPr="00046C7F">
        <w:rPr>
          <w:b/>
          <w:sz w:val="22"/>
          <w:szCs w:val="22"/>
        </w:rPr>
        <w:t xml:space="preserve">Related parties </w:t>
      </w:r>
    </w:p>
    <w:p w14:paraId="1DF352A5" w14:textId="77777777" w:rsidR="00842F59" w:rsidRPr="00046C7F" w:rsidRDefault="00842F59" w:rsidP="00F16B7A">
      <w:pPr>
        <w:pStyle w:val="Header"/>
        <w:tabs>
          <w:tab w:val="clear" w:pos="4320"/>
          <w:tab w:val="clear" w:pos="8640"/>
        </w:tabs>
        <w:spacing w:line="360" w:lineRule="auto"/>
        <w:jc w:val="both"/>
        <w:rPr>
          <w:i/>
          <w:iCs/>
          <w:sz w:val="22"/>
          <w:szCs w:val="22"/>
        </w:rPr>
      </w:pPr>
      <w:r w:rsidRPr="00046C7F">
        <w:rPr>
          <w:sz w:val="22"/>
          <w:szCs w:val="22"/>
        </w:rPr>
        <w:t>The</w:t>
      </w:r>
      <w:r w:rsidRPr="00046C7F">
        <w:rPr>
          <w:i/>
          <w:iCs/>
          <w:sz w:val="22"/>
          <w:szCs w:val="22"/>
        </w:rPr>
        <w:t xml:space="preserve"> Entity</w:t>
      </w:r>
      <w:r w:rsidRPr="00046C7F">
        <w:rPr>
          <w:sz w:val="22"/>
          <w:szCs w:val="22"/>
        </w:rPr>
        <w:t xml:space="preserve"> regards a related party as a person or an Entity with the ability to exert control individually or jointly, or to exercise significant influence over the </w:t>
      </w:r>
      <w:r w:rsidRPr="00046C7F">
        <w:rPr>
          <w:i/>
          <w:iCs/>
          <w:sz w:val="22"/>
          <w:szCs w:val="22"/>
        </w:rPr>
        <w:t>Entity</w:t>
      </w:r>
      <w:r w:rsidRPr="00046C7F">
        <w:rPr>
          <w:sz w:val="22"/>
          <w:szCs w:val="22"/>
        </w:rPr>
        <w:t xml:space="preserve">, or vice versa. Members of key management are regarded as related parties and comprise </w:t>
      </w:r>
      <w:r w:rsidRPr="00046C7F">
        <w:rPr>
          <w:i/>
          <w:iCs/>
          <w:sz w:val="22"/>
          <w:szCs w:val="22"/>
        </w:rPr>
        <w:t>the Governor, Deputy governor, County Secretary, County Executive Committee Members and Chief Officers, Speaker of the county assembly and, Clerk of the county Assembly, Directors and senior managers</w:t>
      </w:r>
      <w:r w:rsidRPr="00046C7F">
        <w:rPr>
          <w:i/>
          <w:iCs/>
          <w:color w:val="FF0000"/>
          <w:sz w:val="22"/>
          <w:szCs w:val="22"/>
        </w:rPr>
        <w:t>. (Entity to amend accordingly)</w:t>
      </w:r>
    </w:p>
    <w:p w14:paraId="5BC6720D" w14:textId="7FAC434E" w:rsidR="00046C7F" w:rsidRDefault="00046C7F">
      <w:pPr>
        <w:autoSpaceDE/>
        <w:autoSpaceDN/>
        <w:rPr>
          <w:b/>
          <w:sz w:val="22"/>
          <w:szCs w:val="22"/>
        </w:rPr>
      </w:pPr>
      <w:r>
        <w:rPr>
          <w:b/>
          <w:sz w:val="22"/>
          <w:szCs w:val="22"/>
        </w:rPr>
        <w:br w:type="page"/>
      </w:r>
    </w:p>
    <w:p w14:paraId="02D7AE94"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p>
    <w:p w14:paraId="27511046"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t>Significant Accounting Policies</w:t>
      </w:r>
    </w:p>
    <w:p w14:paraId="0E9EF2DD" w14:textId="77777777" w:rsidR="00842F59" w:rsidRPr="00046C7F" w:rsidRDefault="00842F59" w:rsidP="0052693C">
      <w:pPr>
        <w:autoSpaceDE/>
        <w:autoSpaceDN/>
        <w:jc w:val="both"/>
        <w:rPr>
          <w:b/>
          <w:sz w:val="22"/>
          <w:szCs w:val="22"/>
        </w:rPr>
      </w:pPr>
    </w:p>
    <w:p w14:paraId="671239EE" w14:textId="77777777" w:rsidR="00B52E40" w:rsidRPr="00046C7F" w:rsidRDefault="00C92E26" w:rsidP="00046C7F">
      <w:pPr>
        <w:pStyle w:val="Header"/>
        <w:numPr>
          <w:ilvl w:val="0"/>
          <w:numId w:val="15"/>
        </w:numPr>
        <w:tabs>
          <w:tab w:val="clear" w:pos="4320"/>
          <w:tab w:val="clear" w:pos="8640"/>
        </w:tabs>
        <w:spacing w:line="360" w:lineRule="auto"/>
        <w:ind w:left="284" w:hanging="284"/>
        <w:jc w:val="both"/>
        <w:rPr>
          <w:b/>
          <w:sz w:val="22"/>
          <w:szCs w:val="22"/>
        </w:rPr>
      </w:pPr>
      <w:r w:rsidRPr="00046C7F">
        <w:rPr>
          <w:b/>
          <w:sz w:val="22"/>
          <w:szCs w:val="22"/>
        </w:rPr>
        <w:t xml:space="preserve">Service concession </w:t>
      </w:r>
      <w:r w:rsidR="00842F59" w:rsidRPr="00046C7F">
        <w:rPr>
          <w:b/>
          <w:sz w:val="22"/>
          <w:szCs w:val="22"/>
        </w:rPr>
        <w:t>arrangements.</w:t>
      </w:r>
      <w:r w:rsidR="00177D9F" w:rsidRPr="00046C7F">
        <w:rPr>
          <w:b/>
          <w:sz w:val="22"/>
          <w:szCs w:val="22"/>
        </w:rPr>
        <w:t xml:space="preserve"> </w:t>
      </w:r>
    </w:p>
    <w:p w14:paraId="41455E2A" w14:textId="77777777" w:rsidR="00143C86" w:rsidRPr="00046C7F" w:rsidRDefault="00C92E26" w:rsidP="00F16B7A">
      <w:pPr>
        <w:pStyle w:val="Header"/>
        <w:tabs>
          <w:tab w:val="clear" w:pos="4320"/>
          <w:tab w:val="clear" w:pos="8640"/>
        </w:tabs>
        <w:spacing w:line="360" w:lineRule="auto"/>
        <w:jc w:val="both"/>
        <w:rPr>
          <w:sz w:val="22"/>
          <w:szCs w:val="22"/>
        </w:rPr>
      </w:pPr>
      <w:r w:rsidRPr="00046C7F">
        <w:rPr>
          <w:sz w:val="22"/>
          <w:szCs w:val="22"/>
        </w:rPr>
        <w:t xml:space="preserve">The </w:t>
      </w:r>
      <w:r w:rsidR="00E80625" w:rsidRPr="00046C7F">
        <w:rPr>
          <w:i/>
          <w:iCs/>
          <w:sz w:val="22"/>
          <w:szCs w:val="22"/>
        </w:rPr>
        <w:t>Entity</w:t>
      </w:r>
      <w:r w:rsidRPr="00046C7F">
        <w:rPr>
          <w:sz w:val="22"/>
          <w:szCs w:val="22"/>
        </w:rPr>
        <w:t xml:space="preserve"> analyses all aspects of service concession arrangements that it </w:t>
      </w:r>
      <w:proofErr w:type="gramStart"/>
      <w:r w:rsidRPr="00046C7F">
        <w:rPr>
          <w:sz w:val="22"/>
          <w:szCs w:val="22"/>
        </w:rPr>
        <w:t>enters into</w:t>
      </w:r>
      <w:proofErr w:type="gramEnd"/>
      <w:r w:rsidRPr="00046C7F">
        <w:rPr>
          <w:sz w:val="22"/>
          <w:szCs w:val="22"/>
        </w:rPr>
        <w:t xml:space="preserve"> in determining the</w:t>
      </w:r>
      <w:r w:rsidR="00635A4C" w:rsidRPr="00046C7F">
        <w:rPr>
          <w:sz w:val="22"/>
          <w:szCs w:val="22"/>
        </w:rPr>
        <w:t xml:space="preserve"> </w:t>
      </w:r>
      <w:r w:rsidRPr="00046C7F">
        <w:rPr>
          <w:sz w:val="22"/>
          <w:szCs w:val="22"/>
        </w:rPr>
        <w:t xml:space="preserve">appropriate accounting treatment and disclosure requirements. </w:t>
      </w:r>
      <w:proofErr w:type="gramStart"/>
      <w:r w:rsidRPr="00046C7F">
        <w:rPr>
          <w:sz w:val="22"/>
          <w:szCs w:val="22"/>
        </w:rPr>
        <w:t>In particular, where</w:t>
      </w:r>
      <w:proofErr w:type="gramEnd"/>
      <w:r w:rsidRPr="00046C7F">
        <w:rPr>
          <w:sz w:val="22"/>
          <w:szCs w:val="22"/>
        </w:rPr>
        <w:t xml:space="preserve"> a private party contributes an</w:t>
      </w:r>
      <w:r w:rsidR="004302D0" w:rsidRPr="00046C7F">
        <w:rPr>
          <w:sz w:val="22"/>
          <w:szCs w:val="22"/>
        </w:rPr>
        <w:t xml:space="preserve"> </w:t>
      </w:r>
      <w:r w:rsidRPr="00046C7F">
        <w:rPr>
          <w:sz w:val="22"/>
          <w:szCs w:val="22"/>
        </w:rPr>
        <w:t xml:space="preserve">asset to the arrangement, the </w:t>
      </w:r>
      <w:r w:rsidR="00E80625" w:rsidRPr="00046C7F">
        <w:rPr>
          <w:i/>
          <w:iCs/>
          <w:sz w:val="22"/>
          <w:szCs w:val="22"/>
        </w:rPr>
        <w:t>Entity</w:t>
      </w:r>
      <w:r w:rsidRPr="00046C7F">
        <w:rPr>
          <w:i/>
          <w:iCs/>
          <w:sz w:val="22"/>
          <w:szCs w:val="22"/>
        </w:rPr>
        <w:t xml:space="preserve"> </w:t>
      </w:r>
      <w:r w:rsidRPr="00046C7F">
        <w:rPr>
          <w:sz w:val="22"/>
          <w:szCs w:val="22"/>
        </w:rPr>
        <w:t>recognizes that asset when, and only when, it controls or regulates the</w:t>
      </w:r>
      <w:r w:rsidR="004302D0" w:rsidRPr="00046C7F">
        <w:rPr>
          <w:sz w:val="22"/>
          <w:szCs w:val="22"/>
        </w:rPr>
        <w:t xml:space="preserve"> </w:t>
      </w:r>
      <w:r w:rsidRPr="00046C7F">
        <w:rPr>
          <w:sz w:val="22"/>
          <w:szCs w:val="22"/>
        </w:rPr>
        <w:t xml:space="preserve">services the operator must provide together with the asset, to whom it must provide them, and at what </w:t>
      </w:r>
      <w:r w:rsidR="00842F59" w:rsidRPr="00046C7F">
        <w:rPr>
          <w:sz w:val="22"/>
          <w:szCs w:val="22"/>
        </w:rPr>
        <w:t>price. In</w:t>
      </w:r>
      <w:r w:rsidR="004302D0" w:rsidRPr="00046C7F">
        <w:rPr>
          <w:sz w:val="22"/>
          <w:szCs w:val="22"/>
        </w:rPr>
        <w:t xml:space="preserve"> </w:t>
      </w:r>
      <w:r w:rsidRPr="00046C7F">
        <w:rPr>
          <w:sz w:val="22"/>
          <w:szCs w:val="22"/>
        </w:rPr>
        <w:t>the case of assets other than ’whole-of-life’ assets, it controls, through ownership, beneficial entitlement or</w:t>
      </w:r>
      <w:r w:rsidR="004302D0" w:rsidRPr="00046C7F">
        <w:rPr>
          <w:sz w:val="22"/>
          <w:szCs w:val="22"/>
        </w:rPr>
        <w:t xml:space="preserve"> </w:t>
      </w:r>
      <w:r w:rsidRPr="00046C7F">
        <w:rPr>
          <w:sz w:val="22"/>
          <w:szCs w:val="22"/>
        </w:rPr>
        <w:t>otherwise – any significant residual interest in the asset at the end of the arrangement. Any assets so recognized</w:t>
      </w:r>
      <w:r w:rsidR="004302D0" w:rsidRPr="00046C7F">
        <w:rPr>
          <w:sz w:val="22"/>
          <w:szCs w:val="22"/>
        </w:rPr>
        <w:t xml:space="preserve"> </w:t>
      </w:r>
      <w:r w:rsidRPr="00046C7F">
        <w:rPr>
          <w:sz w:val="22"/>
          <w:szCs w:val="22"/>
        </w:rPr>
        <w:t xml:space="preserve">are measured at their fair value. To the extent that an asset has been recognized, the </w:t>
      </w:r>
      <w:r w:rsidR="00E80625" w:rsidRPr="00046C7F">
        <w:rPr>
          <w:i/>
          <w:iCs/>
          <w:sz w:val="22"/>
          <w:szCs w:val="22"/>
        </w:rPr>
        <w:t>Entity</w:t>
      </w:r>
      <w:r w:rsidRPr="00046C7F">
        <w:rPr>
          <w:sz w:val="22"/>
          <w:szCs w:val="22"/>
        </w:rPr>
        <w:t xml:space="preserve"> also recognizes a</w:t>
      </w:r>
      <w:r w:rsidR="004302D0" w:rsidRPr="00046C7F">
        <w:rPr>
          <w:sz w:val="22"/>
          <w:szCs w:val="22"/>
        </w:rPr>
        <w:t xml:space="preserve"> </w:t>
      </w:r>
      <w:r w:rsidRPr="00046C7F">
        <w:rPr>
          <w:sz w:val="22"/>
          <w:szCs w:val="22"/>
        </w:rPr>
        <w:t>corresponding liability, adjusted by a cash consideration paid or received.</w:t>
      </w:r>
    </w:p>
    <w:p w14:paraId="1D3A5105" w14:textId="77777777" w:rsidR="00842F59" w:rsidRPr="00046C7F" w:rsidRDefault="00842F59" w:rsidP="00842F59">
      <w:pPr>
        <w:pStyle w:val="Header"/>
        <w:tabs>
          <w:tab w:val="clear" w:pos="4320"/>
          <w:tab w:val="clear" w:pos="8640"/>
        </w:tabs>
        <w:spacing w:line="360" w:lineRule="auto"/>
        <w:ind w:left="360"/>
        <w:jc w:val="both"/>
        <w:rPr>
          <w:sz w:val="22"/>
          <w:szCs w:val="22"/>
        </w:rPr>
      </w:pPr>
    </w:p>
    <w:p w14:paraId="6142E589" w14:textId="77777777" w:rsidR="003C2D5D" w:rsidRPr="00046C7F" w:rsidRDefault="003C2D5D" w:rsidP="00046C7F">
      <w:pPr>
        <w:pStyle w:val="Header"/>
        <w:numPr>
          <w:ilvl w:val="0"/>
          <w:numId w:val="15"/>
        </w:numPr>
        <w:tabs>
          <w:tab w:val="clear" w:pos="4320"/>
          <w:tab w:val="clear" w:pos="8640"/>
        </w:tabs>
        <w:spacing w:line="360" w:lineRule="auto"/>
        <w:ind w:left="284" w:hanging="194"/>
        <w:jc w:val="both"/>
        <w:rPr>
          <w:b/>
          <w:sz w:val="22"/>
          <w:szCs w:val="22"/>
        </w:rPr>
      </w:pPr>
      <w:r w:rsidRPr="00046C7F">
        <w:rPr>
          <w:b/>
          <w:sz w:val="22"/>
          <w:szCs w:val="22"/>
        </w:rPr>
        <w:t>Cash and cash equivalents</w:t>
      </w:r>
    </w:p>
    <w:p w14:paraId="5E6CA5DD" w14:textId="77777777" w:rsidR="003C2D5D" w:rsidRPr="00046C7F" w:rsidRDefault="003C2D5D" w:rsidP="00F16B7A">
      <w:pPr>
        <w:pStyle w:val="Header"/>
        <w:tabs>
          <w:tab w:val="clear" w:pos="4320"/>
          <w:tab w:val="clear" w:pos="8640"/>
        </w:tabs>
        <w:spacing w:line="360" w:lineRule="auto"/>
        <w:jc w:val="both"/>
        <w:rPr>
          <w:sz w:val="22"/>
          <w:szCs w:val="22"/>
        </w:rPr>
      </w:pPr>
      <w:r w:rsidRPr="00046C7F">
        <w:rPr>
          <w:sz w:val="22"/>
          <w:szCs w:val="22"/>
        </w:rPr>
        <w:t xml:space="preserve">Cash and cash equivalents comprise cash on hand and cash at bank, short-term deposits on call and highly liquid investments with an original maturity of three months or less, which are readily convertible to known amounts of cash and are subject to insignificant risk of changes in value. Bank account balances include amounts held at the Central Bank of Kenya and at various commercial banks at the end of the financial year. </w:t>
      </w:r>
    </w:p>
    <w:p w14:paraId="0923FB1C" w14:textId="77777777" w:rsidR="00842F59" w:rsidRPr="00046C7F" w:rsidRDefault="00842F59" w:rsidP="00842F59">
      <w:pPr>
        <w:pStyle w:val="Header"/>
        <w:tabs>
          <w:tab w:val="clear" w:pos="4320"/>
          <w:tab w:val="clear" w:pos="8640"/>
        </w:tabs>
        <w:spacing w:line="360" w:lineRule="auto"/>
        <w:ind w:left="360"/>
        <w:jc w:val="both"/>
        <w:rPr>
          <w:sz w:val="22"/>
          <w:szCs w:val="22"/>
        </w:rPr>
      </w:pPr>
    </w:p>
    <w:p w14:paraId="44652342" w14:textId="77777777" w:rsidR="003C2D5D" w:rsidRPr="00046C7F" w:rsidRDefault="0033569D" w:rsidP="00046C7F">
      <w:pPr>
        <w:pStyle w:val="Header"/>
        <w:numPr>
          <w:ilvl w:val="0"/>
          <w:numId w:val="15"/>
        </w:numPr>
        <w:tabs>
          <w:tab w:val="clear" w:pos="4320"/>
          <w:tab w:val="clear" w:pos="8640"/>
        </w:tabs>
        <w:spacing w:line="360" w:lineRule="auto"/>
        <w:ind w:left="284" w:hanging="194"/>
        <w:jc w:val="both"/>
        <w:rPr>
          <w:b/>
          <w:color w:val="000000" w:themeColor="text1"/>
          <w:sz w:val="22"/>
          <w:szCs w:val="22"/>
        </w:rPr>
      </w:pPr>
      <w:r w:rsidRPr="00046C7F">
        <w:rPr>
          <w:b/>
          <w:color w:val="000000" w:themeColor="text1"/>
          <w:sz w:val="22"/>
          <w:szCs w:val="22"/>
        </w:rPr>
        <w:t>Comparative figures</w:t>
      </w:r>
    </w:p>
    <w:p w14:paraId="4EECF9E3" w14:textId="1BB665C0" w:rsidR="00842F59" w:rsidRPr="00046C7F" w:rsidRDefault="0087695E" w:rsidP="00046C7F">
      <w:pPr>
        <w:pStyle w:val="Header"/>
        <w:tabs>
          <w:tab w:val="clear" w:pos="4320"/>
          <w:tab w:val="clear" w:pos="8640"/>
        </w:tabs>
        <w:spacing w:line="360" w:lineRule="auto"/>
        <w:jc w:val="both"/>
        <w:rPr>
          <w:color w:val="000000" w:themeColor="text1"/>
          <w:sz w:val="22"/>
          <w:szCs w:val="22"/>
        </w:rPr>
      </w:pPr>
      <w:r w:rsidRPr="00046C7F">
        <w:rPr>
          <w:color w:val="000000" w:themeColor="text1"/>
          <w:sz w:val="22"/>
          <w:szCs w:val="22"/>
          <w:lang w:eastAsia="en-GB"/>
        </w:rPr>
        <w:t>In preparing these financial statements</w:t>
      </w:r>
      <w:r w:rsidR="004B7C05" w:rsidRPr="00046C7F">
        <w:rPr>
          <w:color w:val="000000" w:themeColor="text1"/>
          <w:sz w:val="22"/>
          <w:szCs w:val="22"/>
          <w:lang w:eastAsia="en-GB"/>
        </w:rPr>
        <w:t>,</w:t>
      </w:r>
      <w:r w:rsidRPr="00046C7F">
        <w:rPr>
          <w:color w:val="000000" w:themeColor="text1"/>
          <w:sz w:val="22"/>
          <w:szCs w:val="22"/>
          <w:lang w:eastAsia="en-GB"/>
        </w:rPr>
        <w:t xml:space="preserve"> the entity has elected to apply paragraph 79 of IPSAS 33, which allows for the election by an entity to present one statement of financial performance, one statement of cash flow, one statement of net assets and the statement of financial position and an opening statement of financial </w:t>
      </w:r>
      <w:r w:rsidR="004B7C05" w:rsidRPr="00046C7F">
        <w:rPr>
          <w:color w:val="000000" w:themeColor="text1"/>
          <w:sz w:val="22"/>
          <w:szCs w:val="22"/>
          <w:lang w:eastAsia="en-GB"/>
        </w:rPr>
        <w:t>position</w:t>
      </w:r>
      <w:r w:rsidRPr="00046C7F">
        <w:rPr>
          <w:color w:val="000000" w:themeColor="text1"/>
          <w:sz w:val="22"/>
          <w:szCs w:val="22"/>
          <w:lang w:eastAsia="en-GB"/>
        </w:rPr>
        <w:t xml:space="preserve"> as at the time of </w:t>
      </w:r>
      <w:proofErr w:type="gramStart"/>
      <w:r w:rsidRPr="00046C7F">
        <w:rPr>
          <w:color w:val="000000" w:themeColor="text1"/>
          <w:sz w:val="22"/>
          <w:szCs w:val="22"/>
          <w:lang w:eastAsia="en-GB"/>
        </w:rPr>
        <w:t>first time</w:t>
      </w:r>
      <w:proofErr w:type="gramEnd"/>
      <w:r w:rsidRPr="00046C7F">
        <w:rPr>
          <w:color w:val="000000" w:themeColor="text1"/>
          <w:sz w:val="22"/>
          <w:szCs w:val="22"/>
          <w:lang w:eastAsia="en-GB"/>
        </w:rPr>
        <w:t xml:space="preserve"> adoption of the accrual basis of accounting.</w:t>
      </w:r>
    </w:p>
    <w:p w14:paraId="743B6A61" w14:textId="77777777" w:rsidR="00E56806" w:rsidRPr="00046C7F" w:rsidRDefault="00143C86" w:rsidP="00046C7F">
      <w:pPr>
        <w:pStyle w:val="Header"/>
        <w:numPr>
          <w:ilvl w:val="0"/>
          <w:numId w:val="15"/>
        </w:numPr>
        <w:tabs>
          <w:tab w:val="clear" w:pos="4320"/>
          <w:tab w:val="clear" w:pos="8640"/>
        </w:tabs>
        <w:spacing w:line="360" w:lineRule="auto"/>
        <w:ind w:left="284" w:hanging="194"/>
        <w:jc w:val="both"/>
        <w:rPr>
          <w:b/>
          <w:color w:val="000000" w:themeColor="text1"/>
          <w:sz w:val="22"/>
          <w:szCs w:val="22"/>
        </w:rPr>
      </w:pPr>
      <w:r w:rsidRPr="00046C7F">
        <w:rPr>
          <w:b/>
          <w:color w:val="000000" w:themeColor="text1"/>
          <w:sz w:val="22"/>
          <w:szCs w:val="22"/>
        </w:rPr>
        <w:t xml:space="preserve">Subsequent events </w:t>
      </w:r>
    </w:p>
    <w:p w14:paraId="3ED2F197" w14:textId="53AF14C0" w:rsidR="00143C86" w:rsidRPr="00046C7F" w:rsidRDefault="00143C86" w:rsidP="00F16B7A">
      <w:pPr>
        <w:pStyle w:val="Header"/>
        <w:tabs>
          <w:tab w:val="clear" w:pos="4320"/>
          <w:tab w:val="clear" w:pos="8640"/>
          <w:tab w:val="left" w:pos="426"/>
        </w:tabs>
        <w:spacing w:line="360" w:lineRule="auto"/>
        <w:jc w:val="both"/>
        <w:rPr>
          <w:sz w:val="22"/>
          <w:szCs w:val="22"/>
        </w:rPr>
      </w:pPr>
      <w:r w:rsidRPr="00046C7F">
        <w:rPr>
          <w:sz w:val="22"/>
          <w:szCs w:val="22"/>
        </w:rPr>
        <w:t xml:space="preserve">There have been no events </w:t>
      </w:r>
      <w:proofErr w:type="gramStart"/>
      <w:r w:rsidRPr="00046C7F">
        <w:rPr>
          <w:sz w:val="22"/>
          <w:szCs w:val="22"/>
        </w:rPr>
        <w:t>subsequent to</w:t>
      </w:r>
      <w:proofErr w:type="gramEnd"/>
      <w:r w:rsidRPr="00046C7F">
        <w:rPr>
          <w:sz w:val="22"/>
          <w:szCs w:val="22"/>
        </w:rPr>
        <w:t xml:space="preserve"> the financial year end with a significant impact on the financial statements for the year ended June 30, </w:t>
      </w:r>
      <w:r w:rsidR="00B8533E" w:rsidRPr="00046C7F">
        <w:rPr>
          <w:sz w:val="22"/>
          <w:szCs w:val="22"/>
        </w:rPr>
        <w:t>20</w:t>
      </w:r>
      <w:r w:rsidR="008853D6" w:rsidRPr="00046C7F">
        <w:rPr>
          <w:sz w:val="22"/>
          <w:szCs w:val="22"/>
        </w:rPr>
        <w:t>xx</w:t>
      </w:r>
      <w:r w:rsidRPr="00046C7F">
        <w:rPr>
          <w:sz w:val="22"/>
          <w:szCs w:val="22"/>
        </w:rPr>
        <w:t>.</w:t>
      </w:r>
    </w:p>
    <w:p w14:paraId="2BA235E7" w14:textId="77777777" w:rsidR="0010052E" w:rsidRPr="00046C7F" w:rsidRDefault="0010052E" w:rsidP="0052693C">
      <w:pPr>
        <w:autoSpaceDE/>
        <w:autoSpaceDN/>
        <w:rPr>
          <w:sz w:val="22"/>
          <w:szCs w:val="22"/>
        </w:rPr>
      </w:pPr>
    </w:p>
    <w:p w14:paraId="3D8B0A51" w14:textId="77777777" w:rsidR="00B52E40" w:rsidRPr="00046C7F" w:rsidRDefault="00DC6821" w:rsidP="00196F69">
      <w:pPr>
        <w:pStyle w:val="ListParagraph"/>
        <w:numPr>
          <w:ilvl w:val="0"/>
          <w:numId w:val="19"/>
        </w:numPr>
        <w:spacing w:line="360" w:lineRule="auto"/>
        <w:ind w:right="-20"/>
        <w:jc w:val="both"/>
        <w:rPr>
          <w:rFonts w:eastAsia="Arial"/>
          <w:b/>
          <w:sz w:val="22"/>
          <w:szCs w:val="22"/>
        </w:rPr>
      </w:pPr>
      <w:r w:rsidRPr="00046C7F">
        <w:rPr>
          <w:rFonts w:eastAsia="Arial"/>
          <w:b/>
          <w:sz w:val="22"/>
          <w:szCs w:val="22"/>
        </w:rPr>
        <w:t xml:space="preserve">Significant Judgments and Sources </w:t>
      </w:r>
      <w:r w:rsidR="007C2F32" w:rsidRPr="00046C7F">
        <w:rPr>
          <w:rFonts w:eastAsia="Arial"/>
          <w:b/>
          <w:sz w:val="22"/>
          <w:szCs w:val="22"/>
        </w:rPr>
        <w:t>o</w:t>
      </w:r>
      <w:r w:rsidRPr="00046C7F">
        <w:rPr>
          <w:rFonts w:eastAsia="Arial"/>
          <w:b/>
          <w:sz w:val="22"/>
          <w:szCs w:val="22"/>
        </w:rPr>
        <w:t xml:space="preserve">f Estimation Uncertainty </w:t>
      </w:r>
    </w:p>
    <w:p w14:paraId="1A17A4D0" w14:textId="77777777" w:rsidR="00480906" w:rsidRPr="00046C7F" w:rsidRDefault="00C92E26" w:rsidP="00953054">
      <w:pPr>
        <w:pStyle w:val="Header"/>
        <w:tabs>
          <w:tab w:val="clear" w:pos="4320"/>
          <w:tab w:val="clear" w:pos="8640"/>
          <w:tab w:val="decimal" w:pos="5760"/>
          <w:tab w:val="decimal" w:pos="7920"/>
        </w:tabs>
        <w:spacing w:line="360" w:lineRule="auto"/>
        <w:jc w:val="both"/>
        <w:rPr>
          <w:sz w:val="22"/>
          <w:szCs w:val="22"/>
        </w:rPr>
      </w:pPr>
      <w:r w:rsidRPr="00046C7F">
        <w:rPr>
          <w:sz w:val="22"/>
          <w:szCs w:val="22"/>
        </w:rPr>
        <w:t xml:space="preserve">The preparation of the </w:t>
      </w:r>
      <w:r w:rsidR="00E80625" w:rsidRPr="00046C7F">
        <w:rPr>
          <w:sz w:val="22"/>
          <w:szCs w:val="22"/>
        </w:rPr>
        <w:t>Entity</w:t>
      </w:r>
      <w:r w:rsidRPr="00046C7F">
        <w:rPr>
          <w:sz w:val="22"/>
          <w:szCs w:val="22"/>
        </w:rPr>
        <w:t>'s financial statements in conformity with IPSAS requires management to make</w:t>
      </w:r>
      <w:r w:rsidR="004302D0" w:rsidRPr="00046C7F">
        <w:rPr>
          <w:sz w:val="22"/>
          <w:szCs w:val="22"/>
        </w:rPr>
        <w:t xml:space="preserve"> </w:t>
      </w:r>
      <w:r w:rsidRPr="00046C7F">
        <w:rPr>
          <w:sz w:val="22"/>
          <w:szCs w:val="22"/>
        </w:rPr>
        <w:t>judgments, estimates and assumptions that affect the reported amounts of revenues, expenses, assets and</w:t>
      </w:r>
      <w:r w:rsidR="004302D0" w:rsidRPr="00046C7F">
        <w:rPr>
          <w:sz w:val="22"/>
          <w:szCs w:val="22"/>
        </w:rPr>
        <w:t xml:space="preserve"> </w:t>
      </w:r>
      <w:r w:rsidRPr="00046C7F">
        <w:rPr>
          <w:sz w:val="22"/>
          <w:szCs w:val="22"/>
        </w:rPr>
        <w:t>liabilities, and the disclosure of contingent liabilities, at the end of the reporting period. However, uncertainty</w:t>
      </w:r>
      <w:r w:rsidR="004302D0" w:rsidRPr="00046C7F">
        <w:rPr>
          <w:sz w:val="22"/>
          <w:szCs w:val="22"/>
        </w:rPr>
        <w:t xml:space="preserve"> </w:t>
      </w:r>
      <w:r w:rsidRPr="00046C7F">
        <w:rPr>
          <w:sz w:val="22"/>
          <w:szCs w:val="22"/>
        </w:rPr>
        <w:t>about these assumptions and estimates could result in outcomes that require a material adjustment to the</w:t>
      </w:r>
      <w:r w:rsidR="004302D0" w:rsidRPr="00046C7F">
        <w:rPr>
          <w:sz w:val="22"/>
          <w:szCs w:val="22"/>
        </w:rPr>
        <w:t xml:space="preserve"> </w:t>
      </w:r>
      <w:r w:rsidRPr="00046C7F">
        <w:rPr>
          <w:sz w:val="22"/>
          <w:szCs w:val="22"/>
        </w:rPr>
        <w:t>carrying amount of the asset or liabi</w:t>
      </w:r>
      <w:r w:rsidR="00403EAE" w:rsidRPr="00046C7F">
        <w:rPr>
          <w:sz w:val="22"/>
          <w:szCs w:val="22"/>
        </w:rPr>
        <w:t>lity affected in future periods</w:t>
      </w:r>
      <w:r w:rsidR="00143C86" w:rsidRPr="00046C7F">
        <w:rPr>
          <w:sz w:val="22"/>
          <w:szCs w:val="22"/>
        </w:rPr>
        <w:t xml:space="preserve">. </w:t>
      </w:r>
      <w:r w:rsidRPr="00046C7F">
        <w:rPr>
          <w:sz w:val="22"/>
          <w:szCs w:val="22"/>
        </w:rPr>
        <w:t xml:space="preserve">State all judgements, estimates and assumptions made: </w:t>
      </w:r>
    </w:p>
    <w:p w14:paraId="181A7BCF" w14:textId="6BEA2339" w:rsidR="00046C7F" w:rsidRDefault="00046C7F">
      <w:pPr>
        <w:autoSpaceDE/>
        <w:autoSpaceDN/>
        <w:rPr>
          <w:b/>
          <w:sz w:val="22"/>
          <w:szCs w:val="22"/>
        </w:rPr>
      </w:pPr>
      <w:r>
        <w:rPr>
          <w:b/>
          <w:sz w:val="22"/>
          <w:szCs w:val="22"/>
        </w:rPr>
        <w:br w:type="page"/>
      </w:r>
    </w:p>
    <w:p w14:paraId="55BE7553"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p>
    <w:p w14:paraId="06A7D94E"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t>Significant Accounting Policies</w:t>
      </w:r>
    </w:p>
    <w:p w14:paraId="105631BA" w14:textId="77777777" w:rsidR="001D17CB" w:rsidRPr="00046C7F" w:rsidRDefault="001D17CB" w:rsidP="00953054">
      <w:pPr>
        <w:pStyle w:val="Header"/>
        <w:tabs>
          <w:tab w:val="clear" w:pos="4320"/>
          <w:tab w:val="clear" w:pos="8640"/>
          <w:tab w:val="left" w:pos="567"/>
        </w:tabs>
        <w:spacing w:line="360" w:lineRule="auto"/>
        <w:jc w:val="both"/>
        <w:rPr>
          <w:b/>
          <w:sz w:val="22"/>
          <w:szCs w:val="22"/>
        </w:rPr>
      </w:pPr>
    </w:p>
    <w:p w14:paraId="4B0C692C" w14:textId="77777777" w:rsidR="006E4A4D" w:rsidRPr="00046C7F" w:rsidRDefault="00C92E26" w:rsidP="00953054">
      <w:pPr>
        <w:pStyle w:val="Header"/>
        <w:tabs>
          <w:tab w:val="clear" w:pos="4320"/>
          <w:tab w:val="clear" w:pos="8640"/>
          <w:tab w:val="left" w:pos="567"/>
        </w:tabs>
        <w:spacing w:line="360" w:lineRule="auto"/>
        <w:jc w:val="both"/>
        <w:rPr>
          <w:b/>
          <w:sz w:val="22"/>
          <w:szCs w:val="22"/>
        </w:rPr>
      </w:pPr>
      <w:r w:rsidRPr="00046C7F">
        <w:rPr>
          <w:b/>
          <w:sz w:val="22"/>
          <w:szCs w:val="22"/>
        </w:rPr>
        <w:t>Estimates and assumptions</w:t>
      </w:r>
      <w:r w:rsidR="00842F59" w:rsidRPr="00046C7F">
        <w:rPr>
          <w:b/>
          <w:sz w:val="22"/>
          <w:szCs w:val="22"/>
        </w:rPr>
        <w:t>.</w:t>
      </w:r>
    </w:p>
    <w:p w14:paraId="362BA6EF" w14:textId="77777777" w:rsidR="00C92E26" w:rsidRPr="00046C7F" w:rsidRDefault="00C92E26" w:rsidP="00953054">
      <w:pPr>
        <w:pStyle w:val="Header"/>
        <w:tabs>
          <w:tab w:val="clear" w:pos="4320"/>
          <w:tab w:val="clear" w:pos="8640"/>
          <w:tab w:val="decimal" w:pos="5760"/>
          <w:tab w:val="decimal" w:pos="7920"/>
        </w:tabs>
        <w:spacing w:line="360" w:lineRule="auto"/>
        <w:jc w:val="both"/>
        <w:rPr>
          <w:sz w:val="22"/>
          <w:szCs w:val="22"/>
        </w:rPr>
      </w:pPr>
      <w:r w:rsidRPr="00046C7F">
        <w:rPr>
          <w:sz w:val="22"/>
          <w:szCs w:val="22"/>
        </w:rPr>
        <w:t>The key assumptions concerning the future and other key sources of estimation uncertainty at the reporting date,</w:t>
      </w:r>
      <w:r w:rsidR="004302D0" w:rsidRPr="00046C7F">
        <w:rPr>
          <w:sz w:val="22"/>
          <w:szCs w:val="22"/>
        </w:rPr>
        <w:t xml:space="preserve"> </w:t>
      </w:r>
      <w:r w:rsidRPr="00046C7F">
        <w:rPr>
          <w:sz w:val="22"/>
          <w:szCs w:val="22"/>
        </w:rPr>
        <w:t>that have a significant risk of causing a material adjustment to the carrying amounts of assets and liabilities within</w:t>
      </w:r>
      <w:r w:rsidR="004302D0" w:rsidRPr="00046C7F">
        <w:rPr>
          <w:sz w:val="22"/>
          <w:szCs w:val="22"/>
        </w:rPr>
        <w:t xml:space="preserve"> </w:t>
      </w:r>
      <w:r w:rsidRPr="00046C7F">
        <w:rPr>
          <w:sz w:val="22"/>
          <w:szCs w:val="22"/>
        </w:rPr>
        <w:t xml:space="preserve">the next financial year, are described below. The </w:t>
      </w:r>
      <w:r w:rsidR="00E80625" w:rsidRPr="00046C7F">
        <w:rPr>
          <w:sz w:val="22"/>
          <w:szCs w:val="22"/>
        </w:rPr>
        <w:t>Entity</w:t>
      </w:r>
      <w:r w:rsidRPr="00046C7F">
        <w:rPr>
          <w:sz w:val="22"/>
          <w:szCs w:val="22"/>
        </w:rPr>
        <w:t xml:space="preserve"> based its assumptions and estimates on parameters</w:t>
      </w:r>
      <w:r w:rsidR="004302D0" w:rsidRPr="00046C7F">
        <w:rPr>
          <w:sz w:val="22"/>
          <w:szCs w:val="22"/>
        </w:rPr>
        <w:t xml:space="preserve"> </w:t>
      </w:r>
      <w:r w:rsidRPr="00046C7F">
        <w:rPr>
          <w:sz w:val="22"/>
          <w:szCs w:val="22"/>
        </w:rPr>
        <w:t>available when the financial statements were prepared. However, existing circumstances and</w:t>
      </w:r>
      <w:r w:rsidR="004302D0" w:rsidRPr="00046C7F">
        <w:rPr>
          <w:sz w:val="22"/>
          <w:szCs w:val="22"/>
        </w:rPr>
        <w:t xml:space="preserve"> </w:t>
      </w:r>
      <w:r w:rsidRPr="00046C7F">
        <w:rPr>
          <w:sz w:val="22"/>
          <w:szCs w:val="22"/>
        </w:rPr>
        <w:t>assumptions about future developments may change due to market changes or circumstances arising beyond the</w:t>
      </w:r>
      <w:r w:rsidR="004302D0" w:rsidRPr="00046C7F">
        <w:rPr>
          <w:sz w:val="22"/>
          <w:szCs w:val="22"/>
        </w:rPr>
        <w:t xml:space="preserve"> </w:t>
      </w:r>
      <w:r w:rsidRPr="00046C7F">
        <w:rPr>
          <w:sz w:val="22"/>
          <w:szCs w:val="22"/>
        </w:rPr>
        <w:t xml:space="preserve">control of the </w:t>
      </w:r>
      <w:r w:rsidR="00E80625" w:rsidRPr="00046C7F">
        <w:rPr>
          <w:sz w:val="22"/>
          <w:szCs w:val="22"/>
        </w:rPr>
        <w:t>Entity</w:t>
      </w:r>
      <w:r w:rsidRPr="00046C7F">
        <w:rPr>
          <w:sz w:val="22"/>
          <w:szCs w:val="22"/>
        </w:rPr>
        <w:t>. Such changes are reflected in the assumptions when they occur.</w:t>
      </w:r>
      <w:r w:rsidR="004302D0" w:rsidRPr="00046C7F">
        <w:rPr>
          <w:sz w:val="22"/>
          <w:szCs w:val="22"/>
        </w:rPr>
        <w:t xml:space="preserve"> </w:t>
      </w:r>
    </w:p>
    <w:p w14:paraId="43AFF285" w14:textId="77777777" w:rsidR="001D17CB" w:rsidRPr="00046C7F" w:rsidRDefault="001D17CB" w:rsidP="00953054">
      <w:pPr>
        <w:pStyle w:val="Header"/>
        <w:tabs>
          <w:tab w:val="clear" w:pos="4320"/>
          <w:tab w:val="clear" w:pos="8640"/>
          <w:tab w:val="left" w:pos="567"/>
        </w:tabs>
        <w:spacing w:line="360" w:lineRule="auto"/>
        <w:jc w:val="both"/>
        <w:rPr>
          <w:b/>
          <w:sz w:val="22"/>
          <w:szCs w:val="22"/>
        </w:rPr>
      </w:pPr>
    </w:p>
    <w:p w14:paraId="4FF7AE09" w14:textId="77777777" w:rsidR="007C2F32" w:rsidRPr="00046C7F" w:rsidRDefault="00C92E26" w:rsidP="00953054">
      <w:pPr>
        <w:pStyle w:val="Header"/>
        <w:tabs>
          <w:tab w:val="clear" w:pos="4320"/>
          <w:tab w:val="clear" w:pos="8640"/>
          <w:tab w:val="left" w:pos="567"/>
        </w:tabs>
        <w:spacing w:line="360" w:lineRule="auto"/>
        <w:jc w:val="both"/>
        <w:rPr>
          <w:b/>
          <w:sz w:val="22"/>
          <w:szCs w:val="22"/>
        </w:rPr>
      </w:pPr>
      <w:r w:rsidRPr="00046C7F">
        <w:rPr>
          <w:b/>
          <w:sz w:val="22"/>
          <w:szCs w:val="22"/>
        </w:rPr>
        <w:t>Useful lives and residual value</w:t>
      </w:r>
    </w:p>
    <w:p w14:paraId="6BDC6150" w14:textId="77777777" w:rsidR="006E4A4D" w:rsidRPr="00046C7F" w:rsidRDefault="00C92E26" w:rsidP="00953054">
      <w:pPr>
        <w:pStyle w:val="Header"/>
        <w:tabs>
          <w:tab w:val="clear" w:pos="4320"/>
          <w:tab w:val="clear" w:pos="8640"/>
          <w:tab w:val="decimal" w:pos="5760"/>
          <w:tab w:val="decimal" w:pos="7920"/>
        </w:tabs>
        <w:spacing w:line="360" w:lineRule="auto"/>
        <w:jc w:val="both"/>
        <w:rPr>
          <w:sz w:val="22"/>
          <w:szCs w:val="22"/>
        </w:rPr>
      </w:pPr>
      <w:r w:rsidRPr="00046C7F">
        <w:rPr>
          <w:sz w:val="22"/>
          <w:szCs w:val="22"/>
        </w:rPr>
        <w:t>The useful lives and residual values of assets are assessed using the following indicators to inform potential future</w:t>
      </w:r>
      <w:r w:rsidR="004302D0" w:rsidRPr="00046C7F">
        <w:rPr>
          <w:sz w:val="22"/>
          <w:szCs w:val="22"/>
        </w:rPr>
        <w:t xml:space="preserve"> </w:t>
      </w:r>
      <w:r w:rsidRPr="00046C7F">
        <w:rPr>
          <w:sz w:val="22"/>
          <w:szCs w:val="22"/>
        </w:rPr>
        <w:t>use and value from disposal:</w:t>
      </w:r>
    </w:p>
    <w:p w14:paraId="008E364C" w14:textId="77777777" w:rsidR="00C92E26" w:rsidRPr="00046C7F" w:rsidRDefault="00C92E26" w:rsidP="00196F69">
      <w:pPr>
        <w:pStyle w:val="Header"/>
        <w:numPr>
          <w:ilvl w:val="0"/>
          <w:numId w:val="7"/>
        </w:numPr>
        <w:tabs>
          <w:tab w:val="clear" w:pos="4320"/>
          <w:tab w:val="clear" w:pos="8640"/>
          <w:tab w:val="decimal" w:pos="5760"/>
          <w:tab w:val="decimal" w:pos="7920"/>
        </w:tabs>
        <w:spacing w:line="360" w:lineRule="auto"/>
        <w:ind w:left="426" w:hanging="284"/>
        <w:jc w:val="both"/>
        <w:rPr>
          <w:sz w:val="22"/>
          <w:szCs w:val="22"/>
        </w:rPr>
      </w:pPr>
      <w:r w:rsidRPr="00046C7F">
        <w:rPr>
          <w:sz w:val="22"/>
          <w:szCs w:val="22"/>
        </w:rPr>
        <w:t xml:space="preserve">The condition of the asset based on the assessment of experts employed by the </w:t>
      </w:r>
      <w:r w:rsidR="00E80625" w:rsidRPr="00046C7F">
        <w:rPr>
          <w:sz w:val="22"/>
          <w:szCs w:val="22"/>
        </w:rPr>
        <w:t>Entity</w:t>
      </w:r>
      <w:r w:rsidR="00C333CB" w:rsidRPr="00046C7F">
        <w:rPr>
          <w:sz w:val="22"/>
          <w:szCs w:val="22"/>
        </w:rPr>
        <w:t>.</w:t>
      </w:r>
    </w:p>
    <w:p w14:paraId="6AC5BB60" w14:textId="77777777" w:rsidR="00C92E26" w:rsidRPr="00046C7F" w:rsidRDefault="00C92E26" w:rsidP="00196F69">
      <w:pPr>
        <w:pStyle w:val="Header"/>
        <w:numPr>
          <w:ilvl w:val="0"/>
          <w:numId w:val="7"/>
        </w:numPr>
        <w:tabs>
          <w:tab w:val="clear" w:pos="4320"/>
          <w:tab w:val="clear" w:pos="8640"/>
          <w:tab w:val="left" w:pos="426"/>
          <w:tab w:val="decimal" w:pos="5760"/>
          <w:tab w:val="decimal" w:pos="7920"/>
        </w:tabs>
        <w:spacing w:line="360" w:lineRule="auto"/>
        <w:ind w:left="426" w:hanging="284"/>
        <w:jc w:val="both"/>
        <w:rPr>
          <w:sz w:val="22"/>
          <w:szCs w:val="22"/>
        </w:rPr>
      </w:pPr>
      <w:r w:rsidRPr="00046C7F">
        <w:rPr>
          <w:sz w:val="22"/>
          <w:szCs w:val="22"/>
        </w:rPr>
        <w:t xml:space="preserve">The nature of the asset, its susceptibility and adaptability to changes in technology and </w:t>
      </w:r>
      <w:r w:rsidR="00C333CB" w:rsidRPr="00046C7F">
        <w:rPr>
          <w:sz w:val="22"/>
          <w:szCs w:val="22"/>
        </w:rPr>
        <w:t>processes.</w:t>
      </w:r>
    </w:p>
    <w:p w14:paraId="3EB253CD" w14:textId="77777777" w:rsidR="00C92E26" w:rsidRPr="00046C7F" w:rsidRDefault="00C92E26" w:rsidP="00196F69">
      <w:pPr>
        <w:pStyle w:val="Header"/>
        <w:numPr>
          <w:ilvl w:val="0"/>
          <w:numId w:val="7"/>
        </w:numPr>
        <w:tabs>
          <w:tab w:val="clear" w:pos="4320"/>
          <w:tab w:val="clear" w:pos="8640"/>
          <w:tab w:val="left" w:pos="567"/>
          <w:tab w:val="decimal" w:pos="5760"/>
          <w:tab w:val="decimal" w:pos="7920"/>
        </w:tabs>
        <w:spacing w:line="360" w:lineRule="auto"/>
        <w:ind w:left="426" w:hanging="284"/>
        <w:jc w:val="both"/>
        <w:rPr>
          <w:sz w:val="22"/>
          <w:szCs w:val="22"/>
        </w:rPr>
      </w:pPr>
      <w:r w:rsidRPr="00046C7F">
        <w:rPr>
          <w:sz w:val="22"/>
          <w:szCs w:val="22"/>
        </w:rPr>
        <w:t xml:space="preserve">The nature of the processes in which the asset is </w:t>
      </w:r>
      <w:r w:rsidR="00C333CB" w:rsidRPr="00046C7F">
        <w:rPr>
          <w:sz w:val="22"/>
          <w:szCs w:val="22"/>
        </w:rPr>
        <w:t>deployed.</w:t>
      </w:r>
    </w:p>
    <w:p w14:paraId="5A45C380" w14:textId="77777777" w:rsidR="00C92E26" w:rsidRPr="00046C7F" w:rsidRDefault="00C92E26" w:rsidP="00196F69">
      <w:pPr>
        <w:pStyle w:val="Header"/>
        <w:numPr>
          <w:ilvl w:val="0"/>
          <w:numId w:val="7"/>
        </w:numPr>
        <w:tabs>
          <w:tab w:val="clear" w:pos="4320"/>
          <w:tab w:val="clear" w:pos="8640"/>
          <w:tab w:val="decimal" w:pos="5760"/>
          <w:tab w:val="decimal" w:pos="7920"/>
        </w:tabs>
        <w:spacing w:line="360" w:lineRule="auto"/>
        <w:ind w:left="426" w:hanging="284"/>
        <w:jc w:val="both"/>
        <w:rPr>
          <w:sz w:val="22"/>
          <w:szCs w:val="22"/>
        </w:rPr>
      </w:pPr>
      <w:r w:rsidRPr="00046C7F">
        <w:rPr>
          <w:sz w:val="22"/>
          <w:szCs w:val="22"/>
        </w:rPr>
        <w:t xml:space="preserve">Availability of funding to replace the </w:t>
      </w:r>
      <w:r w:rsidR="00C333CB" w:rsidRPr="00046C7F">
        <w:rPr>
          <w:sz w:val="22"/>
          <w:szCs w:val="22"/>
        </w:rPr>
        <w:t>asset.</w:t>
      </w:r>
    </w:p>
    <w:p w14:paraId="4169F225" w14:textId="77777777" w:rsidR="00C333CB" w:rsidRPr="00046C7F" w:rsidRDefault="00C92E26" w:rsidP="00196F69">
      <w:pPr>
        <w:pStyle w:val="Header"/>
        <w:numPr>
          <w:ilvl w:val="0"/>
          <w:numId w:val="7"/>
        </w:numPr>
        <w:tabs>
          <w:tab w:val="clear" w:pos="4320"/>
          <w:tab w:val="clear" w:pos="8640"/>
          <w:tab w:val="decimal" w:pos="5760"/>
          <w:tab w:val="decimal" w:pos="7920"/>
        </w:tabs>
        <w:spacing w:line="360" w:lineRule="auto"/>
        <w:ind w:left="426" w:hanging="284"/>
        <w:jc w:val="both"/>
        <w:rPr>
          <w:sz w:val="22"/>
          <w:szCs w:val="22"/>
        </w:rPr>
      </w:pPr>
      <w:r w:rsidRPr="00046C7F">
        <w:rPr>
          <w:sz w:val="22"/>
          <w:szCs w:val="22"/>
        </w:rPr>
        <w:t>Changes in the market in relation to the asset</w:t>
      </w:r>
    </w:p>
    <w:p w14:paraId="187B5DD2" w14:textId="77777777" w:rsidR="001D17CB" w:rsidRPr="00046C7F" w:rsidRDefault="001D17CB" w:rsidP="00953054">
      <w:pPr>
        <w:pStyle w:val="Header"/>
        <w:tabs>
          <w:tab w:val="clear" w:pos="4320"/>
          <w:tab w:val="clear" w:pos="8640"/>
          <w:tab w:val="left" w:pos="567"/>
        </w:tabs>
        <w:spacing w:line="360" w:lineRule="auto"/>
        <w:jc w:val="both"/>
        <w:rPr>
          <w:b/>
          <w:sz w:val="22"/>
          <w:szCs w:val="22"/>
        </w:rPr>
      </w:pPr>
    </w:p>
    <w:p w14:paraId="4FCAF5BD" w14:textId="77777777" w:rsidR="007C2F32" w:rsidRPr="00046C7F" w:rsidRDefault="00403EAE" w:rsidP="00953054">
      <w:pPr>
        <w:pStyle w:val="Header"/>
        <w:tabs>
          <w:tab w:val="clear" w:pos="4320"/>
          <w:tab w:val="clear" w:pos="8640"/>
          <w:tab w:val="left" w:pos="567"/>
        </w:tabs>
        <w:spacing w:line="360" w:lineRule="auto"/>
        <w:jc w:val="both"/>
        <w:rPr>
          <w:b/>
          <w:sz w:val="22"/>
          <w:szCs w:val="22"/>
        </w:rPr>
      </w:pPr>
      <w:r w:rsidRPr="00046C7F">
        <w:rPr>
          <w:b/>
          <w:sz w:val="22"/>
          <w:szCs w:val="22"/>
        </w:rPr>
        <w:t>P</w:t>
      </w:r>
      <w:r w:rsidR="00D228DD" w:rsidRPr="00046C7F">
        <w:rPr>
          <w:b/>
          <w:sz w:val="22"/>
          <w:szCs w:val="22"/>
        </w:rPr>
        <w:t>rovisions</w:t>
      </w:r>
    </w:p>
    <w:p w14:paraId="38423332" w14:textId="77777777" w:rsidR="00D228DD" w:rsidRPr="00046C7F" w:rsidRDefault="00D228DD" w:rsidP="00953054">
      <w:pPr>
        <w:pStyle w:val="Header"/>
        <w:tabs>
          <w:tab w:val="clear" w:pos="4320"/>
          <w:tab w:val="clear" w:pos="8640"/>
          <w:tab w:val="decimal" w:pos="5760"/>
          <w:tab w:val="decimal" w:pos="7920"/>
        </w:tabs>
        <w:spacing w:line="360" w:lineRule="auto"/>
        <w:jc w:val="both"/>
        <w:rPr>
          <w:sz w:val="22"/>
          <w:szCs w:val="22"/>
        </w:rPr>
      </w:pPr>
      <w:r w:rsidRPr="00046C7F">
        <w:rPr>
          <w:sz w:val="22"/>
          <w:szCs w:val="22"/>
        </w:rPr>
        <w:t>Provisions were raised and management determined an estimate based on the information available. Additional</w:t>
      </w:r>
      <w:r w:rsidR="004302D0" w:rsidRPr="00046C7F">
        <w:rPr>
          <w:sz w:val="22"/>
          <w:szCs w:val="22"/>
        </w:rPr>
        <w:t xml:space="preserve"> </w:t>
      </w:r>
      <w:r w:rsidRPr="00046C7F">
        <w:rPr>
          <w:sz w:val="22"/>
          <w:szCs w:val="22"/>
        </w:rPr>
        <w:t>disclosure of these estimates o</w:t>
      </w:r>
      <w:r w:rsidR="00403EAE" w:rsidRPr="00046C7F">
        <w:rPr>
          <w:sz w:val="22"/>
          <w:szCs w:val="22"/>
        </w:rPr>
        <w:t xml:space="preserve">f provisions is included in </w:t>
      </w:r>
      <w:r w:rsidR="00403EAE" w:rsidRPr="00046C7F">
        <w:rPr>
          <w:color w:val="000000" w:themeColor="text1"/>
          <w:sz w:val="22"/>
          <w:szCs w:val="22"/>
        </w:rPr>
        <w:t xml:space="preserve">Note </w:t>
      </w:r>
      <w:r w:rsidR="001D17CB" w:rsidRPr="00046C7F">
        <w:rPr>
          <w:color w:val="000000" w:themeColor="text1"/>
          <w:sz w:val="22"/>
          <w:szCs w:val="22"/>
        </w:rPr>
        <w:t>xx.</w:t>
      </w:r>
      <w:r w:rsidR="001D17CB" w:rsidRPr="00046C7F">
        <w:rPr>
          <w:sz w:val="22"/>
          <w:szCs w:val="22"/>
        </w:rPr>
        <w:t xml:space="preserve"> </w:t>
      </w:r>
      <w:r w:rsidRPr="00046C7F">
        <w:rPr>
          <w:sz w:val="22"/>
          <w:szCs w:val="22"/>
        </w:rPr>
        <w:t>Provisions are measured at the management's best estimate of the expenditure required to settle the obligation at</w:t>
      </w:r>
      <w:r w:rsidR="004302D0" w:rsidRPr="00046C7F">
        <w:rPr>
          <w:sz w:val="22"/>
          <w:szCs w:val="22"/>
        </w:rPr>
        <w:t xml:space="preserve"> </w:t>
      </w:r>
      <w:r w:rsidRPr="00046C7F">
        <w:rPr>
          <w:sz w:val="22"/>
          <w:szCs w:val="22"/>
        </w:rPr>
        <w:t xml:space="preserve">the reporting </w:t>
      </w:r>
      <w:r w:rsidR="001D17CB" w:rsidRPr="00046C7F">
        <w:rPr>
          <w:sz w:val="22"/>
          <w:szCs w:val="22"/>
        </w:rPr>
        <w:t>date and</w:t>
      </w:r>
      <w:r w:rsidRPr="00046C7F">
        <w:rPr>
          <w:sz w:val="22"/>
          <w:szCs w:val="22"/>
        </w:rPr>
        <w:t xml:space="preserve"> are discounted to present value where the effect is material.</w:t>
      </w:r>
    </w:p>
    <w:p w14:paraId="5EB2CF57" w14:textId="77777777" w:rsidR="00403EAE" w:rsidRPr="00046C7F" w:rsidRDefault="00403EAE" w:rsidP="00953054">
      <w:pPr>
        <w:pStyle w:val="Header"/>
        <w:tabs>
          <w:tab w:val="clear" w:pos="4320"/>
          <w:tab w:val="clear" w:pos="8640"/>
          <w:tab w:val="decimal" w:pos="5760"/>
          <w:tab w:val="decimal" w:pos="7920"/>
        </w:tabs>
        <w:spacing w:line="360" w:lineRule="auto"/>
        <w:jc w:val="both"/>
        <w:rPr>
          <w:b/>
          <w:bCs/>
          <w:i/>
          <w:color w:val="000000" w:themeColor="text1"/>
          <w:sz w:val="22"/>
          <w:szCs w:val="22"/>
        </w:rPr>
      </w:pPr>
      <w:r w:rsidRPr="00046C7F">
        <w:rPr>
          <w:b/>
          <w:bCs/>
          <w:i/>
          <w:color w:val="000000" w:themeColor="text1"/>
          <w:sz w:val="22"/>
          <w:szCs w:val="22"/>
        </w:rPr>
        <w:t xml:space="preserve">(include provisions applicable for your organisation </w:t>
      </w:r>
      <w:r w:rsidR="003B0770" w:rsidRPr="00046C7F">
        <w:rPr>
          <w:b/>
          <w:bCs/>
          <w:i/>
          <w:color w:val="000000" w:themeColor="text1"/>
          <w:sz w:val="22"/>
          <w:szCs w:val="22"/>
        </w:rPr>
        <w:t>e.g.</w:t>
      </w:r>
      <w:r w:rsidRPr="00046C7F">
        <w:rPr>
          <w:b/>
          <w:bCs/>
          <w:i/>
          <w:color w:val="000000" w:themeColor="text1"/>
          <w:sz w:val="22"/>
          <w:szCs w:val="22"/>
        </w:rPr>
        <w:t xml:space="preserve"> provision for bad debts, provisions of obsolete stocks and how management estimates these provisions)</w:t>
      </w:r>
      <w:r w:rsidR="006E4A4D" w:rsidRPr="00046C7F">
        <w:rPr>
          <w:b/>
          <w:bCs/>
          <w:i/>
          <w:color w:val="000000" w:themeColor="text1"/>
          <w:sz w:val="22"/>
          <w:szCs w:val="22"/>
        </w:rPr>
        <w:t>.</w:t>
      </w:r>
    </w:p>
    <w:p w14:paraId="0CC93611" w14:textId="77777777" w:rsidR="00C333CB" w:rsidRPr="00046C7F" w:rsidRDefault="00AD6996" w:rsidP="00953054">
      <w:pPr>
        <w:pStyle w:val="Header"/>
        <w:tabs>
          <w:tab w:val="clear" w:pos="4320"/>
          <w:tab w:val="clear" w:pos="8640"/>
          <w:tab w:val="left" w:pos="567"/>
        </w:tabs>
        <w:spacing w:line="360" w:lineRule="auto"/>
        <w:jc w:val="both"/>
        <w:rPr>
          <w:b/>
          <w:color w:val="000000" w:themeColor="text1"/>
          <w:sz w:val="22"/>
          <w:szCs w:val="22"/>
        </w:rPr>
      </w:pPr>
      <w:r w:rsidRPr="00046C7F">
        <w:rPr>
          <w:b/>
          <w:color w:val="000000" w:themeColor="text1"/>
          <w:sz w:val="22"/>
          <w:szCs w:val="22"/>
        </w:rPr>
        <w:tab/>
      </w:r>
    </w:p>
    <w:p w14:paraId="1E2BEE83" w14:textId="77777777" w:rsidR="003A2965" w:rsidRPr="00953054" w:rsidRDefault="00C333CB" w:rsidP="00953054">
      <w:pPr>
        <w:autoSpaceDE/>
        <w:autoSpaceDN/>
        <w:jc w:val="both"/>
        <w:rPr>
          <w:b/>
          <w:sz w:val="22"/>
          <w:szCs w:val="22"/>
        </w:rPr>
      </w:pPr>
      <w:r w:rsidRPr="00046C7F">
        <w:rPr>
          <w:b/>
        </w:rPr>
        <w:br w:type="page"/>
      </w:r>
    </w:p>
    <w:p w14:paraId="70484B3E" w14:textId="53EB4408" w:rsidR="00046C7F" w:rsidRPr="00046C7F"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r>
        <w:rPr>
          <w:b/>
          <w:bCs/>
          <w:sz w:val="22"/>
          <w:szCs w:val="22"/>
        </w:rPr>
        <w:t xml:space="preserve"> (continued)</w:t>
      </w:r>
    </w:p>
    <w:p w14:paraId="71C98465" w14:textId="22D61C2E" w:rsidR="00A91423" w:rsidRPr="00046C7F" w:rsidRDefault="00A91423" w:rsidP="00046C7F">
      <w:pPr>
        <w:spacing w:line="360" w:lineRule="auto"/>
        <w:ind w:right="-20"/>
        <w:jc w:val="both"/>
        <w:rPr>
          <w:rFonts w:eastAsia="Arial"/>
          <w:b/>
          <w:sz w:val="22"/>
          <w:szCs w:val="22"/>
        </w:rPr>
      </w:pPr>
    </w:p>
    <w:p w14:paraId="1669E43F" w14:textId="281CBE9E" w:rsidR="005345F5" w:rsidRPr="00953054" w:rsidRDefault="003F68F0" w:rsidP="00196F69">
      <w:pPr>
        <w:pStyle w:val="ListParagraph"/>
        <w:numPr>
          <w:ilvl w:val="0"/>
          <w:numId w:val="19"/>
        </w:numPr>
        <w:spacing w:line="360" w:lineRule="auto"/>
        <w:ind w:right="-20"/>
        <w:jc w:val="both"/>
        <w:rPr>
          <w:rFonts w:eastAsia="Arial"/>
          <w:b/>
          <w:sz w:val="22"/>
          <w:szCs w:val="22"/>
        </w:rPr>
      </w:pPr>
      <w:r w:rsidRPr="00953054">
        <w:rPr>
          <w:rFonts w:eastAsia="Arial"/>
          <w:b/>
          <w:sz w:val="22"/>
          <w:szCs w:val="22"/>
        </w:rPr>
        <w:t>Transfers from</w:t>
      </w:r>
      <w:r w:rsidR="003B297D" w:rsidRPr="00953054">
        <w:rPr>
          <w:rFonts w:eastAsia="Arial"/>
          <w:b/>
          <w:sz w:val="22"/>
          <w:szCs w:val="22"/>
        </w:rPr>
        <w:t xml:space="preserve"> CRF</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087"/>
        <w:gridCol w:w="2042"/>
        <w:gridCol w:w="2041"/>
        <w:gridCol w:w="2148"/>
      </w:tblGrid>
      <w:tr w:rsidR="00984043" w:rsidRPr="00953054" w14:paraId="70705068" w14:textId="77777777" w:rsidTr="00984043">
        <w:trPr>
          <w:trHeight w:val="1414"/>
        </w:trPr>
        <w:tc>
          <w:tcPr>
            <w:tcW w:w="1657" w:type="pct"/>
            <w:tcBorders>
              <w:right w:val="single" w:sz="4" w:space="0" w:color="auto"/>
            </w:tcBorders>
            <w:shd w:val="clear" w:color="auto" w:fill="0070C0"/>
            <w:hideMark/>
          </w:tcPr>
          <w:p w14:paraId="7765F164" w14:textId="77777777" w:rsidR="00984043" w:rsidRPr="00953054" w:rsidRDefault="00984043" w:rsidP="00953054">
            <w:pPr>
              <w:autoSpaceDE/>
              <w:autoSpaceDN/>
              <w:spacing w:line="276" w:lineRule="auto"/>
              <w:jc w:val="both"/>
              <w:rPr>
                <w:b/>
                <w:bCs/>
                <w:sz w:val="22"/>
                <w:szCs w:val="22"/>
                <w:lang w:eastAsia="en-GB"/>
              </w:rPr>
            </w:pPr>
            <w:r w:rsidRPr="00953054">
              <w:rPr>
                <w:b/>
                <w:bCs/>
                <w:sz w:val="22"/>
                <w:szCs w:val="22"/>
                <w:lang w:eastAsia="en-GB"/>
              </w:rPr>
              <w:t>Nature of Transfer</w:t>
            </w:r>
          </w:p>
        </w:tc>
        <w:tc>
          <w:tcPr>
            <w:tcW w:w="1096" w:type="pct"/>
            <w:tcBorders>
              <w:top w:val="single" w:sz="4" w:space="0" w:color="auto"/>
              <w:left w:val="single" w:sz="4" w:space="0" w:color="auto"/>
              <w:bottom w:val="single" w:sz="4" w:space="0" w:color="auto"/>
              <w:right w:val="single" w:sz="4" w:space="0" w:color="auto"/>
            </w:tcBorders>
            <w:shd w:val="clear" w:color="auto" w:fill="0070C0"/>
            <w:hideMark/>
          </w:tcPr>
          <w:p w14:paraId="1CEA857D" w14:textId="77777777" w:rsidR="00984043" w:rsidRPr="00953054" w:rsidRDefault="00984043" w:rsidP="004D6752">
            <w:pPr>
              <w:autoSpaceDE/>
              <w:autoSpaceDN/>
              <w:spacing w:line="276" w:lineRule="auto"/>
              <w:jc w:val="center"/>
              <w:rPr>
                <w:b/>
                <w:bCs/>
                <w:sz w:val="22"/>
                <w:szCs w:val="22"/>
                <w:lang w:eastAsia="en-GB"/>
              </w:rPr>
            </w:pPr>
            <w:r w:rsidRPr="00953054">
              <w:rPr>
                <w:b/>
                <w:bCs/>
                <w:sz w:val="22"/>
                <w:szCs w:val="22"/>
                <w:lang w:eastAsia="en-GB"/>
              </w:rPr>
              <w:t>Amount recognized to Statement of financial performance.</w:t>
            </w:r>
          </w:p>
          <w:p w14:paraId="33247A6E" w14:textId="2179E21B" w:rsidR="00984043" w:rsidRPr="00953054" w:rsidRDefault="00984043" w:rsidP="004D6752">
            <w:pPr>
              <w:autoSpaceDE/>
              <w:autoSpaceDN/>
              <w:spacing w:line="276" w:lineRule="auto"/>
              <w:jc w:val="center"/>
              <w:rPr>
                <w:b/>
                <w:bCs/>
                <w:sz w:val="22"/>
                <w:szCs w:val="22"/>
                <w:lang w:eastAsia="en-GB"/>
              </w:rPr>
            </w:pPr>
          </w:p>
        </w:tc>
        <w:tc>
          <w:tcPr>
            <w:tcW w:w="1095" w:type="pct"/>
            <w:tcBorders>
              <w:top w:val="single" w:sz="4" w:space="0" w:color="auto"/>
              <w:left w:val="single" w:sz="4" w:space="0" w:color="auto"/>
              <w:bottom w:val="single" w:sz="4" w:space="0" w:color="auto"/>
              <w:right w:val="single" w:sz="4" w:space="0" w:color="auto"/>
            </w:tcBorders>
            <w:shd w:val="clear" w:color="auto" w:fill="0070C0"/>
            <w:hideMark/>
          </w:tcPr>
          <w:p w14:paraId="1979AA33" w14:textId="77777777" w:rsidR="00984043" w:rsidRPr="00953054" w:rsidRDefault="00984043" w:rsidP="004D6752">
            <w:pPr>
              <w:autoSpaceDE/>
              <w:autoSpaceDN/>
              <w:spacing w:line="276" w:lineRule="auto"/>
              <w:jc w:val="center"/>
              <w:rPr>
                <w:b/>
                <w:bCs/>
                <w:sz w:val="22"/>
                <w:szCs w:val="22"/>
                <w:lang w:eastAsia="en-GB"/>
              </w:rPr>
            </w:pPr>
            <w:r w:rsidRPr="00953054">
              <w:rPr>
                <w:b/>
                <w:bCs/>
                <w:sz w:val="22"/>
                <w:szCs w:val="22"/>
                <w:lang w:eastAsia="en-GB"/>
              </w:rPr>
              <w:t>Amount deferred under deferred income.</w:t>
            </w:r>
          </w:p>
          <w:p w14:paraId="6B833101" w14:textId="77777777" w:rsidR="00984043" w:rsidRPr="00953054" w:rsidRDefault="00984043" w:rsidP="004D6752">
            <w:pPr>
              <w:autoSpaceDE/>
              <w:autoSpaceDN/>
              <w:spacing w:line="276" w:lineRule="auto"/>
              <w:jc w:val="center"/>
              <w:rPr>
                <w:b/>
                <w:bCs/>
                <w:sz w:val="22"/>
                <w:szCs w:val="22"/>
                <w:lang w:eastAsia="en-GB"/>
              </w:rPr>
            </w:pPr>
          </w:p>
          <w:p w14:paraId="22FBE256" w14:textId="77777777" w:rsidR="00984043" w:rsidRDefault="00984043" w:rsidP="004D6752">
            <w:pPr>
              <w:autoSpaceDE/>
              <w:autoSpaceDN/>
              <w:spacing w:line="276" w:lineRule="auto"/>
              <w:jc w:val="center"/>
              <w:rPr>
                <w:b/>
                <w:bCs/>
                <w:sz w:val="22"/>
                <w:szCs w:val="22"/>
                <w:lang w:eastAsia="en-GB"/>
              </w:rPr>
            </w:pPr>
          </w:p>
          <w:p w14:paraId="4FEFDCA1" w14:textId="77777777" w:rsidR="00984043" w:rsidRDefault="00984043" w:rsidP="004D6752">
            <w:pPr>
              <w:autoSpaceDE/>
              <w:autoSpaceDN/>
              <w:spacing w:line="276" w:lineRule="auto"/>
              <w:jc w:val="center"/>
              <w:rPr>
                <w:b/>
                <w:bCs/>
                <w:sz w:val="22"/>
                <w:szCs w:val="22"/>
                <w:lang w:eastAsia="en-GB"/>
              </w:rPr>
            </w:pPr>
          </w:p>
          <w:p w14:paraId="3426B12B" w14:textId="39E8A77D" w:rsidR="00984043" w:rsidRPr="00953054" w:rsidRDefault="00984043" w:rsidP="004D6752">
            <w:pPr>
              <w:autoSpaceDE/>
              <w:autoSpaceDN/>
              <w:spacing w:line="276" w:lineRule="auto"/>
              <w:jc w:val="center"/>
              <w:rPr>
                <w:b/>
                <w:bCs/>
                <w:sz w:val="22"/>
                <w:szCs w:val="22"/>
                <w:lang w:eastAsia="en-GB"/>
              </w:rPr>
            </w:pPr>
          </w:p>
        </w:tc>
        <w:tc>
          <w:tcPr>
            <w:tcW w:w="1153" w:type="pct"/>
            <w:tcBorders>
              <w:top w:val="single" w:sz="4" w:space="0" w:color="auto"/>
              <w:left w:val="single" w:sz="4" w:space="0" w:color="auto"/>
              <w:right w:val="single" w:sz="4" w:space="0" w:color="auto"/>
            </w:tcBorders>
            <w:shd w:val="clear" w:color="auto" w:fill="0070C0"/>
            <w:hideMark/>
          </w:tcPr>
          <w:p w14:paraId="4B6793BD" w14:textId="51B90B4A" w:rsidR="00984043" w:rsidRPr="00DF0083" w:rsidRDefault="00984043" w:rsidP="004D6752">
            <w:pPr>
              <w:autoSpaceDE/>
              <w:autoSpaceDN/>
              <w:spacing w:line="276" w:lineRule="auto"/>
              <w:jc w:val="center"/>
              <w:rPr>
                <w:b/>
                <w:i/>
                <w:iCs/>
                <w:sz w:val="22"/>
                <w:szCs w:val="22"/>
                <w:lang w:val="en-US"/>
              </w:rPr>
            </w:pPr>
            <w:r w:rsidRPr="00FF2171">
              <w:rPr>
                <w:b/>
                <w:bCs/>
                <w:i/>
                <w:iCs/>
                <w:sz w:val="22"/>
                <w:szCs w:val="22"/>
                <w:lang w:eastAsia="en-GB"/>
              </w:rPr>
              <w:t>Total transfers</w:t>
            </w:r>
            <w:r>
              <w:rPr>
                <w:b/>
                <w:i/>
                <w:iCs/>
                <w:sz w:val="22"/>
                <w:szCs w:val="22"/>
                <w:lang w:val="en-US"/>
              </w:rPr>
              <w:t xml:space="preserve"> for</w:t>
            </w:r>
          </w:p>
          <w:p w14:paraId="2AF7C32E" w14:textId="42F30022" w:rsidR="00984043" w:rsidRPr="00435C92" w:rsidRDefault="00984043" w:rsidP="004D6752">
            <w:pPr>
              <w:autoSpaceDE/>
              <w:autoSpaceDN/>
              <w:spacing w:line="276" w:lineRule="auto"/>
              <w:jc w:val="center"/>
              <w:rPr>
                <w:b/>
                <w:i/>
                <w:iCs/>
                <w:sz w:val="22"/>
                <w:szCs w:val="22"/>
                <w:lang w:val="en-US"/>
              </w:rPr>
            </w:pPr>
            <w:r w:rsidRPr="00435C92">
              <w:rPr>
                <w:b/>
                <w:i/>
                <w:iCs/>
                <w:sz w:val="22"/>
                <w:szCs w:val="22"/>
                <w:lang w:val="en-US"/>
              </w:rPr>
              <w:t>Period ended</w:t>
            </w:r>
          </w:p>
          <w:p w14:paraId="5F9BA0AF" w14:textId="7E07885C" w:rsidR="00984043" w:rsidRPr="00953054" w:rsidRDefault="00984043" w:rsidP="004D6752">
            <w:pPr>
              <w:autoSpaceDE/>
              <w:autoSpaceDN/>
              <w:spacing w:line="276" w:lineRule="auto"/>
              <w:jc w:val="center"/>
              <w:rPr>
                <w:b/>
                <w:bCs/>
                <w:sz w:val="22"/>
                <w:szCs w:val="22"/>
                <w:lang w:eastAsia="en-GB"/>
              </w:rPr>
            </w:pPr>
            <w:r w:rsidRPr="00435C92">
              <w:rPr>
                <w:b/>
                <w:i/>
                <w:iCs/>
                <w:sz w:val="22"/>
                <w:szCs w:val="22"/>
                <w:lang w:val="en-US"/>
              </w:rPr>
              <w:t>Sep/Dec/March/June 20xx</w:t>
            </w:r>
          </w:p>
        </w:tc>
      </w:tr>
      <w:tr w:rsidR="002153E1" w:rsidRPr="00953054" w14:paraId="594975D8" w14:textId="77777777" w:rsidTr="00984043">
        <w:trPr>
          <w:trHeight w:val="340"/>
        </w:trPr>
        <w:tc>
          <w:tcPr>
            <w:tcW w:w="1657" w:type="pct"/>
            <w:shd w:val="clear" w:color="auto" w:fill="auto"/>
            <w:vAlign w:val="bottom"/>
          </w:tcPr>
          <w:p w14:paraId="128AAD88" w14:textId="77777777" w:rsidR="002153E1" w:rsidRPr="00953054" w:rsidRDefault="002153E1" w:rsidP="00953054">
            <w:pPr>
              <w:autoSpaceDE/>
              <w:autoSpaceDN/>
              <w:spacing w:line="276" w:lineRule="auto"/>
              <w:jc w:val="both"/>
              <w:rPr>
                <w:sz w:val="22"/>
                <w:szCs w:val="22"/>
                <w:lang w:eastAsia="en-GB"/>
              </w:rPr>
            </w:pPr>
          </w:p>
        </w:tc>
        <w:tc>
          <w:tcPr>
            <w:tcW w:w="1096" w:type="pct"/>
            <w:tcBorders>
              <w:top w:val="single" w:sz="4" w:space="0" w:color="auto"/>
              <w:right w:val="single" w:sz="4" w:space="0" w:color="auto"/>
            </w:tcBorders>
            <w:shd w:val="clear" w:color="auto" w:fill="auto"/>
            <w:vAlign w:val="bottom"/>
          </w:tcPr>
          <w:p w14:paraId="6D2FE3D7" w14:textId="7212EB3F" w:rsidR="002153E1" w:rsidRPr="00953054" w:rsidRDefault="002153E1" w:rsidP="004D6752">
            <w:pPr>
              <w:autoSpaceDE/>
              <w:autoSpaceDN/>
              <w:spacing w:line="276" w:lineRule="auto"/>
              <w:jc w:val="center"/>
              <w:rPr>
                <w:sz w:val="22"/>
                <w:szCs w:val="22"/>
                <w:lang w:eastAsia="en-GB"/>
              </w:rPr>
            </w:pPr>
            <w:r>
              <w:rPr>
                <w:sz w:val="22"/>
                <w:szCs w:val="22"/>
                <w:lang w:eastAsia="en-GB"/>
              </w:rPr>
              <w:t>Kshs</w:t>
            </w:r>
          </w:p>
        </w:tc>
        <w:tc>
          <w:tcPr>
            <w:tcW w:w="1095" w:type="pct"/>
            <w:tcBorders>
              <w:top w:val="single" w:sz="4" w:space="0" w:color="auto"/>
              <w:left w:val="single" w:sz="4" w:space="0" w:color="auto"/>
              <w:bottom w:val="single" w:sz="4" w:space="0" w:color="auto"/>
              <w:right w:val="single" w:sz="4" w:space="0" w:color="auto"/>
            </w:tcBorders>
            <w:shd w:val="clear" w:color="auto" w:fill="auto"/>
            <w:vAlign w:val="bottom"/>
          </w:tcPr>
          <w:p w14:paraId="61449A1A" w14:textId="7E60A572" w:rsidR="002153E1" w:rsidRPr="00953054" w:rsidRDefault="00984043" w:rsidP="004D6752">
            <w:pPr>
              <w:autoSpaceDE/>
              <w:autoSpaceDN/>
              <w:spacing w:line="276" w:lineRule="auto"/>
              <w:jc w:val="center"/>
              <w:rPr>
                <w:sz w:val="22"/>
                <w:szCs w:val="22"/>
                <w:lang w:eastAsia="en-GB"/>
              </w:rPr>
            </w:pPr>
            <w:r>
              <w:rPr>
                <w:sz w:val="22"/>
                <w:szCs w:val="22"/>
                <w:lang w:eastAsia="en-GB"/>
              </w:rPr>
              <w:t>Kshs</w:t>
            </w:r>
          </w:p>
        </w:tc>
        <w:tc>
          <w:tcPr>
            <w:tcW w:w="1153" w:type="pct"/>
            <w:tcBorders>
              <w:top w:val="single" w:sz="4" w:space="0" w:color="auto"/>
              <w:left w:val="single" w:sz="4" w:space="0" w:color="auto"/>
            </w:tcBorders>
            <w:shd w:val="clear" w:color="auto" w:fill="auto"/>
            <w:vAlign w:val="bottom"/>
          </w:tcPr>
          <w:p w14:paraId="1FD8BFF9" w14:textId="3C056C43" w:rsidR="002153E1" w:rsidRPr="00953054" w:rsidRDefault="00984043" w:rsidP="004D6752">
            <w:pPr>
              <w:autoSpaceDE/>
              <w:autoSpaceDN/>
              <w:spacing w:line="276" w:lineRule="auto"/>
              <w:jc w:val="center"/>
              <w:rPr>
                <w:sz w:val="22"/>
                <w:szCs w:val="22"/>
                <w:lang w:eastAsia="en-GB"/>
              </w:rPr>
            </w:pPr>
            <w:r>
              <w:rPr>
                <w:sz w:val="22"/>
                <w:szCs w:val="22"/>
                <w:lang w:eastAsia="en-GB"/>
              </w:rPr>
              <w:t>Kshs</w:t>
            </w:r>
          </w:p>
        </w:tc>
      </w:tr>
      <w:tr w:rsidR="005345F5" w:rsidRPr="00953054" w14:paraId="2362727D" w14:textId="77777777" w:rsidTr="00984043">
        <w:trPr>
          <w:trHeight w:val="340"/>
        </w:trPr>
        <w:tc>
          <w:tcPr>
            <w:tcW w:w="1657" w:type="pct"/>
            <w:shd w:val="clear" w:color="auto" w:fill="auto"/>
            <w:vAlign w:val="bottom"/>
            <w:hideMark/>
          </w:tcPr>
          <w:p w14:paraId="159F80BE" w14:textId="77777777" w:rsidR="005345F5" w:rsidRPr="00953054" w:rsidRDefault="005345F5" w:rsidP="00953054">
            <w:pPr>
              <w:autoSpaceDE/>
              <w:autoSpaceDN/>
              <w:spacing w:line="276" w:lineRule="auto"/>
              <w:jc w:val="both"/>
              <w:rPr>
                <w:sz w:val="22"/>
                <w:szCs w:val="22"/>
                <w:lang w:eastAsia="en-GB"/>
              </w:rPr>
            </w:pPr>
            <w:r w:rsidRPr="00953054">
              <w:rPr>
                <w:sz w:val="22"/>
                <w:szCs w:val="22"/>
                <w:lang w:eastAsia="en-GB"/>
              </w:rPr>
              <w:t>Recurrent</w:t>
            </w:r>
          </w:p>
        </w:tc>
        <w:tc>
          <w:tcPr>
            <w:tcW w:w="1096" w:type="pct"/>
            <w:tcBorders>
              <w:top w:val="single" w:sz="4" w:space="0" w:color="auto"/>
              <w:right w:val="single" w:sz="4" w:space="0" w:color="auto"/>
            </w:tcBorders>
            <w:shd w:val="clear" w:color="auto" w:fill="auto"/>
            <w:vAlign w:val="bottom"/>
            <w:hideMark/>
          </w:tcPr>
          <w:p w14:paraId="231AC740" w14:textId="77777777" w:rsidR="005345F5" w:rsidRPr="00953054" w:rsidRDefault="005345F5" w:rsidP="004D6752">
            <w:pPr>
              <w:autoSpaceDE/>
              <w:autoSpaceDN/>
              <w:spacing w:line="276" w:lineRule="auto"/>
              <w:jc w:val="center"/>
              <w:rPr>
                <w:sz w:val="22"/>
                <w:szCs w:val="22"/>
                <w:lang w:eastAsia="en-GB"/>
              </w:rPr>
            </w:pPr>
            <w:r w:rsidRPr="00953054">
              <w:rPr>
                <w:sz w:val="22"/>
                <w:szCs w:val="22"/>
                <w:lang w:eastAsia="en-GB"/>
              </w:rPr>
              <w:t>xxx</w:t>
            </w:r>
          </w:p>
        </w:tc>
        <w:tc>
          <w:tcPr>
            <w:tcW w:w="1095" w:type="pct"/>
            <w:tcBorders>
              <w:top w:val="single" w:sz="4" w:space="0" w:color="auto"/>
              <w:left w:val="single" w:sz="4" w:space="0" w:color="auto"/>
              <w:bottom w:val="single" w:sz="4" w:space="0" w:color="auto"/>
              <w:right w:val="single" w:sz="4" w:space="0" w:color="auto"/>
            </w:tcBorders>
            <w:shd w:val="clear" w:color="auto" w:fill="auto"/>
            <w:vAlign w:val="bottom"/>
            <w:hideMark/>
          </w:tcPr>
          <w:p w14:paraId="555AAE00" w14:textId="77777777" w:rsidR="005345F5" w:rsidRPr="00953054" w:rsidRDefault="005345F5" w:rsidP="004D6752">
            <w:pPr>
              <w:autoSpaceDE/>
              <w:autoSpaceDN/>
              <w:spacing w:line="276" w:lineRule="auto"/>
              <w:jc w:val="center"/>
              <w:rPr>
                <w:sz w:val="22"/>
                <w:szCs w:val="22"/>
                <w:lang w:eastAsia="en-GB"/>
              </w:rPr>
            </w:pPr>
            <w:r w:rsidRPr="00953054">
              <w:rPr>
                <w:sz w:val="22"/>
                <w:szCs w:val="22"/>
                <w:lang w:eastAsia="en-GB"/>
              </w:rPr>
              <w:t>xxx</w:t>
            </w:r>
          </w:p>
        </w:tc>
        <w:tc>
          <w:tcPr>
            <w:tcW w:w="1153" w:type="pct"/>
            <w:tcBorders>
              <w:top w:val="single" w:sz="4" w:space="0" w:color="auto"/>
              <w:left w:val="single" w:sz="4" w:space="0" w:color="auto"/>
            </w:tcBorders>
            <w:shd w:val="clear" w:color="auto" w:fill="auto"/>
            <w:vAlign w:val="bottom"/>
            <w:hideMark/>
          </w:tcPr>
          <w:p w14:paraId="12D22858" w14:textId="77777777" w:rsidR="005345F5" w:rsidRPr="00953054" w:rsidRDefault="005345F5" w:rsidP="004D6752">
            <w:pPr>
              <w:autoSpaceDE/>
              <w:autoSpaceDN/>
              <w:spacing w:line="276" w:lineRule="auto"/>
              <w:jc w:val="center"/>
              <w:rPr>
                <w:sz w:val="22"/>
                <w:szCs w:val="22"/>
                <w:lang w:eastAsia="en-GB"/>
              </w:rPr>
            </w:pPr>
            <w:r w:rsidRPr="00953054">
              <w:rPr>
                <w:sz w:val="22"/>
                <w:szCs w:val="22"/>
                <w:lang w:eastAsia="en-GB"/>
              </w:rPr>
              <w:t>xxx</w:t>
            </w:r>
          </w:p>
        </w:tc>
      </w:tr>
      <w:tr w:rsidR="005345F5" w:rsidRPr="00953054" w14:paraId="7569B6BF" w14:textId="77777777" w:rsidTr="00984043">
        <w:trPr>
          <w:trHeight w:val="340"/>
        </w:trPr>
        <w:tc>
          <w:tcPr>
            <w:tcW w:w="1657" w:type="pct"/>
            <w:shd w:val="clear" w:color="auto" w:fill="auto"/>
            <w:vAlign w:val="bottom"/>
            <w:hideMark/>
          </w:tcPr>
          <w:p w14:paraId="12CEF9EF" w14:textId="77777777" w:rsidR="005345F5" w:rsidRPr="00953054" w:rsidRDefault="005345F5" w:rsidP="00953054">
            <w:pPr>
              <w:autoSpaceDE/>
              <w:autoSpaceDN/>
              <w:spacing w:line="276" w:lineRule="auto"/>
              <w:jc w:val="both"/>
              <w:rPr>
                <w:sz w:val="22"/>
                <w:szCs w:val="22"/>
                <w:lang w:eastAsia="en-GB"/>
              </w:rPr>
            </w:pPr>
            <w:r w:rsidRPr="00953054">
              <w:rPr>
                <w:sz w:val="22"/>
                <w:szCs w:val="22"/>
                <w:lang w:eastAsia="en-GB"/>
              </w:rPr>
              <w:t>Development</w:t>
            </w:r>
          </w:p>
        </w:tc>
        <w:tc>
          <w:tcPr>
            <w:tcW w:w="1096" w:type="pct"/>
            <w:shd w:val="clear" w:color="auto" w:fill="auto"/>
            <w:vAlign w:val="bottom"/>
            <w:hideMark/>
          </w:tcPr>
          <w:p w14:paraId="2956F51B" w14:textId="77777777" w:rsidR="005345F5" w:rsidRPr="00953054" w:rsidRDefault="005345F5" w:rsidP="004D6752">
            <w:pPr>
              <w:autoSpaceDE/>
              <w:autoSpaceDN/>
              <w:spacing w:line="276" w:lineRule="auto"/>
              <w:jc w:val="center"/>
              <w:rPr>
                <w:sz w:val="22"/>
                <w:szCs w:val="22"/>
                <w:lang w:eastAsia="en-GB"/>
              </w:rPr>
            </w:pPr>
            <w:r w:rsidRPr="00953054">
              <w:rPr>
                <w:sz w:val="22"/>
                <w:szCs w:val="22"/>
                <w:lang w:eastAsia="en-GB"/>
              </w:rPr>
              <w:t>xxx</w:t>
            </w:r>
          </w:p>
        </w:tc>
        <w:tc>
          <w:tcPr>
            <w:tcW w:w="1095" w:type="pct"/>
            <w:tcBorders>
              <w:top w:val="single" w:sz="4" w:space="0" w:color="auto"/>
            </w:tcBorders>
            <w:shd w:val="clear" w:color="auto" w:fill="auto"/>
            <w:vAlign w:val="bottom"/>
            <w:hideMark/>
          </w:tcPr>
          <w:p w14:paraId="0805D7E4" w14:textId="77777777" w:rsidR="005345F5" w:rsidRPr="00953054" w:rsidRDefault="005345F5" w:rsidP="004D6752">
            <w:pPr>
              <w:autoSpaceDE/>
              <w:autoSpaceDN/>
              <w:spacing w:line="276" w:lineRule="auto"/>
              <w:jc w:val="center"/>
              <w:rPr>
                <w:sz w:val="22"/>
                <w:szCs w:val="22"/>
                <w:lang w:eastAsia="en-GB"/>
              </w:rPr>
            </w:pPr>
            <w:r w:rsidRPr="00953054">
              <w:rPr>
                <w:sz w:val="22"/>
                <w:szCs w:val="22"/>
                <w:lang w:eastAsia="en-GB"/>
              </w:rPr>
              <w:t>xxx</w:t>
            </w:r>
          </w:p>
        </w:tc>
        <w:tc>
          <w:tcPr>
            <w:tcW w:w="1153" w:type="pct"/>
            <w:shd w:val="clear" w:color="auto" w:fill="auto"/>
            <w:vAlign w:val="bottom"/>
            <w:hideMark/>
          </w:tcPr>
          <w:p w14:paraId="6337F974" w14:textId="77777777" w:rsidR="005345F5" w:rsidRPr="00953054" w:rsidRDefault="005345F5" w:rsidP="004D6752">
            <w:pPr>
              <w:autoSpaceDE/>
              <w:autoSpaceDN/>
              <w:spacing w:line="276" w:lineRule="auto"/>
              <w:jc w:val="center"/>
              <w:rPr>
                <w:sz w:val="22"/>
                <w:szCs w:val="22"/>
                <w:lang w:eastAsia="en-GB"/>
              </w:rPr>
            </w:pPr>
            <w:r w:rsidRPr="00953054">
              <w:rPr>
                <w:sz w:val="22"/>
                <w:szCs w:val="22"/>
                <w:lang w:eastAsia="en-GB"/>
              </w:rPr>
              <w:t>xxx</w:t>
            </w:r>
          </w:p>
        </w:tc>
      </w:tr>
      <w:tr w:rsidR="009D5267" w:rsidRPr="00953054" w14:paraId="6C1BFB43" w14:textId="77777777" w:rsidTr="00984043">
        <w:trPr>
          <w:trHeight w:val="340"/>
        </w:trPr>
        <w:tc>
          <w:tcPr>
            <w:tcW w:w="1657" w:type="pct"/>
            <w:shd w:val="clear" w:color="auto" w:fill="auto"/>
            <w:vAlign w:val="bottom"/>
          </w:tcPr>
          <w:p w14:paraId="7394B4E5" w14:textId="77777777" w:rsidR="009D5267" w:rsidRPr="00953054" w:rsidRDefault="0082416D" w:rsidP="00953054">
            <w:pPr>
              <w:autoSpaceDE/>
              <w:autoSpaceDN/>
              <w:spacing w:line="276" w:lineRule="auto"/>
              <w:jc w:val="both"/>
              <w:rPr>
                <w:sz w:val="22"/>
                <w:szCs w:val="22"/>
                <w:lang w:eastAsia="en-GB"/>
              </w:rPr>
            </w:pPr>
            <w:r w:rsidRPr="00953054">
              <w:rPr>
                <w:sz w:val="22"/>
                <w:szCs w:val="22"/>
                <w:lang w:eastAsia="en-GB"/>
              </w:rPr>
              <w:t>Special purpose transfers</w:t>
            </w:r>
          </w:p>
        </w:tc>
        <w:tc>
          <w:tcPr>
            <w:tcW w:w="1096" w:type="pct"/>
            <w:shd w:val="clear" w:color="auto" w:fill="auto"/>
            <w:vAlign w:val="bottom"/>
          </w:tcPr>
          <w:p w14:paraId="2AECAA9B" w14:textId="77777777" w:rsidR="009D5267" w:rsidRPr="00953054" w:rsidRDefault="00E12CC2" w:rsidP="004D6752">
            <w:pPr>
              <w:autoSpaceDE/>
              <w:autoSpaceDN/>
              <w:spacing w:line="276" w:lineRule="auto"/>
              <w:jc w:val="center"/>
              <w:rPr>
                <w:sz w:val="22"/>
                <w:szCs w:val="22"/>
                <w:lang w:eastAsia="en-GB"/>
              </w:rPr>
            </w:pPr>
            <w:r w:rsidRPr="00953054">
              <w:rPr>
                <w:sz w:val="22"/>
                <w:szCs w:val="22"/>
                <w:lang w:eastAsia="en-GB"/>
              </w:rPr>
              <w:t>xxx</w:t>
            </w:r>
          </w:p>
        </w:tc>
        <w:tc>
          <w:tcPr>
            <w:tcW w:w="1095" w:type="pct"/>
            <w:shd w:val="clear" w:color="auto" w:fill="auto"/>
            <w:vAlign w:val="bottom"/>
          </w:tcPr>
          <w:p w14:paraId="5459C80F" w14:textId="77777777" w:rsidR="009D5267" w:rsidRPr="00953054" w:rsidRDefault="00E12CC2" w:rsidP="004D6752">
            <w:pPr>
              <w:autoSpaceDE/>
              <w:autoSpaceDN/>
              <w:spacing w:line="276" w:lineRule="auto"/>
              <w:jc w:val="center"/>
              <w:rPr>
                <w:sz w:val="22"/>
                <w:szCs w:val="22"/>
                <w:lang w:eastAsia="en-GB"/>
              </w:rPr>
            </w:pPr>
            <w:r w:rsidRPr="00953054">
              <w:rPr>
                <w:sz w:val="22"/>
                <w:szCs w:val="22"/>
                <w:lang w:eastAsia="en-GB"/>
              </w:rPr>
              <w:t>xxx</w:t>
            </w:r>
          </w:p>
        </w:tc>
        <w:tc>
          <w:tcPr>
            <w:tcW w:w="1153" w:type="pct"/>
            <w:shd w:val="clear" w:color="auto" w:fill="auto"/>
            <w:vAlign w:val="bottom"/>
          </w:tcPr>
          <w:p w14:paraId="135CD9CB" w14:textId="77777777" w:rsidR="009D5267" w:rsidRPr="00953054" w:rsidRDefault="00E12CC2" w:rsidP="004D6752">
            <w:pPr>
              <w:autoSpaceDE/>
              <w:autoSpaceDN/>
              <w:spacing w:line="276" w:lineRule="auto"/>
              <w:jc w:val="center"/>
              <w:rPr>
                <w:sz w:val="22"/>
                <w:szCs w:val="22"/>
                <w:lang w:eastAsia="en-GB"/>
              </w:rPr>
            </w:pPr>
            <w:r w:rsidRPr="00953054">
              <w:rPr>
                <w:sz w:val="22"/>
                <w:szCs w:val="22"/>
                <w:lang w:eastAsia="en-GB"/>
              </w:rPr>
              <w:t>xxx</w:t>
            </w:r>
          </w:p>
        </w:tc>
      </w:tr>
      <w:tr w:rsidR="005345F5" w:rsidRPr="00953054" w14:paraId="07E17B0F" w14:textId="77777777" w:rsidTr="00984043">
        <w:trPr>
          <w:trHeight w:val="340"/>
        </w:trPr>
        <w:tc>
          <w:tcPr>
            <w:tcW w:w="1657" w:type="pct"/>
            <w:shd w:val="clear" w:color="auto" w:fill="auto"/>
            <w:vAlign w:val="bottom"/>
            <w:hideMark/>
          </w:tcPr>
          <w:p w14:paraId="0883343A" w14:textId="77777777" w:rsidR="005345F5" w:rsidRPr="00953054" w:rsidRDefault="005345F5" w:rsidP="00953054">
            <w:pPr>
              <w:autoSpaceDE/>
              <w:autoSpaceDN/>
              <w:spacing w:line="276" w:lineRule="auto"/>
              <w:jc w:val="both"/>
              <w:rPr>
                <w:b/>
                <w:bCs/>
                <w:sz w:val="22"/>
                <w:szCs w:val="22"/>
                <w:lang w:eastAsia="en-GB"/>
              </w:rPr>
            </w:pPr>
            <w:r w:rsidRPr="00953054">
              <w:rPr>
                <w:b/>
                <w:bCs/>
                <w:sz w:val="22"/>
                <w:szCs w:val="22"/>
                <w:lang w:eastAsia="en-GB"/>
              </w:rPr>
              <w:t>Total</w:t>
            </w:r>
          </w:p>
        </w:tc>
        <w:tc>
          <w:tcPr>
            <w:tcW w:w="1096" w:type="pct"/>
            <w:shd w:val="clear" w:color="auto" w:fill="auto"/>
            <w:vAlign w:val="bottom"/>
            <w:hideMark/>
          </w:tcPr>
          <w:p w14:paraId="2C77445A" w14:textId="77777777" w:rsidR="005345F5" w:rsidRPr="00953054" w:rsidRDefault="005345F5" w:rsidP="004D6752">
            <w:pPr>
              <w:autoSpaceDE/>
              <w:autoSpaceDN/>
              <w:spacing w:line="276" w:lineRule="auto"/>
              <w:jc w:val="center"/>
              <w:rPr>
                <w:b/>
                <w:sz w:val="22"/>
                <w:szCs w:val="22"/>
                <w:lang w:eastAsia="en-GB"/>
              </w:rPr>
            </w:pPr>
            <w:r w:rsidRPr="00953054">
              <w:rPr>
                <w:b/>
                <w:sz w:val="22"/>
                <w:szCs w:val="22"/>
                <w:lang w:eastAsia="en-GB"/>
              </w:rPr>
              <w:t>xxx</w:t>
            </w:r>
          </w:p>
        </w:tc>
        <w:tc>
          <w:tcPr>
            <w:tcW w:w="1095" w:type="pct"/>
            <w:shd w:val="clear" w:color="auto" w:fill="auto"/>
            <w:vAlign w:val="bottom"/>
            <w:hideMark/>
          </w:tcPr>
          <w:p w14:paraId="7685FBC5" w14:textId="77777777" w:rsidR="005345F5" w:rsidRPr="00953054" w:rsidRDefault="005345F5" w:rsidP="004D6752">
            <w:pPr>
              <w:autoSpaceDE/>
              <w:autoSpaceDN/>
              <w:spacing w:line="276" w:lineRule="auto"/>
              <w:jc w:val="center"/>
              <w:rPr>
                <w:b/>
                <w:sz w:val="22"/>
                <w:szCs w:val="22"/>
                <w:lang w:eastAsia="en-GB"/>
              </w:rPr>
            </w:pPr>
            <w:r w:rsidRPr="00953054">
              <w:rPr>
                <w:b/>
                <w:sz w:val="22"/>
                <w:szCs w:val="22"/>
                <w:lang w:eastAsia="en-GB"/>
              </w:rPr>
              <w:t>xxx</w:t>
            </w:r>
          </w:p>
        </w:tc>
        <w:tc>
          <w:tcPr>
            <w:tcW w:w="1153" w:type="pct"/>
            <w:shd w:val="clear" w:color="auto" w:fill="auto"/>
            <w:vAlign w:val="bottom"/>
            <w:hideMark/>
          </w:tcPr>
          <w:p w14:paraId="0D18B4EC" w14:textId="77777777" w:rsidR="005345F5" w:rsidRPr="00953054" w:rsidRDefault="005345F5" w:rsidP="004D6752">
            <w:pPr>
              <w:autoSpaceDE/>
              <w:autoSpaceDN/>
              <w:spacing w:line="276" w:lineRule="auto"/>
              <w:jc w:val="center"/>
              <w:rPr>
                <w:b/>
                <w:sz w:val="22"/>
                <w:szCs w:val="22"/>
                <w:lang w:eastAsia="en-GB"/>
              </w:rPr>
            </w:pPr>
            <w:r w:rsidRPr="00953054">
              <w:rPr>
                <w:b/>
                <w:sz w:val="22"/>
                <w:szCs w:val="22"/>
                <w:lang w:eastAsia="en-GB"/>
              </w:rPr>
              <w:t>xxx</w:t>
            </w:r>
          </w:p>
        </w:tc>
      </w:tr>
    </w:tbl>
    <w:p w14:paraId="703AA033" w14:textId="77777777" w:rsidR="005345F5" w:rsidRDefault="00895080" w:rsidP="00AF74D4">
      <w:pPr>
        <w:spacing w:line="360" w:lineRule="auto"/>
        <w:ind w:right="-20"/>
        <w:jc w:val="both"/>
        <w:rPr>
          <w:bCs/>
          <w:i/>
          <w:iCs/>
        </w:rPr>
      </w:pPr>
      <w:r w:rsidRPr="00F3599D">
        <w:rPr>
          <w:bCs/>
          <w:i/>
          <w:iCs/>
        </w:rPr>
        <w:t>Explain the purpose of funding</w:t>
      </w:r>
      <w:r>
        <w:rPr>
          <w:bCs/>
          <w:i/>
          <w:iCs/>
        </w:rPr>
        <w:t>)</w:t>
      </w:r>
    </w:p>
    <w:p w14:paraId="1420B5BF" w14:textId="77777777" w:rsidR="00895080" w:rsidRPr="00AF74D4" w:rsidRDefault="00895080" w:rsidP="00AF74D4">
      <w:pPr>
        <w:spacing w:line="360" w:lineRule="auto"/>
        <w:ind w:right="-20"/>
        <w:jc w:val="both"/>
        <w:rPr>
          <w:rFonts w:eastAsia="Arial"/>
          <w:b/>
          <w:sz w:val="22"/>
          <w:szCs w:val="22"/>
        </w:rPr>
      </w:pPr>
    </w:p>
    <w:p w14:paraId="45E9258C" w14:textId="77777777" w:rsidR="005345F5" w:rsidRPr="00953054" w:rsidRDefault="006974B4" w:rsidP="00196F69">
      <w:pPr>
        <w:pStyle w:val="ListParagraph"/>
        <w:numPr>
          <w:ilvl w:val="0"/>
          <w:numId w:val="19"/>
        </w:numPr>
        <w:spacing w:line="360" w:lineRule="auto"/>
        <w:ind w:left="0" w:right="-20" w:firstLine="0"/>
        <w:jc w:val="both"/>
        <w:rPr>
          <w:rFonts w:eastAsia="Arial"/>
          <w:b/>
          <w:sz w:val="22"/>
          <w:szCs w:val="22"/>
        </w:rPr>
      </w:pPr>
      <w:r w:rsidRPr="00953054">
        <w:rPr>
          <w:rFonts w:eastAsia="Arial"/>
          <w:b/>
          <w:sz w:val="22"/>
          <w:szCs w:val="22"/>
        </w:rPr>
        <w:t>Miscellaneous Revenue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659"/>
        <w:gridCol w:w="2659"/>
      </w:tblGrid>
      <w:tr w:rsidR="009F5393" w:rsidRPr="00953054" w14:paraId="418656C0" w14:textId="77777777" w:rsidTr="00984043">
        <w:trPr>
          <w:trHeight w:val="401"/>
        </w:trPr>
        <w:tc>
          <w:tcPr>
            <w:tcW w:w="3573" w:type="pct"/>
            <w:vMerge w:val="restart"/>
            <w:shd w:val="clear" w:color="auto" w:fill="0070C0"/>
            <w:hideMark/>
          </w:tcPr>
          <w:p w14:paraId="2FCC4C02" w14:textId="77777777" w:rsidR="009F5393" w:rsidRPr="00953054" w:rsidRDefault="009F5393" w:rsidP="000A0629">
            <w:pPr>
              <w:autoSpaceDE/>
              <w:autoSpaceDN/>
              <w:spacing w:line="276" w:lineRule="auto"/>
              <w:jc w:val="both"/>
              <w:rPr>
                <w:b/>
                <w:bCs/>
                <w:sz w:val="22"/>
                <w:szCs w:val="22"/>
                <w:lang w:eastAsia="en-GB"/>
              </w:rPr>
            </w:pPr>
            <w:r w:rsidRPr="00953054">
              <w:rPr>
                <w:b/>
                <w:bCs/>
                <w:sz w:val="22"/>
                <w:szCs w:val="22"/>
                <w:lang w:eastAsia="en-GB"/>
              </w:rPr>
              <w:t>Nature of Revenue</w:t>
            </w:r>
          </w:p>
        </w:tc>
        <w:tc>
          <w:tcPr>
            <w:tcW w:w="1427" w:type="pct"/>
            <w:shd w:val="clear" w:color="auto" w:fill="0070C0"/>
            <w:vAlign w:val="center"/>
            <w:hideMark/>
          </w:tcPr>
          <w:p w14:paraId="718CCC4B" w14:textId="578E1E8A" w:rsidR="009F5393" w:rsidRPr="00EA1AFE" w:rsidRDefault="009F5393" w:rsidP="000A0629">
            <w:pPr>
              <w:jc w:val="right"/>
              <w:rPr>
                <w:b/>
                <w:bCs/>
                <w:sz w:val="22"/>
                <w:szCs w:val="22"/>
                <w:lang w:eastAsia="en-GB"/>
              </w:rPr>
            </w:pPr>
            <w:r>
              <w:rPr>
                <w:b/>
                <w:bCs/>
                <w:sz w:val="22"/>
                <w:szCs w:val="22"/>
                <w:lang w:eastAsia="en-GB"/>
              </w:rPr>
              <w:t xml:space="preserve">For the period ended </w:t>
            </w:r>
            <w:r w:rsidR="000A6FCE">
              <w:rPr>
                <w:b/>
                <w:bCs/>
                <w:sz w:val="22"/>
                <w:szCs w:val="22"/>
                <w:lang w:eastAsia="en-GB"/>
              </w:rPr>
              <w:t>S</w:t>
            </w:r>
            <w:r>
              <w:rPr>
                <w:b/>
                <w:bCs/>
                <w:sz w:val="22"/>
                <w:szCs w:val="22"/>
                <w:lang w:eastAsia="en-GB"/>
              </w:rPr>
              <w:t>ep/Dec/March/June</w:t>
            </w:r>
          </w:p>
        </w:tc>
      </w:tr>
      <w:tr w:rsidR="009F5393" w:rsidRPr="00953054" w14:paraId="2902F570" w14:textId="77777777" w:rsidTr="00984043">
        <w:trPr>
          <w:trHeight w:val="36"/>
        </w:trPr>
        <w:tc>
          <w:tcPr>
            <w:tcW w:w="3573" w:type="pct"/>
            <w:vMerge/>
            <w:shd w:val="clear" w:color="auto" w:fill="0070C0"/>
            <w:vAlign w:val="center"/>
            <w:hideMark/>
          </w:tcPr>
          <w:p w14:paraId="59BAE72E" w14:textId="77777777" w:rsidR="009F5393" w:rsidRPr="00953054" w:rsidRDefault="009F5393" w:rsidP="000A0629">
            <w:pPr>
              <w:autoSpaceDE/>
              <w:autoSpaceDN/>
              <w:spacing w:line="276" w:lineRule="auto"/>
              <w:jc w:val="both"/>
              <w:rPr>
                <w:b/>
                <w:bCs/>
                <w:sz w:val="22"/>
                <w:szCs w:val="22"/>
                <w:lang w:eastAsia="en-GB"/>
              </w:rPr>
            </w:pPr>
          </w:p>
        </w:tc>
        <w:tc>
          <w:tcPr>
            <w:tcW w:w="1427" w:type="pct"/>
            <w:shd w:val="clear" w:color="auto" w:fill="0070C0"/>
            <w:vAlign w:val="center"/>
            <w:hideMark/>
          </w:tcPr>
          <w:p w14:paraId="7243AAF9" w14:textId="77777777" w:rsidR="009F5393" w:rsidRPr="00EA1AFE" w:rsidRDefault="009F5393" w:rsidP="000A0629">
            <w:pPr>
              <w:jc w:val="right"/>
              <w:rPr>
                <w:b/>
                <w:bCs/>
                <w:sz w:val="22"/>
                <w:szCs w:val="22"/>
                <w:lang w:eastAsia="en-GB"/>
              </w:rPr>
            </w:pPr>
            <w:r w:rsidRPr="00EA1AFE">
              <w:rPr>
                <w:b/>
                <w:bCs/>
                <w:sz w:val="22"/>
                <w:szCs w:val="22"/>
                <w:lang w:eastAsia="en-GB"/>
              </w:rPr>
              <w:t>Kshs</w:t>
            </w:r>
          </w:p>
        </w:tc>
      </w:tr>
      <w:tr w:rsidR="009F5393" w:rsidRPr="00953054" w14:paraId="3F1FDBB7" w14:textId="77777777" w:rsidTr="00984043">
        <w:trPr>
          <w:trHeight w:val="340"/>
        </w:trPr>
        <w:tc>
          <w:tcPr>
            <w:tcW w:w="3573" w:type="pct"/>
            <w:shd w:val="clear" w:color="auto" w:fill="auto"/>
            <w:vAlign w:val="bottom"/>
            <w:hideMark/>
          </w:tcPr>
          <w:p w14:paraId="718EA193" w14:textId="77777777" w:rsidR="009F5393" w:rsidRPr="00953054" w:rsidRDefault="009F5393" w:rsidP="000A0629">
            <w:pPr>
              <w:autoSpaceDE/>
              <w:autoSpaceDN/>
              <w:spacing w:line="276" w:lineRule="auto"/>
              <w:jc w:val="both"/>
              <w:rPr>
                <w:sz w:val="22"/>
                <w:szCs w:val="22"/>
                <w:lang w:eastAsia="en-GB"/>
              </w:rPr>
            </w:pPr>
            <w:r w:rsidRPr="00953054">
              <w:rPr>
                <w:sz w:val="22"/>
                <w:szCs w:val="22"/>
                <w:lang w:eastAsia="en-GB"/>
              </w:rPr>
              <w:t>In kind grants and donations</w:t>
            </w:r>
          </w:p>
        </w:tc>
        <w:tc>
          <w:tcPr>
            <w:tcW w:w="1427" w:type="pct"/>
            <w:shd w:val="clear" w:color="auto" w:fill="auto"/>
            <w:vAlign w:val="center"/>
            <w:hideMark/>
          </w:tcPr>
          <w:p w14:paraId="07D98715" w14:textId="77777777" w:rsidR="009F5393" w:rsidRPr="00953054" w:rsidRDefault="009F5393" w:rsidP="000A0629">
            <w:pPr>
              <w:jc w:val="right"/>
              <w:rPr>
                <w:sz w:val="22"/>
                <w:szCs w:val="22"/>
                <w:lang w:eastAsia="en-GB"/>
              </w:rPr>
            </w:pPr>
            <w:r w:rsidRPr="00953054">
              <w:rPr>
                <w:sz w:val="22"/>
                <w:szCs w:val="22"/>
                <w:lang w:eastAsia="en-GB"/>
              </w:rPr>
              <w:t>xxx</w:t>
            </w:r>
          </w:p>
        </w:tc>
      </w:tr>
      <w:tr w:rsidR="009F5393" w:rsidRPr="00953054" w14:paraId="50DFB16B" w14:textId="77777777" w:rsidTr="00984043">
        <w:trPr>
          <w:trHeight w:val="340"/>
        </w:trPr>
        <w:tc>
          <w:tcPr>
            <w:tcW w:w="3573" w:type="pct"/>
            <w:shd w:val="clear" w:color="auto" w:fill="auto"/>
            <w:vAlign w:val="bottom"/>
            <w:hideMark/>
          </w:tcPr>
          <w:p w14:paraId="443CBFF7" w14:textId="77777777" w:rsidR="009F5393" w:rsidRPr="00953054" w:rsidRDefault="009F5393" w:rsidP="000A0629">
            <w:pPr>
              <w:autoSpaceDE/>
              <w:autoSpaceDN/>
              <w:spacing w:line="276" w:lineRule="auto"/>
              <w:jc w:val="both"/>
              <w:rPr>
                <w:sz w:val="22"/>
                <w:szCs w:val="22"/>
                <w:lang w:eastAsia="en-GB"/>
              </w:rPr>
            </w:pPr>
            <w:r w:rsidRPr="00953054">
              <w:rPr>
                <w:sz w:val="22"/>
                <w:szCs w:val="22"/>
                <w:lang w:eastAsia="en-GB"/>
              </w:rPr>
              <w:t>Refunds &amp; Reimbursements</w:t>
            </w:r>
          </w:p>
        </w:tc>
        <w:tc>
          <w:tcPr>
            <w:tcW w:w="1427" w:type="pct"/>
            <w:shd w:val="clear" w:color="auto" w:fill="auto"/>
            <w:vAlign w:val="center"/>
            <w:hideMark/>
          </w:tcPr>
          <w:p w14:paraId="699D4151" w14:textId="77777777" w:rsidR="009F5393" w:rsidRPr="00953054" w:rsidRDefault="009F5393" w:rsidP="000A0629">
            <w:pPr>
              <w:jc w:val="right"/>
              <w:rPr>
                <w:sz w:val="22"/>
                <w:szCs w:val="22"/>
                <w:lang w:eastAsia="en-GB"/>
              </w:rPr>
            </w:pPr>
            <w:r w:rsidRPr="00953054">
              <w:rPr>
                <w:sz w:val="22"/>
                <w:szCs w:val="22"/>
                <w:lang w:eastAsia="en-GB"/>
              </w:rPr>
              <w:t>xxx</w:t>
            </w:r>
          </w:p>
        </w:tc>
      </w:tr>
      <w:tr w:rsidR="009F5393" w:rsidRPr="00953054" w14:paraId="6C392D95" w14:textId="77777777" w:rsidTr="00984043">
        <w:trPr>
          <w:trHeight w:val="340"/>
        </w:trPr>
        <w:tc>
          <w:tcPr>
            <w:tcW w:w="3573" w:type="pct"/>
            <w:shd w:val="clear" w:color="auto" w:fill="auto"/>
            <w:vAlign w:val="bottom"/>
          </w:tcPr>
          <w:p w14:paraId="30A62C6A" w14:textId="77777777" w:rsidR="009F5393" w:rsidRPr="00953054" w:rsidRDefault="009F5393" w:rsidP="000A0629">
            <w:pPr>
              <w:autoSpaceDE/>
              <w:autoSpaceDN/>
              <w:spacing w:line="276" w:lineRule="auto"/>
              <w:jc w:val="both"/>
              <w:rPr>
                <w:sz w:val="22"/>
                <w:szCs w:val="22"/>
                <w:lang w:eastAsia="en-GB"/>
              </w:rPr>
            </w:pPr>
            <w:r w:rsidRPr="00953054">
              <w:rPr>
                <w:sz w:val="22"/>
                <w:szCs w:val="22"/>
                <w:lang w:eastAsia="en-GB"/>
              </w:rPr>
              <w:t>Revenues not classified anywhere else</w:t>
            </w:r>
          </w:p>
        </w:tc>
        <w:tc>
          <w:tcPr>
            <w:tcW w:w="1427" w:type="pct"/>
            <w:shd w:val="clear" w:color="auto" w:fill="auto"/>
            <w:vAlign w:val="center"/>
          </w:tcPr>
          <w:p w14:paraId="7202B07A" w14:textId="77777777" w:rsidR="009F5393" w:rsidRPr="00953054" w:rsidRDefault="009F5393" w:rsidP="000A0629">
            <w:pPr>
              <w:jc w:val="right"/>
              <w:rPr>
                <w:sz w:val="22"/>
                <w:szCs w:val="22"/>
                <w:lang w:eastAsia="en-GB"/>
              </w:rPr>
            </w:pPr>
            <w:r w:rsidRPr="00953054">
              <w:rPr>
                <w:sz w:val="22"/>
                <w:szCs w:val="22"/>
                <w:lang w:eastAsia="en-GB"/>
              </w:rPr>
              <w:t>xxx</w:t>
            </w:r>
          </w:p>
        </w:tc>
      </w:tr>
      <w:tr w:rsidR="009F5393" w:rsidRPr="00953054" w14:paraId="12A99261" w14:textId="77777777" w:rsidTr="00984043">
        <w:trPr>
          <w:trHeight w:val="340"/>
        </w:trPr>
        <w:tc>
          <w:tcPr>
            <w:tcW w:w="3573" w:type="pct"/>
            <w:shd w:val="clear" w:color="auto" w:fill="auto"/>
            <w:vAlign w:val="bottom"/>
            <w:hideMark/>
          </w:tcPr>
          <w:p w14:paraId="6896914E" w14:textId="77777777" w:rsidR="009F5393" w:rsidRPr="00953054" w:rsidRDefault="009F5393" w:rsidP="000A0629">
            <w:pPr>
              <w:autoSpaceDE/>
              <w:autoSpaceDN/>
              <w:spacing w:line="276" w:lineRule="auto"/>
              <w:jc w:val="both"/>
              <w:rPr>
                <w:b/>
                <w:bCs/>
                <w:sz w:val="22"/>
                <w:szCs w:val="22"/>
                <w:lang w:eastAsia="en-GB"/>
              </w:rPr>
            </w:pPr>
            <w:r w:rsidRPr="00953054">
              <w:rPr>
                <w:b/>
                <w:bCs/>
                <w:sz w:val="22"/>
                <w:szCs w:val="22"/>
                <w:lang w:eastAsia="en-GB"/>
              </w:rPr>
              <w:t>Total</w:t>
            </w:r>
          </w:p>
        </w:tc>
        <w:tc>
          <w:tcPr>
            <w:tcW w:w="1427" w:type="pct"/>
            <w:shd w:val="clear" w:color="auto" w:fill="auto"/>
            <w:vAlign w:val="center"/>
            <w:hideMark/>
          </w:tcPr>
          <w:p w14:paraId="735157FE" w14:textId="77777777" w:rsidR="009F5393" w:rsidRPr="00953054" w:rsidRDefault="009F5393" w:rsidP="000A0629">
            <w:pPr>
              <w:jc w:val="right"/>
              <w:rPr>
                <w:sz w:val="22"/>
                <w:szCs w:val="22"/>
                <w:lang w:eastAsia="en-GB"/>
              </w:rPr>
            </w:pPr>
            <w:r w:rsidRPr="00953054">
              <w:rPr>
                <w:sz w:val="22"/>
                <w:szCs w:val="22"/>
                <w:lang w:eastAsia="en-GB"/>
              </w:rPr>
              <w:t>xxx</w:t>
            </w:r>
          </w:p>
        </w:tc>
      </w:tr>
    </w:tbl>
    <w:p w14:paraId="1DABBF43" w14:textId="77777777" w:rsidR="009F5393" w:rsidRDefault="009F5393" w:rsidP="00895080">
      <w:pPr>
        <w:pStyle w:val="Header"/>
        <w:tabs>
          <w:tab w:val="clear" w:pos="4320"/>
          <w:tab w:val="clear" w:pos="8640"/>
          <w:tab w:val="decimal" w:pos="5760"/>
          <w:tab w:val="decimal" w:pos="7920"/>
        </w:tabs>
        <w:spacing w:before="120" w:after="120" w:line="276" w:lineRule="auto"/>
        <w:jc w:val="both"/>
        <w:rPr>
          <w:i/>
          <w:iCs/>
        </w:rPr>
      </w:pPr>
    </w:p>
    <w:p w14:paraId="3BF6C942" w14:textId="17BFE637" w:rsidR="00AF74D4" w:rsidRPr="00895080" w:rsidRDefault="00895080" w:rsidP="00895080">
      <w:pPr>
        <w:pStyle w:val="Header"/>
        <w:tabs>
          <w:tab w:val="clear" w:pos="4320"/>
          <w:tab w:val="clear" w:pos="8640"/>
          <w:tab w:val="decimal" w:pos="5760"/>
          <w:tab w:val="decimal" w:pos="7920"/>
        </w:tabs>
        <w:spacing w:before="120" w:after="120" w:line="276" w:lineRule="auto"/>
        <w:jc w:val="both"/>
        <w:rPr>
          <w:i/>
          <w:iCs/>
        </w:rPr>
      </w:pPr>
      <w:r w:rsidRPr="00C96BF6">
        <w:rPr>
          <w:i/>
          <w:iCs/>
        </w:rPr>
        <w:t>(Provide brief explanation for this revenue)</w:t>
      </w:r>
    </w:p>
    <w:p w14:paraId="0593C392" w14:textId="77777777" w:rsidR="0001630F" w:rsidRPr="00953054" w:rsidRDefault="007C2F32" w:rsidP="00196F69">
      <w:pPr>
        <w:pStyle w:val="ListParagraph"/>
        <w:numPr>
          <w:ilvl w:val="0"/>
          <w:numId w:val="19"/>
        </w:numPr>
        <w:spacing w:line="360" w:lineRule="auto"/>
        <w:ind w:right="-20"/>
        <w:jc w:val="both"/>
        <w:rPr>
          <w:rFonts w:eastAsia="Arial"/>
          <w:b/>
          <w:bCs/>
          <w:spacing w:val="3"/>
          <w:sz w:val="22"/>
          <w:szCs w:val="22"/>
        </w:rPr>
      </w:pPr>
      <w:r w:rsidRPr="00953054">
        <w:rPr>
          <w:rFonts w:eastAsia="Arial"/>
          <w:b/>
          <w:bCs/>
          <w:spacing w:val="3"/>
          <w:sz w:val="22"/>
          <w:szCs w:val="22"/>
        </w:rPr>
        <w:t>Other Inc</w:t>
      </w:r>
      <w:r w:rsidR="006E36F7" w:rsidRPr="00953054">
        <w:rPr>
          <w:rFonts w:eastAsia="Arial"/>
          <w:b/>
          <w:bCs/>
          <w:spacing w:val="3"/>
          <w:sz w:val="22"/>
          <w:szCs w:val="22"/>
        </w:rPr>
        <w:t>omes</w:t>
      </w:r>
    </w:p>
    <w:p w14:paraId="646B0CE6" w14:textId="77777777" w:rsidR="009F5393" w:rsidRDefault="009F5393" w:rsidP="00AF74D4">
      <w:pPr>
        <w:autoSpaceDE/>
        <w:autoSpaceDN/>
        <w:jc w:val="both"/>
        <w:rPr>
          <w:bCs/>
          <w:i/>
          <w:iCs/>
          <w:sz w:val="22"/>
          <w:szCs w:val="22"/>
          <w:lang w:eastAsia="en-GB"/>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675"/>
        <w:gridCol w:w="2643"/>
      </w:tblGrid>
      <w:tr w:rsidR="009F5393" w:rsidRPr="00953054" w14:paraId="31AF5A4F" w14:textId="77777777" w:rsidTr="000A0629">
        <w:trPr>
          <w:trHeight w:val="340"/>
        </w:trPr>
        <w:tc>
          <w:tcPr>
            <w:tcW w:w="3772" w:type="pct"/>
            <w:shd w:val="clear" w:color="auto" w:fill="0070C0"/>
            <w:noWrap/>
            <w:vAlign w:val="center"/>
            <w:hideMark/>
          </w:tcPr>
          <w:p w14:paraId="09662115" w14:textId="77777777" w:rsidR="009F5393" w:rsidRPr="00953054" w:rsidRDefault="009F5393" w:rsidP="000A0629">
            <w:pPr>
              <w:autoSpaceDE/>
              <w:autoSpaceDN/>
              <w:spacing w:line="276" w:lineRule="auto"/>
              <w:jc w:val="both"/>
              <w:rPr>
                <w:b/>
                <w:bCs/>
                <w:sz w:val="22"/>
                <w:szCs w:val="22"/>
                <w:lang w:val="en-US"/>
              </w:rPr>
            </w:pPr>
            <w:r w:rsidRPr="00953054">
              <w:rPr>
                <w:b/>
                <w:bCs/>
                <w:sz w:val="22"/>
                <w:szCs w:val="22"/>
                <w:lang w:val="en-US"/>
              </w:rPr>
              <w:t>Description</w:t>
            </w:r>
          </w:p>
        </w:tc>
        <w:tc>
          <w:tcPr>
            <w:tcW w:w="1228" w:type="pct"/>
            <w:shd w:val="clear" w:color="auto" w:fill="0070C0"/>
            <w:noWrap/>
            <w:vAlign w:val="center"/>
            <w:hideMark/>
          </w:tcPr>
          <w:p w14:paraId="03979AC9" w14:textId="77777777" w:rsidR="00B234E7" w:rsidRPr="00435C92" w:rsidRDefault="00B234E7" w:rsidP="00B234E7">
            <w:pPr>
              <w:autoSpaceDE/>
              <w:autoSpaceDN/>
              <w:spacing w:line="276" w:lineRule="auto"/>
              <w:jc w:val="both"/>
              <w:rPr>
                <w:b/>
                <w:i/>
                <w:iCs/>
                <w:sz w:val="22"/>
                <w:szCs w:val="22"/>
                <w:lang w:val="en-US"/>
              </w:rPr>
            </w:pPr>
            <w:r w:rsidRPr="00435C92">
              <w:rPr>
                <w:b/>
                <w:i/>
                <w:iCs/>
                <w:sz w:val="22"/>
                <w:szCs w:val="22"/>
                <w:lang w:val="en-US"/>
              </w:rPr>
              <w:t xml:space="preserve">Period ended </w:t>
            </w:r>
          </w:p>
          <w:p w14:paraId="2E0FDD73" w14:textId="6A19C578" w:rsidR="009F5393" w:rsidRPr="00953054" w:rsidRDefault="00B234E7" w:rsidP="00B234E7">
            <w:pPr>
              <w:autoSpaceDE/>
              <w:autoSpaceDN/>
              <w:spacing w:line="276" w:lineRule="auto"/>
              <w:jc w:val="right"/>
              <w:rPr>
                <w:b/>
                <w:bCs/>
                <w:sz w:val="22"/>
                <w:szCs w:val="22"/>
                <w:lang w:val="en-US"/>
              </w:rPr>
            </w:pPr>
            <w:r w:rsidRPr="00435C92">
              <w:rPr>
                <w:b/>
                <w:i/>
                <w:iCs/>
                <w:sz w:val="22"/>
                <w:szCs w:val="22"/>
                <w:lang w:val="en-US"/>
              </w:rPr>
              <w:t>Sep/Dec/March/June 20xx</w:t>
            </w:r>
          </w:p>
        </w:tc>
      </w:tr>
      <w:tr w:rsidR="009F5393" w:rsidRPr="00953054" w14:paraId="371B8107" w14:textId="77777777" w:rsidTr="000A0629">
        <w:trPr>
          <w:trHeight w:val="340"/>
        </w:trPr>
        <w:tc>
          <w:tcPr>
            <w:tcW w:w="3772" w:type="pct"/>
            <w:shd w:val="clear" w:color="auto" w:fill="0070C0"/>
            <w:noWrap/>
            <w:vAlign w:val="center"/>
            <w:hideMark/>
          </w:tcPr>
          <w:p w14:paraId="2F285C82" w14:textId="77777777" w:rsidR="009F5393" w:rsidRPr="00953054" w:rsidRDefault="009F5393" w:rsidP="000A0629">
            <w:pPr>
              <w:autoSpaceDE/>
              <w:autoSpaceDN/>
              <w:spacing w:line="276" w:lineRule="auto"/>
              <w:jc w:val="both"/>
              <w:rPr>
                <w:b/>
                <w:bCs/>
                <w:sz w:val="22"/>
                <w:szCs w:val="22"/>
                <w:lang w:val="en-US"/>
              </w:rPr>
            </w:pPr>
          </w:p>
        </w:tc>
        <w:tc>
          <w:tcPr>
            <w:tcW w:w="1228" w:type="pct"/>
            <w:shd w:val="clear" w:color="auto" w:fill="0070C0"/>
            <w:noWrap/>
            <w:vAlign w:val="center"/>
            <w:hideMark/>
          </w:tcPr>
          <w:p w14:paraId="3A71B437" w14:textId="77777777" w:rsidR="009F5393" w:rsidRPr="00953054" w:rsidRDefault="009F5393" w:rsidP="000A0629">
            <w:pPr>
              <w:autoSpaceDE/>
              <w:autoSpaceDN/>
              <w:spacing w:line="276" w:lineRule="auto"/>
              <w:jc w:val="right"/>
              <w:rPr>
                <w:b/>
                <w:bCs/>
                <w:sz w:val="22"/>
                <w:szCs w:val="22"/>
                <w:lang w:val="en-US"/>
              </w:rPr>
            </w:pPr>
            <w:r w:rsidRPr="00953054">
              <w:rPr>
                <w:b/>
                <w:bCs/>
                <w:sz w:val="22"/>
                <w:szCs w:val="22"/>
                <w:lang w:val="en-US"/>
              </w:rPr>
              <w:t>Kshs</w:t>
            </w:r>
          </w:p>
        </w:tc>
      </w:tr>
      <w:tr w:rsidR="009F5393" w:rsidRPr="00953054" w14:paraId="24E3B1BE" w14:textId="77777777" w:rsidTr="000A0629">
        <w:trPr>
          <w:trHeight w:val="340"/>
        </w:trPr>
        <w:tc>
          <w:tcPr>
            <w:tcW w:w="3772" w:type="pct"/>
            <w:shd w:val="clear" w:color="auto" w:fill="auto"/>
            <w:noWrap/>
            <w:vAlign w:val="center"/>
            <w:hideMark/>
          </w:tcPr>
          <w:p w14:paraId="3531C003" w14:textId="77777777" w:rsidR="009F5393" w:rsidRPr="00953054" w:rsidRDefault="009F5393" w:rsidP="000A0629">
            <w:pPr>
              <w:autoSpaceDE/>
              <w:autoSpaceDN/>
              <w:spacing w:line="276" w:lineRule="auto"/>
              <w:jc w:val="both"/>
              <w:rPr>
                <w:sz w:val="22"/>
                <w:szCs w:val="22"/>
                <w:lang w:val="en-US"/>
              </w:rPr>
            </w:pPr>
            <w:r w:rsidRPr="00953054">
              <w:rPr>
                <w:sz w:val="22"/>
                <w:szCs w:val="22"/>
                <w:lang w:eastAsia="en-GB"/>
              </w:rPr>
              <w:t>Insurance recoveries</w:t>
            </w:r>
          </w:p>
        </w:tc>
        <w:tc>
          <w:tcPr>
            <w:tcW w:w="1228" w:type="pct"/>
            <w:shd w:val="clear" w:color="auto" w:fill="auto"/>
            <w:noWrap/>
            <w:vAlign w:val="center"/>
            <w:hideMark/>
          </w:tcPr>
          <w:p w14:paraId="509FFE18" w14:textId="77777777" w:rsidR="009F5393" w:rsidRPr="00953054" w:rsidRDefault="009F5393" w:rsidP="000A0629">
            <w:pPr>
              <w:autoSpaceDE/>
              <w:autoSpaceDN/>
              <w:spacing w:line="276" w:lineRule="auto"/>
              <w:jc w:val="right"/>
              <w:rPr>
                <w:sz w:val="22"/>
                <w:szCs w:val="22"/>
                <w:lang w:val="en-US"/>
              </w:rPr>
            </w:pPr>
            <w:r w:rsidRPr="00953054">
              <w:rPr>
                <w:sz w:val="22"/>
                <w:szCs w:val="22"/>
                <w:lang w:val="en-US"/>
              </w:rPr>
              <w:t>xxx</w:t>
            </w:r>
          </w:p>
        </w:tc>
      </w:tr>
      <w:tr w:rsidR="009F5393" w:rsidRPr="00953054" w14:paraId="1C8C0BF2" w14:textId="77777777" w:rsidTr="000A0629">
        <w:trPr>
          <w:trHeight w:val="340"/>
        </w:trPr>
        <w:tc>
          <w:tcPr>
            <w:tcW w:w="3772" w:type="pct"/>
            <w:shd w:val="clear" w:color="auto" w:fill="auto"/>
            <w:noWrap/>
            <w:vAlign w:val="center"/>
          </w:tcPr>
          <w:p w14:paraId="4E268364" w14:textId="77777777" w:rsidR="009F5393" w:rsidRPr="00953054" w:rsidRDefault="009F5393" w:rsidP="000A0629">
            <w:pPr>
              <w:autoSpaceDE/>
              <w:autoSpaceDN/>
              <w:spacing w:line="276" w:lineRule="auto"/>
              <w:jc w:val="both"/>
              <w:rPr>
                <w:sz w:val="22"/>
                <w:szCs w:val="22"/>
                <w:lang w:eastAsia="en-GB"/>
              </w:rPr>
            </w:pPr>
            <w:r w:rsidRPr="00953054">
              <w:rPr>
                <w:sz w:val="22"/>
                <w:szCs w:val="22"/>
                <w:lang w:eastAsia="en-GB"/>
              </w:rPr>
              <w:t>Sale of tender documents</w:t>
            </w:r>
          </w:p>
        </w:tc>
        <w:tc>
          <w:tcPr>
            <w:tcW w:w="1228" w:type="pct"/>
            <w:shd w:val="clear" w:color="auto" w:fill="auto"/>
            <w:noWrap/>
            <w:vAlign w:val="center"/>
          </w:tcPr>
          <w:p w14:paraId="368B641A" w14:textId="77777777" w:rsidR="009F5393" w:rsidRPr="00953054" w:rsidRDefault="009F5393" w:rsidP="000A0629">
            <w:pPr>
              <w:autoSpaceDE/>
              <w:autoSpaceDN/>
              <w:spacing w:line="276" w:lineRule="auto"/>
              <w:jc w:val="right"/>
              <w:rPr>
                <w:sz w:val="22"/>
                <w:szCs w:val="22"/>
                <w:lang w:val="en-US"/>
              </w:rPr>
            </w:pPr>
            <w:r w:rsidRPr="00953054">
              <w:rPr>
                <w:sz w:val="22"/>
                <w:szCs w:val="22"/>
                <w:lang w:val="en-US"/>
              </w:rPr>
              <w:t>xxx</w:t>
            </w:r>
          </w:p>
        </w:tc>
      </w:tr>
      <w:tr w:rsidR="009F5393" w:rsidRPr="00953054" w14:paraId="61EEF027" w14:textId="77777777" w:rsidTr="000A0629">
        <w:trPr>
          <w:trHeight w:val="340"/>
        </w:trPr>
        <w:tc>
          <w:tcPr>
            <w:tcW w:w="3772" w:type="pct"/>
            <w:shd w:val="clear" w:color="auto" w:fill="auto"/>
            <w:noWrap/>
            <w:vAlign w:val="center"/>
          </w:tcPr>
          <w:p w14:paraId="43B2F5DE" w14:textId="77777777" w:rsidR="009F5393" w:rsidRPr="00953054" w:rsidRDefault="009F5393" w:rsidP="000A0629">
            <w:pPr>
              <w:autoSpaceDE/>
              <w:autoSpaceDN/>
              <w:spacing w:line="276" w:lineRule="auto"/>
              <w:jc w:val="both"/>
              <w:rPr>
                <w:sz w:val="22"/>
                <w:szCs w:val="22"/>
                <w:lang w:eastAsia="en-GB"/>
              </w:rPr>
            </w:pPr>
            <w:r w:rsidRPr="00953054">
              <w:rPr>
                <w:sz w:val="22"/>
                <w:szCs w:val="22"/>
                <w:lang w:eastAsia="en-GB"/>
              </w:rPr>
              <w:t>Services concession income</w:t>
            </w:r>
          </w:p>
        </w:tc>
        <w:tc>
          <w:tcPr>
            <w:tcW w:w="1228" w:type="pct"/>
            <w:shd w:val="clear" w:color="auto" w:fill="auto"/>
            <w:noWrap/>
            <w:vAlign w:val="center"/>
          </w:tcPr>
          <w:p w14:paraId="438F0CE8" w14:textId="77777777" w:rsidR="009F5393" w:rsidRPr="00953054" w:rsidRDefault="009F5393" w:rsidP="000A0629">
            <w:pPr>
              <w:autoSpaceDE/>
              <w:autoSpaceDN/>
              <w:spacing w:line="276" w:lineRule="auto"/>
              <w:jc w:val="right"/>
              <w:rPr>
                <w:sz w:val="22"/>
                <w:szCs w:val="22"/>
                <w:lang w:val="en-US"/>
              </w:rPr>
            </w:pPr>
            <w:r w:rsidRPr="00953054">
              <w:rPr>
                <w:sz w:val="22"/>
                <w:szCs w:val="22"/>
                <w:lang w:val="en-US"/>
              </w:rPr>
              <w:t>xxx</w:t>
            </w:r>
          </w:p>
        </w:tc>
      </w:tr>
      <w:tr w:rsidR="009F5393" w:rsidRPr="00953054" w14:paraId="5827AB3D" w14:textId="77777777" w:rsidTr="000A0629">
        <w:trPr>
          <w:trHeight w:val="340"/>
        </w:trPr>
        <w:tc>
          <w:tcPr>
            <w:tcW w:w="3772" w:type="pct"/>
            <w:shd w:val="clear" w:color="auto" w:fill="auto"/>
            <w:noWrap/>
            <w:vAlign w:val="center"/>
          </w:tcPr>
          <w:p w14:paraId="267FFA23" w14:textId="77777777" w:rsidR="009F5393" w:rsidRPr="00953054" w:rsidRDefault="009F5393" w:rsidP="000A0629">
            <w:pPr>
              <w:autoSpaceDE/>
              <w:autoSpaceDN/>
              <w:spacing w:line="276" w:lineRule="auto"/>
              <w:jc w:val="both"/>
              <w:rPr>
                <w:sz w:val="22"/>
                <w:szCs w:val="22"/>
                <w:lang w:eastAsia="en-GB"/>
              </w:rPr>
            </w:pPr>
            <w:r w:rsidRPr="00953054">
              <w:rPr>
                <w:sz w:val="22"/>
                <w:szCs w:val="22"/>
                <w:lang w:eastAsia="en-GB"/>
              </w:rPr>
              <w:t>Other incomes not specified elsewhere</w:t>
            </w:r>
          </w:p>
        </w:tc>
        <w:tc>
          <w:tcPr>
            <w:tcW w:w="1228" w:type="pct"/>
            <w:shd w:val="clear" w:color="auto" w:fill="auto"/>
            <w:noWrap/>
            <w:vAlign w:val="center"/>
          </w:tcPr>
          <w:p w14:paraId="16ABCEC2" w14:textId="77777777" w:rsidR="009F5393" w:rsidRPr="00953054" w:rsidRDefault="009F5393" w:rsidP="000A0629">
            <w:pPr>
              <w:autoSpaceDE/>
              <w:autoSpaceDN/>
              <w:spacing w:line="276" w:lineRule="auto"/>
              <w:jc w:val="right"/>
              <w:rPr>
                <w:sz w:val="22"/>
                <w:szCs w:val="22"/>
                <w:lang w:val="en-US"/>
              </w:rPr>
            </w:pPr>
            <w:r w:rsidRPr="00953054">
              <w:rPr>
                <w:sz w:val="22"/>
                <w:szCs w:val="22"/>
                <w:lang w:val="en-US"/>
              </w:rPr>
              <w:t>xxx</w:t>
            </w:r>
          </w:p>
        </w:tc>
      </w:tr>
      <w:tr w:rsidR="009F5393" w:rsidRPr="00953054" w14:paraId="1BB5D0BC" w14:textId="77777777" w:rsidTr="000A0629">
        <w:trPr>
          <w:trHeight w:val="340"/>
        </w:trPr>
        <w:tc>
          <w:tcPr>
            <w:tcW w:w="3772" w:type="pct"/>
            <w:shd w:val="clear" w:color="auto" w:fill="auto"/>
            <w:noWrap/>
            <w:vAlign w:val="center"/>
            <w:hideMark/>
          </w:tcPr>
          <w:p w14:paraId="04E116EF" w14:textId="77777777" w:rsidR="009F5393" w:rsidRPr="00953054" w:rsidRDefault="009F5393" w:rsidP="000A0629">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r w:rsidRPr="00953054">
              <w:rPr>
                <w:b/>
                <w:bCs/>
                <w:sz w:val="22"/>
                <w:szCs w:val="22"/>
                <w:lang w:eastAsia="en-GB"/>
              </w:rPr>
              <w:t>other</w:t>
            </w:r>
            <w:r w:rsidRPr="00953054">
              <w:rPr>
                <w:sz w:val="22"/>
                <w:szCs w:val="22"/>
                <w:lang w:eastAsia="en-GB"/>
              </w:rPr>
              <w:t xml:space="preserve"> </w:t>
            </w:r>
            <w:r w:rsidRPr="00953054">
              <w:rPr>
                <w:b/>
                <w:bCs/>
                <w:sz w:val="22"/>
                <w:szCs w:val="22"/>
                <w:lang w:eastAsia="en-GB"/>
              </w:rPr>
              <w:t>income</w:t>
            </w:r>
          </w:p>
        </w:tc>
        <w:tc>
          <w:tcPr>
            <w:tcW w:w="1228" w:type="pct"/>
            <w:shd w:val="clear" w:color="auto" w:fill="auto"/>
            <w:noWrap/>
            <w:vAlign w:val="center"/>
            <w:hideMark/>
          </w:tcPr>
          <w:p w14:paraId="4A398526" w14:textId="77777777" w:rsidR="009F5393" w:rsidRPr="00953054" w:rsidRDefault="009F5393" w:rsidP="000A0629">
            <w:pPr>
              <w:autoSpaceDE/>
              <w:autoSpaceDN/>
              <w:spacing w:line="276" w:lineRule="auto"/>
              <w:jc w:val="right"/>
              <w:rPr>
                <w:b/>
                <w:bCs/>
                <w:sz w:val="22"/>
                <w:szCs w:val="22"/>
                <w:lang w:val="en-US"/>
              </w:rPr>
            </w:pPr>
            <w:r w:rsidRPr="00953054">
              <w:rPr>
                <w:b/>
                <w:bCs/>
                <w:sz w:val="22"/>
                <w:szCs w:val="22"/>
                <w:lang w:val="en-US"/>
              </w:rPr>
              <w:t>xxx</w:t>
            </w:r>
          </w:p>
        </w:tc>
      </w:tr>
    </w:tbl>
    <w:p w14:paraId="15C919B8" w14:textId="77777777" w:rsidR="009F5393" w:rsidRDefault="009F5393" w:rsidP="00AF74D4">
      <w:pPr>
        <w:autoSpaceDE/>
        <w:autoSpaceDN/>
        <w:jc w:val="both"/>
        <w:rPr>
          <w:bCs/>
          <w:i/>
          <w:iCs/>
          <w:sz w:val="22"/>
          <w:szCs w:val="22"/>
          <w:lang w:eastAsia="en-GB"/>
        </w:rPr>
      </w:pPr>
    </w:p>
    <w:p w14:paraId="7CB9044A" w14:textId="3085BDA4" w:rsidR="00AF74D4" w:rsidRDefault="0099018E" w:rsidP="00AF74D4">
      <w:pPr>
        <w:autoSpaceDE/>
        <w:autoSpaceDN/>
        <w:jc w:val="both"/>
        <w:rPr>
          <w:bCs/>
          <w:sz w:val="22"/>
          <w:szCs w:val="22"/>
          <w:lang w:eastAsia="en-GB"/>
        </w:rPr>
      </w:pPr>
      <w:r w:rsidRPr="00953054">
        <w:rPr>
          <w:bCs/>
          <w:i/>
          <w:iCs/>
          <w:sz w:val="22"/>
          <w:szCs w:val="22"/>
          <w:lang w:eastAsia="en-GB"/>
        </w:rPr>
        <w:t>(NB: All income should be classified as far as possible in the relevant classes and other income should be used to recognise income not elsewhere classified</w:t>
      </w:r>
      <w:r w:rsidRPr="00953054">
        <w:rPr>
          <w:bCs/>
          <w:sz w:val="22"/>
          <w:szCs w:val="22"/>
          <w:lang w:eastAsia="en-GB"/>
        </w:rPr>
        <w:t>)</w:t>
      </w:r>
      <w:r w:rsidR="00502D06" w:rsidRPr="00953054">
        <w:rPr>
          <w:bCs/>
          <w:sz w:val="22"/>
          <w:szCs w:val="22"/>
          <w:lang w:eastAsia="en-GB"/>
        </w:rPr>
        <w:t>.</w:t>
      </w:r>
    </w:p>
    <w:p w14:paraId="60E68311" w14:textId="77777777" w:rsidR="00DB3460" w:rsidRPr="00953054" w:rsidRDefault="00AF74D4" w:rsidP="00F13424">
      <w:pPr>
        <w:autoSpaceDE/>
        <w:autoSpaceDN/>
        <w:rPr>
          <w:bCs/>
          <w:sz w:val="22"/>
          <w:szCs w:val="22"/>
          <w:lang w:eastAsia="en-GB"/>
        </w:rPr>
      </w:pPr>
      <w:r>
        <w:rPr>
          <w:bCs/>
          <w:sz w:val="22"/>
          <w:szCs w:val="22"/>
          <w:lang w:eastAsia="en-GB"/>
        </w:rPr>
        <w:br w:type="page"/>
      </w:r>
    </w:p>
    <w:p w14:paraId="3B54794A" w14:textId="0DDF2D90" w:rsidR="00046C7F" w:rsidRPr="00046C7F"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r>
        <w:rPr>
          <w:b/>
          <w:bCs/>
          <w:sz w:val="22"/>
          <w:szCs w:val="22"/>
        </w:rPr>
        <w:t xml:space="preserve"> (continued)</w:t>
      </w:r>
    </w:p>
    <w:p w14:paraId="352D09A3" w14:textId="77777777" w:rsidR="00A91423" w:rsidRDefault="00A91423" w:rsidP="00A91423">
      <w:pPr>
        <w:pStyle w:val="ListParagraph"/>
        <w:spacing w:line="360" w:lineRule="auto"/>
        <w:ind w:left="502" w:right="-20"/>
        <w:jc w:val="both"/>
        <w:rPr>
          <w:rFonts w:eastAsia="Arial"/>
          <w:b/>
          <w:bCs/>
          <w:spacing w:val="3"/>
          <w:sz w:val="22"/>
          <w:szCs w:val="22"/>
        </w:rPr>
      </w:pPr>
    </w:p>
    <w:p w14:paraId="063F0A81" w14:textId="5CA8074D" w:rsidR="002141C2" w:rsidRPr="00953054" w:rsidRDefault="002141C2" w:rsidP="00196F69">
      <w:pPr>
        <w:pStyle w:val="ListParagraph"/>
        <w:numPr>
          <w:ilvl w:val="0"/>
          <w:numId w:val="19"/>
        </w:numPr>
        <w:spacing w:line="360" w:lineRule="auto"/>
        <w:ind w:right="-20"/>
        <w:jc w:val="both"/>
        <w:rPr>
          <w:rFonts w:eastAsia="Arial"/>
          <w:b/>
          <w:bCs/>
          <w:spacing w:val="3"/>
          <w:sz w:val="22"/>
          <w:szCs w:val="22"/>
        </w:rPr>
      </w:pPr>
      <w:r w:rsidRPr="00953054">
        <w:rPr>
          <w:rFonts w:eastAsia="Arial"/>
          <w:b/>
          <w:bCs/>
          <w:spacing w:val="3"/>
          <w:sz w:val="22"/>
          <w:szCs w:val="22"/>
        </w:rPr>
        <w:t>Employee Costs</w:t>
      </w:r>
    </w:p>
    <w:p w14:paraId="2054E198" w14:textId="77777777" w:rsidR="001B3AC7" w:rsidRDefault="001B3AC7" w:rsidP="00953054">
      <w:pPr>
        <w:spacing w:line="360" w:lineRule="auto"/>
        <w:ind w:right="-20"/>
        <w:jc w:val="both"/>
        <w:rPr>
          <w:sz w:val="22"/>
          <w:szCs w:val="22"/>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675"/>
        <w:gridCol w:w="2643"/>
      </w:tblGrid>
      <w:tr w:rsidR="00BE0465" w:rsidRPr="00BE0465" w14:paraId="10B4270D" w14:textId="77777777" w:rsidTr="00984043">
        <w:trPr>
          <w:trHeight w:val="454"/>
        </w:trPr>
        <w:tc>
          <w:tcPr>
            <w:tcW w:w="3725" w:type="pct"/>
            <w:shd w:val="clear" w:color="auto" w:fill="0070C0"/>
            <w:noWrap/>
            <w:vAlign w:val="center"/>
            <w:hideMark/>
          </w:tcPr>
          <w:p w14:paraId="3DB8C76A" w14:textId="77777777" w:rsidR="00BE0465" w:rsidRPr="00BE0465" w:rsidRDefault="00BE0465" w:rsidP="00BE0465">
            <w:pPr>
              <w:autoSpaceDE/>
              <w:autoSpaceDN/>
              <w:spacing w:line="276" w:lineRule="auto"/>
              <w:ind w:left="342"/>
              <w:jc w:val="both"/>
              <w:rPr>
                <w:b/>
                <w:bCs/>
                <w:sz w:val="22"/>
                <w:szCs w:val="22"/>
                <w:lang w:val="en-US"/>
              </w:rPr>
            </w:pPr>
            <w:r w:rsidRPr="00BE0465">
              <w:rPr>
                <w:b/>
                <w:bCs/>
                <w:sz w:val="22"/>
                <w:szCs w:val="22"/>
                <w:lang w:eastAsia="en-GB"/>
              </w:rPr>
              <w:t>Description</w:t>
            </w:r>
          </w:p>
        </w:tc>
        <w:tc>
          <w:tcPr>
            <w:tcW w:w="1275" w:type="pct"/>
            <w:shd w:val="clear" w:color="auto" w:fill="0070C0"/>
            <w:noWrap/>
            <w:vAlign w:val="center"/>
            <w:hideMark/>
          </w:tcPr>
          <w:p w14:paraId="18F15280" w14:textId="77777777" w:rsidR="00B75FE5" w:rsidRPr="00B75FE5" w:rsidRDefault="00B75FE5" w:rsidP="004D6752">
            <w:pPr>
              <w:autoSpaceDE/>
              <w:autoSpaceDN/>
              <w:spacing w:line="276" w:lineRule="auto"/>
              <w:jc w:val="center"/>
              <w:rPr>
                <w:b/>
                <w:i/>
                <w:iCs/>
                <w:sz w:val="22"/>
                <w:szCs w:val="22"/>
                <w:lang w:val="en-US"/>
              </w:rPr>
            </w:pPr>
            <w:r w:rsidRPr="00B75FE5">
              <w:rPr>
                <w:b/>
                <w:i/>
                <w:iCs/>
                <w:sz w:val="22"/>
                <w:szCs w:val="22"/>
                <w:lang w:val="en-US"/>
              </w:rPr>
              <w:t>Period ended</w:t>
            </w:r>
          </w:p>
          <w:p w14:paraId="74C6FBBB" w14:textId="7CF6C8D2" w:rsidR="00BE0465" w:rsidRPr="00BE0465" w:rsidRDefault="00B75FE5" w:rsidP="004D6752">
            <w:pPr>
              <w:autoSpaceDE/>
              <w:autoSpaceDN/>
              <w:spacing w:line="276" w:lineRule="auto"/>
              <w:jc w:val="center"/>
              <w:rPr>
                <w:b/>
                <w:bCs/>
                <w:sz w:val="22"/>
                <w:szCs w:val="22"/>
                <w:lang w:val="en-US"/>
              </w:rPr>
            </w:pPr>
            <w:r w:rsidRPr="00B75FE5">
              <w:rPr>
                <w:b/>
                <w:i/>
                <w:iCs/>
                <w:sz w:val="22"/>
                <w:szCs w:val="22"/>
                <w:lang w:val="en-US"/>
              </w:rPr>
              <w:t>Sep/Dec/March/June 20xx</w:t>
            </w:r>
          </w:p>
        </w:tc>
      </w:tr>
      <w:tr w:rsidR="00BE0465" w:rsidRPr="00BE0465" w14:paraId="654A210D" w14:textId="77777777" w:rsidTr="00984043">
        <w:trPr>
          <w:trHeight w:val="454"/>
        </w:trPr>
        <w:tc>
          <w:tcPr>
            <w:tcW w:w="3725" w:type="pct"/>
            <w:shd w:val="clear" w:color="auto" w:fill="0070C0"/>
            <w:noWrap/>
            <w:vAlign w:val="center"/>
            <w:hideMark/>
          </w:tcPr>
          <w:p w14:paraId="6A4AE9C6" w14:textId="77777777" w:rsidR="00BE0465" w:rsidRPr="00BE0465" w:rsidRDefault="00BE0465" w:rsidP="00BE0465">
            <w:pPr>
              <w:autoSpaceDE/>
              <w:autoSpaceDN/>
              <w:spacing w:line="276" w:lineRule="auto"/>
              <w:ind w:left="342"/>
              <w:jc w:val="both"/>
              <w:rPr>
                <w:b/>
                <w:bCs/>
                <w:sz w:val="22"/>
                <w:szCs w:val="22"/>
                <w:lang w:val="en-US"/>
              </w:rPr>
            </w:pPr>
          </w:p>
        </w:tc>
        <w:tc>
          <w:tcPr>
            <w:tcW w:w="1275" w:type="pct"/>
            <w:shd w:val="clear" w:color="auto" w:fill="0070C0"/>
            <w:noWrap/>
            <w:vAlign w:val="center"/>
            <w:hideMark/>
          </w:tcPr>
          <w:p w14:paraId="56F738C7" w14:textId="77777777" w:rsidR="00BE0465" w:rsidRPr="00BE0465" w:rsidRDefault="00BE0465" w:rsidP="004D6752">
            <w:pPr>
              <w:autoSpaceDE/>
              <w:autoSpaceDN/>
              <w:spacing w:line="276" w:lineRule="auto"/>
              <w:jc w:val="center"/>
              <w:rPr>
                <w:b/>
                <w:bCs/>
                <w:sz w:val="22"/>
                <w:szCs w:val="22"/>
                <w:lang w:val="en-US"/>
              </w:rPr>
            </w:pPr>
            <w:r w:rsidRPr="00BE0465">
              <w:rPr>
                <w:b/>
                <w:bCs/>
                <w:sz w:val="22"/>
                <w:szCs w:val="22"/>
                <w:lang w:val="en-US"/>
              </w:rPr>
              <w:t>Kshs</w:t>
            </w:r>
          </w:p>
        </w:tc>
      </w:tr>
      <w:tr w:rsidR="00BE0465" w:rsidRPr="00BE0465" w14:paraId="1CF0CE89" w14:textId="77777777" w:rsidTr="00984043">
        <w:trPr>
          <w:trHeight w:val="377"/>
        </w:trPr>
        <w:tc>
          <w:tcPr>
            <w:tcW w:w="3725" w:type="pct"/>
            <w:shd w:val="clear" w:color="auto" w:fill="auto"/>
            <w:noWrap/>
            <w:vAlign w:val="center"/>
            <w:hideMark/>
          </w:tcPr>
          <w:p w14:paraId="67E2EC1A" w14:textId="77777777" w:rsidR="00BE0465" w:rsidRPr="00BE0465" w:rsidRDefault="00BE0465" w:rsidP="00BE0465">
            <w:pPr>
              <w:autoSpaceDE/>
              <w:autoSpaceDN/>
              <w:spacing w:line="276" w:lineRule="auto"/>
              <w:jc w:val="both"/>
              <w:rPr>
                <w:sz w:val="22"/>
                <w:szCs w:val="22"/>
                <w:lang w:val="en-US"/>
              </w:rPr>
            </w:pPr>
            <w:r w:rsidRPr="00BE0465">
              <w:rPr>
                <w:sz w:val="22"/>
                <w:szCs w:val="22"/>
                <w:lang w:val="en-US"/>
              </w:rPr>
              <w:t>Basic salaries of permanent employees</w:t>
            </w:r>
          </w:p>
        </w:tc>
        <w:tc>
          <w:tcPr>
            <w:tcW w:w="1275" w:type="pct"/>
            <w:shd w:val="clear" w:color="auto" w:fill="auto"/>
            <w:noWrap/>
            <w:vAlign w:val="center"/>
            <w:hideMark/>
          </w:tcPr>
          <w:p w14:paraId="07888F5E" w14:textId="77777777" w:rsidR="00BE0465" w:rsidRPr="00BE0465" w:rsidRDefault="00BE0465" w:rsidP="004D6752">
            <w:pPr>
              <w:autoSpaceDE/>
              <w:autoSpaceDN/>
              <w:spacing w:line="276" w:lineRule="auto"/>
              <w:jc w:val="center"/>
              <w:rPr>
                <w:sz w:val="22"/>
                <w:szCs w:val="22"/>
                <w:lang w:val="en-US"/>
              </w:rPr>
            </w:pPr>
            <w:r w:rsidRPr="00BE0465">
              <w:rPr>
                <w:sz w:val="22"/>
                <w:szCs w:val="22"/>
                <w:lang w:val="en-US"/>
              </w:rPr>
              <w:t>xxx</w:t>
            </w:r>
          </w:p>
        </w:tc>
      </w:tr>
      <w:tr w:rsidR="00BE0465" w:rsidRPr="00BE0465" w14:paraId="065CCB31" w14:textId="77777777" w:rsidTr="00984043">
        <w:trPr>
          <w:trHeight w:val="188"/>
        </w:trPr>
        <w:tc>
          <w:tcPr>
            <w:tcW w:w="3725" w:type="pct"/>
            <w:shd w:val="clear" w:color="auto" w:fill="auto"/>
            <w:vAlign w:val="center"/>
          </w:tcPr>
          <w:p w14:paraId="5D3018E3" w14:textId="77777777" w:rsidR="00BE0465" w:rsidRPr="00BE0465" w:rsidRDefault="00BE0465" w:rsidP="00BE0465">
            <w:pPr>
              <w:autoSpaceDE/>
              <w:autoSpaceDN/>
              <w:spacing w:line="276" w:lineRule="auto"/>
              <w:jc w:val="both"/>
              <w:rPr>
                <w:sz w:val="22"/>
                <w:szCs w:val="22"/>
                <w:lang w:eastAsia="en-GB"/>
              </w:rPr>
            </w:pPr>
            <w:r w:rsidRPr="00BE0465">
              <w:rPr>
                <w:sz w:val="22"/>
                <w:szCs w:val="22"/>
                <w:lang w:val="en-US"/>
              </w:rPr>
              <w:t>Basic wages of temporary employees</w:t>
            </w:r>
          </w:p>
        </w:tc>
        <w:tc>
          <w:tcPr>
            <w:tcW w:w="1275" w:type="pct"/>
            <w:shd w:val="clear" w:color="auto" w:fill="auto"/>
            <w:noWrap/>
            <w:vAlign w:val="center"/>
          </w:tcPr>
          <w:p w14:paraId="1937A25F" w14:textId="77777777" w:rsidR="00BE0465" w:rsidRPr="00BE0465" w:rsidRDefault="00BE0465" w:rsidP="004D6752">
            <w:pPr>
              <w:autoSpaceDE/>
              <w:autoSpaceDN/>
              <w:spacing w:line="276" w:lineRule="auto"/>
              <w:jc w:val="center"/>
              <w:rPr>
                <w:sz w:val="22"/>
                <w:szCs w:val="22"/>
                <w:lang w:val="en-US"/>
              </w:rPr>
            </w:pPr>
            <w:r w:rsidRPr="00BE0465">
              <w:rPr>
                <w:sz w:val="22"/>
                <w:szCs w:val="22"/>
                <w:lang w:val="en-US"/>
              </w:rPr>
              <w:t>xxx</w:t>
            </w:r>
          </w:p>
        </w:tc>
      </w:tr>
      <w:tr w:rsidR="00BE0465" w:rsidRPr="00BE0465" w14:paraId="0016D8CA" w14:textId="77777777" w:rsidTr="00984043">
        <w:trPr>
          <w:trHeight w:val="161"/>
        </w:trPr>
        <w:tc>
          <w:tcPr>
            <w:tcW w:w="3725" w:type="pct"/>
            <w:shd w:val="clear" w:color="auto" w:fill="auto"/>
            <w:vAlign w:val="center"/>
          </w:tcPr>
          <w:p w14:paraId="30EBBE84" w14:textId="77777777" w:rsidR="00BE0465" w:rsidRPr="00BE0465" w:rsidRDefault="00BE0465" w:rsidP="00BE0465">
            <w:pPr>
              <w:autoSpaceDE/>
              <w:autoSpaceDN/>
              <w:spacing w:line="276" w:lineRule="auto"/>
              <w:jc w:val="both"/>
              <w:rPr>
                <w:sz w:val="22"/>
                <w:szCs w:val="22"/>
                <w:lang w:eastAsia="en-GB"/>
              </w:rPr>
            </w:pPr>
            <w:r w:rsidRPr="00BE0465">
              <w:rPr>
                <w:sz w:val="22"/>
                <w:szCs w:val="22"/>
                <w:lang w:val="en-US"/>
              </w:rPr>
              <w:t>Personal allowances – part of salary</w:t>
            </w:r>
          </w:p>
        </w:tc>
        <w:tc>
          <w:tcPr>
            <w:tcW w:w="1275" w:type="pct"/>
            <w:shd w:val="clear" w:color="auto" w:fill="auto"/>
            <w:noWrap/>
            <w:vAlign w:val="center"/>
          </w:tcPr>
          <w:p w14:paraId="5EF88BC4" w14:textId="77777777" w:rsidR="00BE0465" w:rsidRPr="00BE0465" w:rsidRDefault="00BE0465" w:rsidP="004D6752">
            <w:pPr>
              <w:autoSpaceDE/>
              <w:autoSpaceDN/>
              <w:spacing w:line="276" w:lineRule="auto"/>
              <w:jc w:val="center"/>
              <w:rPr>
                <w:sz w:val="22"/>
                <w:szCs w:val="22"/>
                <w:lang w:val="en-US"/>
              </w:rPr>
            </w:pPr>
            <w:r w:rsidRPr="00BE0465">
              <w:rPr>
                <w:sz w:val="22"/>
                <w:szCs w:val="22"/>
                <w:lang w:val="en-US"/>
              </w:rPr>
              <w:t>xxx</w:t>
            </w:r>
          </w:p>
        </w:tc>
      </w:tr>
      <w:tr w:rsidR="00BE0465" w:rsidRPr="00BE0465" w14:paraId="6CBD6214" w14:textId="77777777" w:rsidTr="00984043">
        <w:trPr>
          <w:trHeight w:val="341"/>
        </w:trPr>
        <w:tc>
          <w:tcPr>
            <w:tcW w:w="3725" w:type="pct"/>
            <w:shd w:val="clear" w:color="auto" w:fill="auto"/>
            <w:noWrap/>
            <w:vAlign w:val="center"/>
            <w:hideMark/>
          </w:tcPr>
          <w:p w14:paraId="07877728" w14:textId="77777777" w:rsidR="00BE0465" w:rsidRPr="00BE0465" w:rsidRDefault="00BE0465" w:rsidP="00BE0465">
            <w:pPr>
              <w:autoSpaceDE/>
              <w:autoSpaceDN/>
              <w:spacing w:line="276" w:lineRule="auto"/>
              <w:jc w:val="both"/>
              <w:rPr>
                <w:sz w:val="22"/>
                <w:szCs w:val="22"/>
                <w:lang w:val="en-US"/>
              </w:rPr>
            </w:pPr>
            <w:r w:rsidRPr="00BE0465">
              <w:rPr>
                <w:sz w:val="22"/>
                <w:szCs w:val="22"/>
                <w:lang w:val="en-US"/>
              </w:rPr>
              <w:t>Pension and other social security contributions</w:t>
            </w:r>
          </w:p>
        </w:tc>
        <w:tc>
          <w:tcPr>
            <w:tcW w:w="1275" w:type="pct"/>
            <w:shd w:val="clear" w:color="auto" w:fill="auto"/>
            <w:noWrap/>
            <w:vAlign w:val="center"/>
            <w:hideMark/>
          </w:tcPr>
          <w:p w14:paraId="72F2EEBB" w14:textId="77777777" w:rsidR="00BE0465" w:rsidRPr="00BE0465" w:rsidRDefault="00BE0465" w:rsidP="004D6752">
            <w:pPr>
              <w:autoSpaceDE/>
              <w:autoSpaceDN/>
              <w:spacing w:line="276" w:lineRule="auto"/>
              <w:jc w:val="center"/>
              <w:rPr>
                <w:sz w:val="22"/>
                <w:szCs w:val="22"/>
                <w:lang w:val="en-US"/>
              </w:rPr>
            </w:pPr>
            <w:r w:rsidRPr="00BE0465">
              <w:rPr>
                <w:sz w:val="22"/>
                <w:szCs w:val="22"/>
                <w:lang w:val="en-US"/>
              </w:rPr>
              <w:t>xxx</w:t>
            </w:r>
          </w:p>
        </w:tc>
      </w:tr>
      <w:tr w:rsidR="00BE0465" w:rsidRPr="00BE0465" w14:paraId="59C926F3" w14:textId="77777777" w:rsidTr="00984043">
        <w:trPr>
          <w:trHeight w:val="454"/>
        </w:trPr>
        <w:tc>
          <w:tcPr>
            <w:tcW w:w="3725" w:type="pct"/>
            <w:shd w:val="clear" w:color="auto" w:fill="auto"/>
            <w:noWrap/>
            <w:vAlign w:val="center"/>
            <w:hideMark/>
          </w:tcPr>
          <w:p w14:paraId="3868817E" w14:textId="77777777" w:rsidR="00BE0465" w:rsidRPr="00BE0465" w:rsidRDefault="00BE0465" w:rsidP="00BE0465">
            <w:pPr>
              <w:autoSpaceDE/>
              <w:autoSpaceDN/>
              <w:spacing w:line="276" w:lineRule="auto"/>
              <w:jc w:val="both"/>
              <w:rPr>
                <w:sz w:val="22"/>
                <w:szCs w:val="22"/>
                <w:lang w:val="en-US"/>
              </w:rPr>
            </w:pPr>
            <w:r w:rsidRPr="00BE0465">
              <w:rPr>
                <w:sz w:val="22"/>
                <w:szCs w:val="22"/>
                <w:lang w:val="en-US"/>
              </w:rPr>
              <w:t>Employer contributions to compulsory national social security schemes</w:t>
            </w:r>
          </w:p>
        </w:tc>
        <w:tc>
          <w:tcPr>
            <w:tcW w:w="1275" w:type="pct"/>
            <w:shd w:val="clear" w:color="auto" w:fill="auto"/>
            <w:noWrap/>
            <w:vAlign w:val="center"/>
            <w:hideMark/>
          </w:tcPr>
          <w:p w14:paraId="1C3C8BBA" w14:textId="77777777" w:rsidR="00BE0465" w:rsidRPr="00BE0465" w:rsidRDefault="00BE0465" w:rsidP="004D6752">
            <w:pPr>
              <w:autoSpaceDE/>
              <w:autoSpaceDN/>
              <w:spacing w:line="276" w:lineRule="auto"/>
              <w:jc w:val="center"/>
              <w:rPr>
                <w:sz w:val="22"/>
                <w:szCs w:val="22"/>
                <w:lang w:val="en-US"/>
              </w:rPr>
            </w:pPr>
            <w:r w:rsidRPr="00BE0465">
              <w:rPr>
                <w:sz w:val="22"/>
                <w:szCs w:val="22"/>
                <w:lang w:val="en-US"/>
              </w:rPr>
              <w:t>xxx</w:t>
            </w:r>
          </w:p>
        </w:tc>
      </w:tr>
      <w:tr w:rsidR="00BE0465" w:rsidRPr="00BE0465" w14:paraId="35435E68" w14:textId="77777777" w:rsidTr="00984043">
        <w:trPr>
          <w:trHeight w:val="454"/>
        </w:trPr>
        <w:tc>
          <w:tcPr>
            <w:tcW w:w="3725" w:type="pct"/>
            <w:shd w:val="clear" w:color="auto" w:fill="auto"/>
            <w:noWrap/>
            <w:vAlign w:val="center"/>
            <w:hideMark/>
          </w:tcPr>
          <w:p w14:paraId="14E823F4" w14:textId="77777777" w:rsidR="00BE0465" w:rsidRPr="00BE0465" w:rsidRDefault="00BE0465" w:rsidP="00BE0465">
            <w:pPr>
              <w:autoSpaceDE/>
              <w:autoSpaceDN/>
              <w:spacing w:line="276" w:lineRule="auto"/>
              <w:jc w:val="both"/>
              <w:rPr>
                <w:sz w:val="22"/>
                <w:szCs w:val="22"/>
                <w:lang w:val="en-US"/>
              </w:rPr>
            </w:pPr>
            <w:r w:rsidRPr="00BE0465">
              <w:rPr>
                <w:sz w:val="22"/>
                <w:szCs w:val="22"/>
                <w:lang w:val="en-US"/>
              </w:rPr>
              <w:t>Employer contributions to compulsory national health insurance schemes</w:t>
            </w:r>
          </w:p>
        </w:tc>
        <w:tc>
          <w:tcPr>
            <w:tcW w:w="1275" w:type="pct"/>
            <w:shd w:val="clear" w:color="auto" w:fill="auto"/>
            <w:noWrap/>
            <w:vAlign w:val="center"/>
            <w:hideMark/>
          </w:tcPr>
          <w:p w14:paraId="28B7FBCB" w14:textId="77777777" w:rsidR="00BE0465" w:rsidRPr="00BE0465" w:rsidRDefault="00BE0465" w:rsidP="004D6752">
            <w:pPr>
              <w:autoSpaceDE/>
              <w:autoSpaceDN/>
              <w:spacing w:line="276" w:lineRule="auto"/>
              <w:jc w:val="center"/>
              <w:rPr>
                <w:sz w:val="22"/>
                <w:szCs w:val="22"/>
                <w:lang w:val="en-US"/>
              </w:rPr>
            </w:pPr>
            <w:r w:rsidRPr="00BE0465">
              <w:rPr>
                <w:sz w:val="22"/>
                <w:szCs w:val="22"/>
                <w:lang w:val="en-US"/>
              </w:rPr>
              <w:t>xxx</w:t>
            </w:r>
          </w:p>
        </w:tc>
      </w:tr>
      <w:tr w:rsidR="00BE0465" w:rsidRPr="00BE0465" w14:paraId="62F8F696" w14:textId="77777777" w:rsidTr="00984043">
        <w:trPr>
          <w:trHeight w:val="215"/>
        </w:trPr>
        <w:tc>
          <w:tcPr>
            <w:tcW w:w="3725" w:type="pct"/>
            <w:shd w:val="clear" w:color="auto" w:fill="auto"/>
            <w:noWrap/>
            <w:vAlign w:val="center"/>
          </w:tcPr>
          <w:p w14:paraId="74899671" w14:textId="77777777" w:rsidR="00BE0465" w:rsidRPr="00BE0465" w:rsidRDefault="00BE0465" w:rsidP="00BE0465">
            <w:pPr>
              <w:autoSpaceDE/>
              <w:autoSpaceDN/>
              <w:spacing w:line="276" w:lineRule="auto"/>
              <w:jc w:val="both"/>
              <w:rPr>
                <w:sz w:val="22"/>
                <w:szCs w:val="22"/>
                <w:lang w:val="en-US"/>
              </w:rPr>
            </w:pPr>
            <w:r w:rsidRPr="00BE0465">
              <w:rPr>
                <w:sz w:val="22"/>
                <w:szCs w:val="22"/>
                <w:lang w:val="en-US"/>
              </w:rPr>
              <w:t>Other social benefit schemes</w:t>
            </w:r>
          </w:p>
        </w:tc>
        <w:tc>
          <w:tcPr>
            <w:tcW w:w="1275" w:type="pct"/>
            <w:shd w:val="clear" w:color="auto" w:fill="auto"/>
            <w:noWrap/>
            <w:vAlign w:val="center"/>
          </w:tcPr>
          <w:p w14:paraId="5D5D6502" w14:textId="77777777" w:rsidR="00BE0465" w:rsidRPr="00BE0465" w:rsidRDefault="00BE0465" w:rsidP="004D6752">
            <w:pPr>
              <w:autoSpaceDE/>
              <w:autoSpaceDN/>
              <w:spacing w:line="276" w:lineRule="auto"/>
              <w:jc w:val="center"/>
              <w:rPr>
                <w:sz w:val="22"/>
                <w:szCs w:val="22"/>
                <w:lang w:val="en-US"/>
              </w:rPr>
            </w:pPr>
            <w:r w:rsidRPr="00BE0465">
              <w:rPr>
                <w:sz w:val="22"/>
                <w:szCs w:val="22"/>
                <w:lang w:val="en-US"/>
              </w:rPr>
              <w:t>xxx</w:t>
            </w:r>
          </w:p>
        </w:tc>
      </w:tr>
      <w:tr w:rsidR="00BE0465" w:rsidRPr="00BE0465" w14:paraId="7B5F6D60" w14:textId="77777777" w:rsidTr="00984043">
        <w:trPr>
          <w:trHeight w:val="188"/>
        </w:trPr>
        <w:tc>
          <w:tcPr>
            <w:tcW w:w="3725" w:type="pct"/>
            <w:shd w:val="clear" w:color="auto" w:fill="auto"/>
            <w:noWrap/>
            <w:vAlign w:val="center"/>
          </w:tcPr>
          <w:p w14:paraId="0418B1D0" w14:textId="77777777" w:rsidR="00BE0465" w:rsidRPr="00BE0465" w:rsidRDefault="00BE0465" w:rsidP="00BE0465">
            <w:pPr>
              <w:autoSpaceDE/>
              <w:autoSpaceDN/>
              <w:spacing w:line="276" w:lineRule="auto"/>
              <w:jc w:val="both"/>
              <w:rPr>
                <w:sz w:val="22"/>
                <w:szCs w:val="22"/>
                <w:lang w:val="en-US"/>
              </w:rPr>
            </w:pPr>
            <w:r w:rsidRPr="00BE0465">
              <w:rPr>
                <w:sz w:val="22"/>
                <w:szCs w:val="22"/>
                <w:lang w:val="en-US"/>
              </w:rPr>
              <w:t>Other personnel costs</w:t>
            </w:r>
          </w:p>
        </w:tc>
        <w:tc>
          <w:tcPr>
            <w:tcW w:w="1275" w:type="pct"/>
            <w:shd w:val="clear" w:color="auto" w:fill="auto"/>
            <w:noWrap/>
            <w:vAlign w:val="center"/>
          </w:tcPr>
          <w:p w14:paraId="426A1975" w14:textId="77777777" w:rsidR="00BE0465" w:rsidRPr="00BE0465" w:rsidRDefault="00BE0465" w:rsidP="004D6752">
            <w:pPr>
              <w:autoSpaceDE/>
              <w:autoSpaceDN/>
              <w:spacing w:line="276" w:lineRule="auto"/>
              <w:jc w:val="center"/>
              <w:rPr>
                <w:sz w:val="22"/>
                <w:szCs w:val="22"/>
                <w:lang w:val="en-US"/>
              </w:rPr>
            </w:pPr>
            <w:r w:rsidRPr="00BE0465">
              <w:rPr>
                <w:sz w:val="22"/>
                <w:szCs w:val="22"/>
                <w:lang w:val="en-US"/>
              </w:rPr>
              <w:t>xxx</w:t>
            </w:r>
          </w:p>
        </w:tc>
      </w:tr>
      <w:tr w:rsidR="00BE0465" w:rsidRPr="00BE0465" w14:paraId="1B2C8539" w14:textId="77777777" w:rsidTr="00984043">
        <w:trPr>
          <w:trHeight w:val="143"/>
        </w:trPr>
        <w:tc>
          <w:tcPr>
            <w:tcW w:w="3725" w:type="pct"/>
            <w:shd w:val="clear" w:color="auto" w:fill="auto"/>
            <w:noWrap/>
            <w:vAlign w:val="center"/>
            <w:hideMark/>
          </w:tcPr>
          <w:p w14:paraId="16F3EDD8" w14:textId="77777777" w:rsidR="00BE0465" w:rsidRPr="00BE0465" w:rsidRDefault="00BE0465" w:rsidP="00BE0465">
            <w:pPr>
              <w:autoSpaceDE/>
              <w:autoSpaceDN/>
              <w:spacing w:line="276" w:lineRule="auto"/>
              <w:jc w:val="both"/>
              <w:rPr>
                <w:b/>
                <w:bCs/>
                <w:sz w:val="22"/>
                <w:szCs w:val="22"/>
                <w:lang w:val="en-US"/>
              </w:rPr>
            </w:pPr>
            <w:r w:rsidRPr="00BE0465">
              <w:rPr>
                <w:b/>
                <w:bCs/>
                <w:sz w:val="22"/>
                <w:szCs w:val="22"/>
                <w:lang w:eastAsia="en-GB"/>
              </w:rPr>
              <w:t>Employee</w:t>
            </w:r>
            <w:r w:rsidRPr="00BE0465">
              <w:rPr>
                <w:sz w:val="22"/>
                <w:szCs w:val="22"/>
                <w:lang w:eastAsia="en-GB"/>
              </w:rPr>
              <w:t xml:space="preserve"> </w:t>
            </w:r>
            <w:r w:rsidRPr="00BE0465">
              <w:rPr>
                <w:b/>
                <w:bCs/>
                <w:sz w:val="22"/>
                <w:szCs w:val="22"/>
                <w:lang w:eastAsia="en-GB"/>
              </w:rPr>
              <w:t>costs</w:t>
            </w:r>
          </w:p>
        </w:tc>
        <w:tc>
          <w:tcPr>
            <w:tcW w:w="1275" w:type="pct"/>
            <w:shd w:val="clear" w:color="auto" w:fill="auto"/>
            <w:noWrap/>
            <w:vAlign w:val="center"/>
            <w:hideMark/>
          </w:tcPr>
          <w:p w14:paraId="26F83596" w14:textId="77777777" w:rsidR="00BE0465" w:rsidRPr="00BE0465" w:rsidRDefault="00BE0465" w:rsidP="004D6752">
            <w:pPr>
              <w:autoSpaceDE/>
              <w:autoSpaceDN/>
              <w:spacing w:line="276" w:lineRule="auto"/>
              <w:jc w:val="center"/>
              <w:rPr>
                <w:b/>
                <w:bCs/>
                <w:sz w:val="22"/>
                <w:szCs w:val="22"/>
                <w:lang w:val="en-US"/>
              </w:rPr>
            </w:pPr>
            <w:r w:rsidRPr="00BE0465">
              <w:rPr>
                <w:b/>
                <w:bCs/>
                <w:sz w:val="22"/>
                <w:szCs w:val="22"/>
                <w:lang w:val="en-US"/>
              </w:rPr>
              <w:t>xxx</w:t>
            </w:r>
          </w:p>
        </w:tc>
      </w:tr>
    </w:tbl>
    <w:p w14:paraId="625F0F2C" w14:textId="77777777" w:rsidR="001B3AC7" w:rsidRDefault="001B3AC7" w:rsidP="00953054">
      <w:pPr>
        <w:spacing w:line="360" w:lineRule="auto"/>
        <w:ind w:right="-20"/>
        <w:jc w:val="both"/>
        <w:rPr>
          <w:sz w:val="22"/>
          <w:szCs w:val="22"/>
        </w:rPr>
      </w:pPr>
    </w:p>
    <w:p w14:paraId="3BB78A09" w14:textId="2B226A91" w:rsidR="002141C2" w:rsidRPr="00953054" w:rsidRDefault="002141C2" w:rsidP="00953054">
      <w:pPr>
        <w:spacing w:line="360" w:lineRule="auto"/>
        <w:ind w:right="-20"/>
        <w:jc w:val="both"/>
        <w:rPr>
          <w:i/>
          <w:iCs/>
          <w:sz w:val="22"/>
          <w:szCs w:val="22"/>
        </w:rPr>
      </w:pPr>
      <w:r w:rsidRPr="00953054">
        <w:rPr>
          <w:sz w:val="22"/>
          <w:szCs w:val="22"/>
        </w:rPr>
        <w:t xml:space="preserve">* </w:t>
      </w:r>
      <w:r w:rsidRPr="00953054">
        <w:rPr>
          <w:i/>
          <w:iCs/>
          <w:sz w:val="22"/>
          <w:szCs w:val="22"/>
        </w:rPr>
        <w:t>Other employee related costs- please provide a brief explanation for these costs</w:t>
      </w:r>
    </w:p>
    <w:p w14:paraId="0B374D3F" w14:textId="77777777" w:rsidR="0001630F" w:rsidRPr="008B0B14" w:rsidRDefault="007C2F32" w:rsidP="00196F69">
      <w:pPr>
        <w:pStyle w:val="ListParagraph"/>
        <w:numPr>
          <w:ilvl w:val="0"/>
          <w:numId w:val="19"/>
        </w:numPr>
        <w:spacing w:line="360" w:lineRule="auto"/>
        <w:ind w:right="-20"/>
        <w:jc w:val="both"/>
        <w:rPr>
          <w:rFonts w:eastAsia="Arial"/>
          <w:b/>
          <w:bCs/>
          <w:spacing w:val="3"/>
          <w:sz w:val="22"/>
          <w:szCs w:val="22"/>
        </w:rPr>
      </w:pPr>
      <w:r w:rsidRPr="00953054">
        <w:rPr>
          <w:rFonts w:eastAsia="Arial"/>
          <w:b/>
          <w:bCs/>
          <w:spacing w:val="3"/>
          <w:sz w:val="22"/>
          <w:szCs w:val="22"/>
        </w:rPr>
        <w:t>Use of Goods and Services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659"/>
        <w:gridCol w:w="2659"/>
      </w:tblGrid>
      <w:tr w:rsidR="005843F3" w:rsidRPr="005843F3" w14:paraId="7739ACB0" w14:textId="77777777" w:rsidTr="00984043">
        <w:trPr>
          <w:trHeight w:val="340"/>
          <w:tblHeader/>
        </w:trPr>
        <w:tc>
          <w:tcPr>
            <w:tcW w:w="3573" w:type="pct"/>
            <w:shd w:val="clear" w:color="auto" w:fill="0070C0"/>
            <w:noWrap/>
            <w:vAlign w:val="center"/>
            <w:hideMark/>
          </w:tcPr>
          <w:p w14:paraId="39141CE2" w14:textId="77777777" w:rsidR="005843F3" w:rsidRPr="005843F3" w:rsidRDefault="005843F3" w:rsidP="005843F3">
            <w:pPr>
              <w:autoSpaceDE/>
              <w:autoSpaceDN/>
              <w:spacing w:line="276" w:lineRule="auto"/>
              <w:jc w:val="both"/>
              <w:rPr>
                <w:sz w:val="22"/>
                <w:szCs w:val="22"/>
                <w:lang w:val="en-US"/>
              </w:rPr>
            </w:pPr>
            <w:r w:rsidRPr="005843F3">
              <w:rPr>
                <w:b/>
                <w:bCs/>
                <w:sz w:val="22"/>
                <w:szCs w:val="22"/>
                <w:lang w:val="en-US"/>
              </w:rPr>
              <w:t>Description</w:t>
            </w:r>
          </w:p>
        </w:tc>
        <w:tc>
          <w:tcPr>
            <w:tcW w:w="1427" w:type="pct"/>
            <w:shd w:val="clear" w:color="auto" w:fill="0070C0"/>
            <w:vAlign w:val="center"/>
            <w:hideMark/>
          </w:tcPr>
          <w:p w14:paraId="0BFCAF17" w14:textId="77777777" w:rsidR="004142DF" w:rsidRPr="004142DF" w:rsidRDefault="004142DF" w:rsidP="004D6752">
            <w:pPr>
              <w:autoSpaceDE/>
              <w:autoSpaceDN/>
              <w:spacing w:line="276" w:lineRule="auto"/>
              <w:jc w:val="center"/>
              <w:rPr>
                <w:b/>
                <w:i/>
                <w:iCs/>
                <w:sz w:val="22"/>
                <w:szCs w:val="22"/>
                <w:lang w:val="en-US"/>
              </w:rPr>
            </w:pPr>
            <w:r w:rsidRPr="004142DF">
              <w:rPr>
                <w:b/>
                <w:i/>
                <w:iCs/>
                <w:sz w:val="22"/>
                <w:szCs w:val="22"/>
                <w:lang w:val="en-US"/>
              </w:rPr>
              <w:t>Period ended</w:t>
            </w:r>
          </w:p>
          <w:p w14:paraId="53A4E031" w14:textId="77D5CD22" w:rsidR="005843F3" w:rsidRPr="005843F3" w:rsidRDefault="004142DF" w:rsidP="004D6752">
            <w:pPr>
              <w:autoSpaceDE/>
              <w:autoSpaceDN/>
              <w:spacing w:line="276" w:lineRule="auto"/>
              <w:jc w:val="center"/>
              <w:rPr>
                <w:b/>
                <w:bCs/>
                <w:sz w:val="22"/>
                <w:szCs w:val="22"/>
                <w:lang w:val="en-US"/>
              </w:rPr>
            </w:pPr>
            <w:r w:rsidRPr="004142DF">
              <w:rPr>
                <w:b/>
                <w:i/>
                <w:iCs/>
                <w:sz w:val="22"/>
                <w:szCs w:val="22"/>
                <w:lang w:val="en-US"/>
              </w:rPr>
              <w:t>Sep/Dec/March/June 20xx</w:t>
            </w:r>
          </w:p>
        </w:tc>
      </w:tr>
      <w:tr w:rsidR="005843F3" w:rsidRPr="005843F3" w14:paraId="04E12CF4" w14:textId="77777777" w:rsidTr="00984043">
        <w:trPr>
          <w:trHeight w:val="340"/>
          <w:tblHeader/>
        </w:trPr>
        <w:tc>
          <w:tcPr>
            <w:tcW w:w="3573" w:type="pct"/>
            <w:shd w:val="clear" w:color="auto" w:fill="0070C0"/>
            <w:noWrap/>
            <w:vAlign w:val="center"/>
            <w:hideMark/>
          </w:tcPr>
          <w:p w14:paraId="7AA2C38F" w14:textId="77777777" w:rsidR="005843F3" w:rsidRPr="005843F3" w:rsidRDefault="005843F3" w:rsidP="005843F3">
            <w:pPr>
              <w:autoSpaceDE/>
              <w:autoSpaceDN/>
              <w:spacing w:line="276" w:lineRule="auto"/>
              <w:jc w:val="both"/>
              <w:rPr>
                <w:sz w:val="22"/>
                <w:szCs w:val="22"/>
                <w:lang w:val="en-US"/>
              </w:rPr>
            </w:pPr>
          </w:p>
        </w:tc>
        <w:tc>
          <w:tcPr>
            <w:tcW w:w="1427" w:type="pct"/>
            <w:shd w:val="clear" w:color="auto" w:fill="0070C0"/>
            <w:noWrap/>
            <w:vAlign w:val="center"/>
            <w:hideMark/>
          </w:tcPr>
          <w:p w14:paraId="51354D3E" w14:textId="77777777" w:rsidR="005843F3" w:rsidRPr="005843F3" w:rsidRDefault="005843F3" w:rsidP="004D6752">
            <w:pPr>
              <w:autoSpaceDE/>
              <w:autoSpaceDN/>
              <w:spacing w:line="276" w:lineRule="auto"/>
              <w:jc w:val="center"/>
              <w:rPr>
                <w:b/>
                <w:bCs/>
                <w:sz w:val="22"/>
                <w:szCs w:val="22"/>
                <w:lang w:val="en-US"/>
              </w:rPr>
            </w:pPr>
            <w:r w:rsidRPr="005843F3">
              <w:rPr>
                <w:b/>
                <w:bCs/>
                <w:sz w:val="22"/>
                <w:szCs w:val="22"/>
                <w:lang w:val="en-US"/>
              </w:rPr>
              <w:t>Kshs</w:t>
            </w:r>
          </w:p>
        </w:tc>
      </w:tr>
      <w:tr w:rsidR="005843F3" w:rsidRPr="005843F3" w14:paraId="0B2BA098" w14:textId="77777777" w:rsidTr="00984043">
        <w:trPr>
          <w:trHeight w:val="340"/>
        </w:trPr>
        <w:tc>
          <w:tcPr>
            <w:tcW w:w="3573" w:type="pct"/>
            <w:shd w:val="clear" w:color="auto" w:fill="auto"/>
            <w:noWrap/>
            <w:vAlign w:val="center"/>
            <w:hideMark/>
          </w:tcPr>
          <w:p w14:paraId="4D862F8F" w14:textId="77777777" w:rsidR="005843F3" w:rsidRPr="005843F3" w:rsidRDefault="005843F3" w:rsidP="005843F3">
            <w:pPr>
              <w:autoSpaceDE/>
              <w:autoSpaceDN/>
              <w:spacing w:line="276" w:lineRule="auto"/>
              <w:jc w:val="both"/>
              <w:rPr>
                <w:sz w:val="22"/>
                <w:szCs w:val="22"/>
                <w:lang w:val="en-US"/>
              </w:rPr>
            </w:pPr>
            <w:r w:rsidRPr="005843F3">
              <w:rPr>
                <w:sz w:val="22"/>
                <w:szCs w:val="22"/>
                <w:lang w:val="en-US"/>
              </w:rPr>
              <w:t>Utilities, supplies and services</w:t>
            </w:r>
          </w:p>
        </w:tc>
        <w:tc>
          <w:tcPr>
            <w:tcW w:w="1427" w:type="pct"/>
            <w:shd w:val="clear" w:color="auto" w:fill="auto"/>
            <w:noWrap/>
            <w:vAlign w:val="center"/>
            <w:hideMark/>
          </w:tcPr>
          <w:p w14:paraId="2FDB4D27" w14:textId="77777777" w:rsidR="005843F3" w:rsidRPr="005843F3" w:rsidRDefault="005843F3" w:rsidP="004D6752">
            <w:pPr>
              <w:autoSpaceDE/>
              <w:autoSpaceDN/>
              <w:spacing w:line="276" w:lineRule="auto"/>
              <w:jc w:val="center"/>
              <w:rPr>
                <w:sz w:val="22"/>
                <w:szCs w:val="22"/>
                <w:lang w:val="en-US"/>
              </w:rPr>
            </w:pPr>
            <w:r w:rsidRPr="005843F3">
              <w:rPr>
                <w:sz w:val="22"/>
                <w:szCs w:val="22"/>
                <w:lang w:val="en-US"/>
              </w:rPr>
              <w:t>xxx</w:t>
            </w:r>
          </w:p>
        </w:tc>
      </w:tr>
      <w:tr w:rsidR="005843F3" w:rsidRPr="005843F3" w14:paraId="6BD79674" w14:textId="77777777" w:rsidTr="00984043">
        <w:trPr>
          <w:trHeight w:val="340"/>
        </w:trPr>
        <w:tc>
          <w:tcPr>
            <w:tcW w:w="3573" w:type="pct"/>
            <w:shd w:val="clear" w:color="auto" w:fill="auto"/>
            <w:noWrap/>
            <w:vAlign w:val="center"/>
            <w:hideMark/>
          </w:tcPr>
          <w:p w14:paraId="23BCAF60" w14:textId="77777777" w:rsidR="005843F3" w:rsidRPr="005843F3" w:rsidRDefault="005843F3" w:rsidP="005843F3">
            <w:pPr>
              <w:autoSpaceDE/>
              <w:autoSpaceDN/>
              <w:spacing w:line="276" w:lineRule="auto"/>
              <w:jc w:val="both"/>
              <w:rPr>
                <w:sz w:val="22"/>
                <w:szCs w:val="22"/>
                <w:lang w:val="en-US"/>
              </w:rPr>
            </w:pPr>
            <w:r w:rsidRPr="005843F3">
              <w:rPr>
                <w:sz w:val="22"/>
                <w:szCs w:val="22"/>
                <w:lang w:val="en-US"/>
              </w:rPr>
              <w:t>Communication, supplies and services</w:t>
            </w:r>
          </w:p>
        </w:tc>
        <w:tc>
          <w:tcPr>
            <w:tcW w:w="1427" w:type="pct"/>
            <w:shd w:val="clear" w:color="auto" w:fill="auto"/>
            <w:noWrap/>
            <w:vAlign w:val="center"/>
            <w:hideMark/>
          </w:tcPr>
          <w:p w14:paraId="18A0CCA5" w14:textId="77777777" w:rsidR="005843F3" w:rsidRPr="005843F3" w:rsidRDefault="005843F3" w:rsidP="004D6752">
            <w:pPr>
              <w:autoSpaceDE/>
              <w:autoSpaceDN/>
              <w:spacing w:line="276" w:lineRule="auto"/>
              <w:jc w:val="center"/>
              <w:rPr>
                <w:sz w:val="22"/>
                <w:szCs w:val="22"/>
                <w:lang w:val="en-US"/>
              </w:rPr>
            </w:pPr>
            <w:r w:rsidRPr="005843F3">
              <w:rPr>
                <w:sz w:val="22"/>
                <w:szCs w:val="22"/>
                <w:lang w:val="en-US"/>
              </w:rPr>
              <w:t>xxx</w:t>
            </w:r>
          </w:p>
        </w:tc>
      </w:tr>
      <w:tr w:rsidR="005843F3" w:rsidRPr="005843F3" w14:paraId="59CE05F8" w14:textId="77777777" w:rsidTr="00984043">
        <w:trPr>
          <w:trHeight w:val="340"/>
        </w:trPr>
        <w:tc>
          <w:tcPr>
            <w:tcW w:w="3573" w:type="pct"/>
            <w:shd w:val="clear" w:color="auto" w:fill="auto"/>
            <w:noWrap/>
            <w:vAlign w:val="center"/>
            <w:hideMark/>
          </w:tcPr>
          <w:p w14:paraId="48B3C90A" w14:textId="77777777" w:rsidR="005843F3" w:rsidRPr="005843F3" w:rsidRDefault="005843F3" w:rsidP="005843F3">
            <w:pPr>
              <w:autoSpaceDE/>
              <w:autoSpaceDN/>
              <w:spacing w:line="276" w:lineRule="auto"/>
              <w:jc w:val="both"/>
              <w:rPr>
                <w:sz w:val="22"/>
                <w:szCs w:val="22"/>
                <w:lang w:eastAsia="en-GB"/>
              </w:rPr>
            </w:pPr>
            <w:r w:rsidRPr="005843F3">
              <w:rPr>
                <w:sz w:val="22"/>
                <w:szCs w:val="22"/>
                <w:lang w:val="en-US"/>
              </w:rPr>
              <w:t>Domestic travel and subsistence</w:t>
            </w:r>
          </w:p>
        </w:tc>
        <w:tc>
          <w:tcPr>
            <w:tcW w:w="1427" w:type="pct"/>
            <w:shd w:val="clear" w:color="auto" w:fill="auto"/>
            <w:noWrap/>
            <w:vAlign w:val="center"/>
            <w:hideMark/>
          </w:tcPr>
          <w:p w14:paraId="343469DD" w14:textId="77777777" w:rsidR="005843F3" w:rsidRPr="005843F3" w:rsidRDefault="005843F3" w:rsidP="004D6752">
            <w:pPr>
              <w:autoSpaceDE/>
              <w:autoSpaceDN/>
              <w:spacing w:line="276" w:lineRule="auto"/>
              <w:jc w:val="center"/>
              <w:rPr>
                <w:sz w:val="22"/>
                <w:szCs w:val="22"/>
                <w:lang w:val="en-US"/>
              </w:rPr>
            </w:pPr>
            <w:r w:rsidRPr="005843F3">
              <w:rPr>
                <w:sz w:val="22"/>
                <w:szCs w:val="22"/>
                <w:lang w:val="en-US"/>
              </w:rPr>
              <w:t>xxx</w:t>
            </w:r>
          </w:p>
        </w:tc>
      </w:tr>
      <w:tr w:rsidR="005843F3" w:rsidRPr="005843F3" w14:paraId="2437FE93" w14:textId="77777777" w:rsidTr="00984043">
        <w:trPr>
          <w:trHeight w:val="340"/>
        </w:trPr>
        <w:tc>
          <w:tcPr>
            <w:tcW w:w="3573" w:type="pct"/>
            <w:shd w:val="clear" w:color="auto" w:fill="auto"/>
            <w:noWrap/>
            <w:vAlign w:val="center"/>
            <w:hideMark/>
          </w:tcPr>
          <w:p w14:paraId="4FC7EE42" w14:textId="77777777" w:rsidR="005843F3" w:rsidRPr="005843F3" w:rsidRDefault="005843F3" w:rsidP="005843F3">
            <w:pPr>
              <w:autoSpaceDE/>
              <w:autoSpaceDN/>
              <w:spacing w:line="276" w:lineRule="auto"/>
              <w:jc w:val="both"/>
              <w:rPr>
                <w:sz w:val="22"/>
                <w:szCs w:val="22"/>
                <w:lang w:eastAsia="en-GB"/>
              </w:rPr>
            </w:pPr>
            <w:r w:rsidRPr="005843F3">
              <w:rPr>
                <w:sz w:val="22"/>
                <w:szCs w:val="22"/>
                <w:lang w:val="en-US"/>
              </w:rPr>
              <w:t>Foreign travel and subsistence</w:t>
            </w:r>
          </w:p>
        </w:tc>
        <w:tc>
          <w:tcPr>
            <w:tcW w:w="1427" w:type="pct"/>
            <w:shd w:val="clear" w:color="auto" w:fill="auto"/>
            <w:noWrap/>
            <w:vAlign w:val="center"/>
            <w:hideMark/>
          </w:tcPr>
          <w:p w14:paraId="440C3AC9" w14:textId="77777777" w:rsidR="005843F3" w:rsidRPr="005843F3" w:rsidRDefault="005843F3" w:rsidP="004D6752">
            <w:pPr>
              <w:autoSpaceDE/>
              <w:autoSpaceDN/>
              <w:spacing w:line="276" w:lineRule="auto"/>
              <w:jc w:val="center"/>
              <w:rPr>
                <w:sz w:val="22"/>
                <w:szCs w:val="22"/>
                <w:lang w:val="en-US"/>
              </w:rPr>
            </w:pPr>
            <w:r w:rsidRPr="005843F3">
              <w:rPr>
                <w:sz w:val="22"/>
                <w:szCs w:val="22"/>
                <w:lang w:val="en-US"/>
              </w:rPr>
              <w:t>xxx</w:t>
            </w:r>
          </w:p>
        </w:tc>
      </w:tr>
      <w:tr w:rsidR="005843F3" w:rsidRPr="005843F3" w14:paraId="7A31F0A4" w14:textId="77777777" w:rsidTr="00984043">
        <w:trPr>
          <w:trHeight w:val="340"/>
        </w:trPr>
        <w:tc>
          <w:tcPr>
            <w:tcW w:w="3573" w:type="pct"/>
            <w:shd w:val="clear" w:color="auto" w:fill="auto"/>
            <w:noWrap/>
            <w:vAlign w:val="center"/>
            <w:hideMark/>
          </w:tcPr>
          <w:p w14:paraId="132E00CE" w14:textId="77777777" w:rsidR="005843F3" w:rsidRPr="005843F3" w:rsidRDefault="005843F3" w:rsidP="005843F3">
            <w:pPr>
              <w:autoSpaceDE/>
              <w:autoSpaceDN/>
              <w:spacing w:line="276" w:lineRule="auto"/>
              <w:jc w:val="both"/>
              <w:rPr>
                <w:sz w:val="22"/>
                <w:szCs w:val="22"/>
                <w:lang w:eastAsia="en-GB"/>
              </w:rPr>
            </w:pPr>
            <w:r w:rsidRPr="005843F3">
              <w:rPr>
                <w:sz w:val="22"/>
                <w:szCs w:val="22"/>
                <w:lang w:val="en-US"/>
              </w:rPr>
              <w:t>Printing, advertising, and information supplies &amp; services</w:t>
            </w:r>
          </w:p>
        </w:tc>
        <w:tc>
          <w:tcPr>
            <w:tcW w:w="1427" w:type="pct"/>
            <w:shd w:val="clear" w:color="auto" w:fill="auto"/>
            <w:noWrap/>
            <w:vAlign w:val="center"/>
            <w:hideMark/>
          </w:tcPr>
          <w:p w14:paraId="66E1A98A" w14:textId="77777777" w:rsidR="005843F3" w:rsidRPr="005843F3" w:rsidRDefault="005843F3" w:rsidP="004D6752">
            <w:pPr>
              <w:autoSpaceDE/>
              <w:autoSpaceDN/>
              <w:spacing w:line="276" w:lineRule="auto"/>
              <w:jc w:val="center"/>
              <w:rPr>
                <w:sz w:val="22"/>
                <w:szCs w:val="22"/>
                <w:lang w:val="en-US"/>
              </w:rPr>
            </w:pPr>
            <w:r w:rsidRPr="005843F3">
              <w:rPr>
                <w:sz w:val="22"/>
                <w:szCs w:val="22"/>
                <w:lang w:val="en-US"/>
              </w:rPr>
              <w:t>xxx</w:t>
            </w:r>
          </w:p>
        </w:tc>
      </w:tr>
      <w:tr w:rsidR="005843F3" w:rsidRPr="005843F3" w14:paraId="59229E45" w14:textId="77777777" w:rsidTr="00984043">
        <w:trPr>
          <w:trHeight w:val="340"/>
        </w:trPr>
        <w:tc>
          <w:tcPr>
            <w:tcW w:w="3573" w:type="pct"/>
            <w:shd w:val="clear" w:color="auto" w:fill="auto"/>
            <w:noWrap/>
            <w:vAlign w:val="center"/>
          </w:tcPr>
          <w:p w14:paraId="68E9B7CA" w14:textId="77777777" w:rsidR="005843F3" w:rsidRPr="005843F3" w:rsidRDefault="005843F3" w:rsidP="005843F3">
            <w:pPr>
              <w:autoSpaceDE/>
              <w:autoSpaceDN/>
              <w:spacing w:line="276" w:lineRule="auto"/>
              <w:jc w:val="both"/>
              <w:rPr>
                <w:b/>
                <w:bCs/>
                <w:sz w:val="22"/>
                <w:szCs w:val="22"/>
                <w:lang w:eastAsia="en-GB"/>
              </w:rPr>
            </w:pPr>
            <w:r w:rsidRPr="005843F3">
              <w:rPr>
                <w:sz w:val="22"/>
                <w:szCs w:val="22"/>
                <w:lang w:val="en-US"/>
              </w:rPr>
              <w:t>Rentals of produced assets</w:t>
            </w:r>
          </w:p>
        </w:tc>
        <w:tc>
          <w:tcPr>
            <w:tcW w:w="1427" w:type="pct"/>
            <w:shd w:val="clear" w:color="auto" w:fill="auto"/>
            <w:noWrap/>
            <w:vAlign w:val="center"/>
          </w:tcPr>
          <w:p w14:paraId="693CB618" w14:textId="77777777" w:rsidR="005843F3" w:rsidRPr="005843F3" w:rsidRDefault="005843F3" w:rsidP="004D6752">
            <w:pPr>
              <w:autoSpaceDE/>
              <w:autoSpaceDN/>
              <w:spacing w:line="276" w:lineRule="auto"/>
              <w:jc w:val="center"/>
              <w:rPr>
                <w:b/>
                <w:bCs/>
                <w:sz w:val="22"/>
                <w:szCs w:val="22"/>
                <w:lang w:val="en-US"/>
              </w:rPr>
            </w:pPr>
            <w:r w:rsidRPr="005843F3">
              <w:rPr>
                <w:sz w:val="22"/>
                <w:szCs w:val="22"/>
                <w:lang w:val="en-US"/>
              </w:rPr>
              <w:t>xxx</w:t>
            </w:r>
          </w:p>
        </w:tc>
      </w:tr>
      <w:tr w:rsidR="005843F3" w:rsidRPr="005843F3" w14:paraId="4A341B80" w14:textId="77777777" w:rsidTr="00984043">
        <w:trPr>
          <w:trHeight w:val="340"/>
        </w:trPr>
        <w:tc>
          <w:tcPr>
            <w:tcW w:w="3573" w:type="pct"/>
            <w:shd w:val="clear" w:color="auto" w:fill="auto"/>
            <w:noWrap/>
            <w:vAlign w:val="center"/>
            <w:hideMark/>
          </w:tcPr>
          <w:p w14:paraId="201E97F5" w14:textId="77777777" w:rsidR="005843F3" w:rsidRPr="005843F3" w:rsidRDefault="005843F3" w:rsidP="005843F3">
            <w:pPr>
              <w:autoSpaceDE/>
              <w:autoSpaceDN/>
              <w:spacing w:line="276" w:lineRule="auto"/>
              <w:jc w:val="both"/>
              <w:rPr>
                <w:b/>
                <w:bCs/>
                <w:sz w:val="22"/>
                <w:szCs w:val="22"/>
                <w:lang w:val="en-US"/>
              </w:rPr>
            </w:pPr>
            <w:r w:rsidRPr="005843F3">
              <w:rPr>
                <w:sz w:val="22"/>
                <w:szCs w:val="22"/>
                <w:lang w:val="en-US"/>
              </w:rPr>
              <w:t>Training expenses</w:t>
            </w:r>
          </w:p>
        </w:tc>
        <w:tc>
          <w:tcPr>
            <w:tcW w:w="1427" w:type="pct"/>
            <w:shd w:val="clear" w:color="auto" w:fill="auto"/>
            <w:noWrap/>
            <w:vAlign w:val="center"/>
            <w:hideMark/>
          </w:tcPr>
          <w:p w14:paraId="50B85224" w14:textId="77777777" w:rsidR="005843F3" w:rsidRPr="005843F3" w:rsidRDefault="005843F3" w:rsidP="004D6752">
            <w:pPr>
              <w:autoSpaceDE/>
              <w:autoSpaceDN/>
              <w:spacing w:line="276" w:lineRule="auto"/>
              <w:jc w:val="center"/>
              <w:rPr>
                <w:b/>
                <w:bCs/>
                <w:sz w:val="22"/>
                <w:szCs w:val="22"/>
                <w:lang w:val="en-US"/>
              </w:rPr>
            </w:pPr>
            <w:r w:rsidRPr="005843F3">
              <w:rPr>
                <w:sz w:val="22"/>
                <w:szCs w:val="22"/>
                <w:lang w:val="en-US"/>
              </w:rPr>
              <w:t>xxx</w:t>
            </w:r>
          </w:p>
        </w:tc>
      </w:tr>
      <w:tr w:rsidR="005843F3" w:rsidRPr="005843F3" w14:paraId="7FC7B279" w14:textId="77777777" w:rsidTr="00984043">
        <w:trPr>
          <w:trHeight w:val="340"/>
        </w:trPr>
        <w:tc>
          <w:tcPr>
            <w:tcW w:w="3573" w:type="pct"/>
            <w:shd w:val="clear" w:color="auto" w:fill="auto"/>
            <w:noWrap/>
            <w:vAlign w:val="center"/>
          </w:tcPr>
          <w:p w14:paraId="4C0FD0F8" w14:textId="77777777" w:rsidR="005843F3" w:rsidRPr="005843F3" w:rsidRDefault="005843F3" w:rsidP="005843F3">
            <w:pPr>
              <w:autoSpaceDE/>
              <w:autoSpaceDN/>
              <w:spacing w:line="276" w:lineRule="auto"/>
              <w:jc w:val="both"/>
              <w:rPr>
                <w:sz w:val="22"/>
                <w:szCs w:val="22"/>
                <w:lang w:eastAsia="en-GB"/>
              </w:rPr>
            </w:pPr>
            <w:r w:rsidRPr="005843F3">
              <w:rPr>
                <w:sz w:val="22"/>
                <w:szCs w:val="22"/>
                <w:lang w:val="en-US"/>
              </w:rPr>
              <w:t>Hospitality supplies and services</w:t>
            </w:r>
          </w:p>
        </w:tc>
        <w:tc>
          <w:tcPr>
            <w:tcW w:w="1427" w:type="pct"/>
            <w:shd w:val="clear" w:color="auto" w:fill="auto"/>
            <w:noWrap/>
            <w:vAlign w:val="center"/>
          </w:tcPr>
          <w:p w14:paraId="15D0A146" w14:textId="77777777" w:rsidR="005843F3" w:rsidRPr="005843F3" w:rsidRDefault="005843F3" w:rsidP="004D6752">
            <w:pPr>
              <w:autoSpaceDE/>
              <w:autoSpaceDN/>
              <w:spacing w:line="276" w:lineRule="auto"/>
              <w:jc w:val="center"/>
              <w:rPr>
                <w:sz w:val="22"/>
                <w:szCs w:val="22"/>
                <w:lang w:val="en-US"/>
              </w:rPr>
            </w:pPr>
            <w:r w:rsidRPr="005843F3">
              <w:rPr>
                <w:sz w:val="22"/>
                <w:szCs w:val="22"/>
                <w:lang w:val="en-US"/>
              </w:rPr>
              <w:t>xxx</w:t>
            </w:r>
          </w:p>
        </w:tc>
      </w:tr>
      <w:tr w:rsidR="005843F3" w:rsidRPr="005843F3" w14:paraId="545ADD5F" w14:textId="77777777" w:rsidTr="00984043">
        <w:trPr>
          <w:trHeight w:val="340"/>
        </w:trPr>
        <w:tc>
          <w:tcPr>
            <w:tcW w:w="3573" w:type="pct"/>
            <w:shd w:val="clear" w:color="auto" w:fill="auto"/>
            <w:noWrap/>
            <w:vAlign w:val="center"/>
          </w:tcPr>
          <w:p w14:paraId="2B16C711" w14:textId="77777777" w:rsidR="005843F3" w:rsidRPr="005843F3" w:rsidRDefault="005843F3" w:rsidP="005843F3">
            <w:pPr>
              <w:autoSpaceDE/>
              <w:autoSpaceDN/>
              <w:spacing w:line="276" w:lineRule="auto"/>
              <w:jc w:val="both"/>
              <w:rPr>
                <w:sz w:val="22"/>
                <w:szCs w:val="22"/>
                <w:lang w:eastAsia="en-GB"/>
              </w:rPr>
            </w:pPr>
            <w:r w:rsidRPr="005843F3">
              <w:rPr>
                <w:sz w:val="22"/>
                <w:szCs w:val="22"/>
                <w:lang w:val="en-US"/>
              </w:rPr>
              <w:t>Insurance costs</w:t>
            </w:r>
          </w:p>
        </w:tc>
        <w:tc>
          <w:tcPr>
            <w:tcW w:w="1427" w:type="pct"/>
            <w:shd w:val="clear" w:color="auto" w:fill="auto"/>
            <w:noWrap/>
            <w:vAlign w:val="center"/>
          </w:tcPr>
          <w:p w14:paraId="23DF9B70" w14:textId="77777777" w:rsidR="005843F3" w:rsidRPr="005843F3" w:rsidRDefault="005843F3" w:rsidP="004D6752">
            <w:pPr>
              <w:autoSpaceDE/>
              <w:autoSpaceDN/>
              <w:spacing w:line="276" w:lineRule="auto"/>
              <w:jc w:val="center"/>
              <w:rPr>
                <w:sz w:val="22"/>
                <w:szCs w:val="22"/>
                <w:lang w:val="en-US"/>
              </w:rPr>
            </w:pPr>
            <w:r w:rsidRPr="005843F3">
              <w:rPr>
                <w:sz w:val="22"/>
                <w:szCs w:val="22"/>
                <w:lang w:val="en-US"/>
              </w:rPr>
              <w:t>xxx</w:t>
            </w:r>
          </w:p>
        </w:tc>
      </w:tr>
      <w:tr w:rsidR="005843F3" w:rsidRPr="005843F3" w14:paraId="77BA24B1" w14:textId="77777777" w:rsidTr="00984043">
        <w:trPr>
          <w:trHeight w:val="340"/>
        </w:trPr>
        <w:tc>
          <w:tcPr>
            <w:tcW w:w="3573" w:type="pct"/>
            <w:shd w:val="clear" w:color="auto" w:fill="auto"/>
            <w:noWrap/>
            <w:vAlign w:val="center"/>
          </w:tcPr>
          <w:p w14:paraId="3CEB5C81" w14:textId="77777777" w:rsidR="005843F3" w:rsidRPr="005843F3" w:rsidRDefault="005843F3" w:rsidP="005843F3">
            <w:pPr>
              <w:autoSpaceDE/>
              <w:autoSpaceDN/>
              <w:spacing w:line="276" w:lineRule="auto"/>
              <w:jc w:val="both"/>
              <w:rPr>
                <w:sz w:val="22"/>
                <w:szCs w:val="22"/>
                <w:lang w:eastAsia="en-GB"/>
              </w:rPr>
            </w:pPr>
            <w:r w:rsidRPr="005843F3">
              <w:rPr>
                <w:sz w:val="22"/>
                <w:szCs w:val="22"/>
                <w:lang w:val="en-US"/>
              </w:rPr>
              <w:t>Specialized materials and services</w:t>
            </w:r>
          </w:p>
        </w:tc>
        <w:tc>
          <w:tcPr>
            <w:tcW w:w="1427" w:type="pct"/>
            <w:shd w:val="clear" w:color="auto" w:fill="auto"/>
            <w:noWrap/>
            <w:vAlign w:val="center"/>
          </w:tcPr>
          <w:p w14:paraId="2C489648" w14:textId="77777777" w:rsidR="005843F3" w:rsidRPr="005843F3" w:rsidRDefault="005843F3" w:rsidP="004D6752">
            <w:pPr>
              <w:autoSpaceDE/>
              <w:autoSpaceDN/>
              <w:spacing w:line="276" w:lineRule="auto"/>
              <w:jc w:val="center"/>
              <w:rPr>
                <w:sz w:val="22"/>
                <w:szCs w:val="22"/>
                <w:lang w:val="en-US"/>
              </w:rPr>
            </w:pPr>
            <w:r w:rsidRPr="005843F3">
              <w:rPr>
                <w:sz w:val="22"/>
                <w:szCs w:val="22"/>
                <w:lang w:val="en-US"/>
              </w:rPr>
              <w:t>xxx</w:t>
            </w:r>
          </w:p>
        </w:tc>
      </w:tr>
      <w:tr w:rsidR="005843F3" w:rsidRPr="005843F3" w14:paraId="074D24A0" w14:textId="77777777" w:rsidTr="00984043">
        <w:trPr>
          <w:trHeight w:val="340"/>
        </w:trPr>
        <w:tc>
          <w:tcPr>
            <w:tcW w:w="3573" w:type="pct"/>
            <w:shd w:val="clear" w:color="auto" w:fill="auto"/>
            <w:noWrap/>
            <w:vAlign w:val="center"/>
          </w:tcPr>
          <w:p w14:paraId="3B1E80A7" w14:textId="77777777" w:rsidR="005843F3" w:rsidRPr="005843F3" w:rsidRDefault="005843F3" w:rsidP="005843F3">
            <w:pPr>
              <w:autoSpaceDE/>
              <w:autoSpaceDN/>
              <w:spacing w:line="276" w:lineRule="auto"/>
              <w:jc w:val="both"/>
              <w:rPr>
                <w:sz w:val="22"/>
                <w:szCs w:val="22"/>
                <w:lang w:val="en-US"/>
              </w:rPr>
            </w:pPr>
            <w:r w:rsidRPr="005843F3">
              <w:rPr>
                <w:sz w:val="22"/>
                <w:szCs w:val="22"/>
                <w:lang w:val="en-US"/>
              </w:rPr>
              <w:t xml:space="preserve">Other operating expenses </w:t>
            </w:r>
            <w:r w:rsidRPr="005843F3">
              <w:rPr>
                <w:i/>
                <w:iCs/>
                <w:sz w:val="22"/>
                <w:szCs w:val="22"/>
                <w:lang w:val="en-US"/>
              </w:rPr>
              <w:t>including bank Charges</w:t>
            </w:r>
          </w:p>
        </w:tc>
        <w:tc>
          <w:tcPr>
            <w:tcW w:w="1427" w:type="pct"/>
            <w:shd w:val="clear" w:color="auto" w:fill="auto"/>
            <w:noWrap/>
            <w:vAlign w:val="center"/>
          </w:tcPr>
          <w:p w14:paraId="1C3A654E" w14:textId="77777777" w:rsidR="005843F3" w:rsidRPr="005843F3" w:rsidRDefault="005843F3" w:rsidP="004D6752">
            <w:pPr>
              <w:autoSpaceDE/>
              <w:autoSpaceDN/>
              <w:spacing w:line="276" w:lineRule="auto"/>
              <w:jc w:val="center"/>
              <w:rPr>
                <w:sz w:val="22"/>
                <w:szCs w:val="22"/>
                <w:lang w:val="en-US"/>
              </w:rPr>
            </w:pPr>
            <w:r w:rsidRPr="005843F3">
              <w:rPr>
                <w:sz w:val="22"/>
                <w:szCs w:val="22"/>
                <w:lang w:val="en-US"/>
              </w:rPr>
              <w:t>xxx</w:t>
            </w:r>
          </w:p>
        </w:tc>
      </w:tr>
      <w:tr w:rsidR="005843F3" w:rsidRPr="005843F3" w14:paraId="52473E72" w14:textId="77777777" w:rsidTr="00984043">
        <w:trPr>
          <w:trHeight w:val="340"/>
        </w:trPr>
        <w:tc>
          <w:tcPr>
            <w:tcW w:w="3573" w:type="pct"/>
            <w:shd w:val="clear" w:color="auto" w:fill="auto"/>
            <w:noWrap/>
            <w:vAlign w:val="center"/>
          </w:tcPr>
          <w:p w14:paraId="3582C5F3" w14:textId="77777777" w:rsidR="005843F3" w:rsidRPr="005843F3" w:rsidRDefault="005843F3" w:rsidP="005843F3">
            <w:pPr>
              <w:autoSpaceDE/>
              <w:autoSpaceDN/>
              <w:spacing w:line="276" w:lineRule="auto"/>
              <w:jc w:val="both"/>
              <w:rPr>
                <w:sz w:val="22"/>
                <w:szCs w:val="22"/>
                <w:lang w:eastAsia="en-GB"/>
              </w:rPr>
            </w:pPr>
            <w:r w:rsidRPr="005843F3">
              <w:rPr>
                <w:sz w:val="22"/>
                <w:szCs w:val="22"/>
                <w:lang w:val="en-US"/>
              </w:rPr>
              <w:t>Office and general supplies and services</w:t>
            </w:r>
          </w:p>
        </w:tc>
        <w:tc>
          <w:tcPr>
            <w:tcW w:w="1427" w:type="pct"/>
            <w:shd w:val="clear" w:color="auto" w:fill="auto"/>
            <w:noWrap/>
            <w:vAlign w:val="center"/>
          </w:tcPr>
          <w:p w14:paraId="74F0BB1D" w14:textId="77777777" w:rsidR="005843F3" w:rsidRPr="005843F3" w:rsidRDefault="005843F3" w:rsidP="004D6752">
            <w:pPr>
              <w:autoSpaceDE/>
              <w:autoSpaceDN/>
              <w:spacing w:line="276" w:lineRule="auto"/>
              <w:jc w:val="center"/>
              <w:rPr>
                <w:sz w:val="22"/>
                <w:szCs w:val="22"/>
                <w:lang w:val="en-US"/>
              </w:rPr>
            </w:pPr>
            <w:r w:rsidRPr="005843F3">
              <w:rPr>
                <w:sz w:val="22"/>
                <w:szCs w:val="22"/>
                <w:lang w:val="en-US"/>
              </w:rPr>
              <w:t>xxx</w:t>
            </w:r>
          </w:p>
        </w:tc>
      </w:tr>
      <w:tr w:rsidR="005843F3" w:rsidRPr="005843F3" w14:paraId="73B3DB09" w14:textId="77777777" w:rsidTr="00984043">
        <w:trPr>
          <w:trHeight w:val="340"/>
        </w:trPr>
        <w:tc>
          <w:tcPr>
            <w:tcW w:w="3573" w:type="pct"/>
            <w:shd w:val="clear" w:color="auto" w:fill="auto"/>
            <w:noWrap/>
            <w:vAlign w:val="center"/>
          </w:tcPr>
          <w:p w14:paraId="12337F72" w14:textId="77777777" w:rsidR="005843F3" w:rsidRPr="005843F3" w:rsidRDefault="005843F3" w:rsidP="005843F3">
            <w:pPr>
              <w:autoSpaceDE/>
              <w:autoSpaceDN/>
              <w:spacing w:line="276" w:lineRule="auto"/>
              <w:jc w:val="both"/>
              <w:rPr>
                <w:sz w:val="22"/>
                <w:szCs w:val="22"/>
                <w:lang w:eastAsia="en-GB"/>
              </w:rPr>
            </w:pPr>
            <w:r w:rsidRPr="005843F3">
              <w:rPr>
                <w:sz w:val="22"/>
                <w:szCs w:val="22"/>
                <w:lang w:val="en-US"/>
              </w:rPr>
              <w:t>Fuel Oil and Lubricants</w:t>
            </w:r>
          </w:p>
        </w:tc>
        <w:tc>
          <w:tcPr>
            <w:tcW w:w="1427" w:type="pct"/>
            <w:shd w:val="clear" w:color="auto" w:fill="auto"/>
            <w:noWrap/>
            <w:vAlign w:val="center"/>
          </w:tcPr>
          <w:p w14:paraId="5CACFEB2" w14:textId="77777777" w:rsidR="005843F3" w:rsidRPr="005843F3" w:rsidRDefault="005843F3" w:rsidP="004D6752">
            <w:pPr>
              <w:autoSpaceDE/>
              <w:autoSpaceDN/>
              <w:spacing w:line="276" w:lineRule="auto"/>
              <w:jc w:val="center"/>
              <w:rPr>
                <w:sz w:val="22"/>
                <w:szCs w:val="22"/>
                <w:lang w:val="en-US"/>
              </w:rPr>
            </w:pPr>
            <w:r w:rsidRPr="005843F3">
              <w:rPr>
                <w:sz w:val="22"/>
                <w:szCs w:val="22"/>
                <w:lang w:val="en-US"/>
              </w:rPr>
              <w:t>xxx</w:t>
            </w:r>
          </w:p>
        </w:tc>
      </w:tr>
      <w:tr w:rsidR="005843F3" w:rsidRPr="005843F3" w14:paraId="2A9CC975" w14:textId="77777777" w:rsidTr="00984043">
        <w:trPr>
          <w:trHeight w:val="340"/>
        </w:trPr>
        <w:tc>
          <w:tcPr>
            <w:tcW w:w="3573" w:type="pct"/>
            <w:shd w:val="clear" w:color="auto" w:fill="auto"/>
            <w:noWrap/>
            <w:vAlign w:val="center"/>
          </w:tcPr>
          <w:p w14:paraId="55E6E972" w14:textId="77777777" w:rsidR="005843F3" w:rsidRPr="005843F3" w:rsidRDefault="005843F3" w:rsidP="005843F3">
            <w:pPr>
              <w:autoSpaceDE/>
              <w:autoSpaceDN/>
              <w:spacing w:line="276" w:lineRule="auto"/>
              <w:jc w:val="both"/>
              <w:rPr>
                <w:sz w:val="22"/>
                <w:szCs w:val="22"/>
                <w:lang w:eastAsia="en-GB"/>
              </w:rPr>
            </w:pPr>
            <w:r w:rsidRPr="005843F3">
              <w:rPr>
                <w:sz w:val="22"/>
                <w:szCs w:val="22"/>
                <w:lang w:val="en-US"/>
              </w:rPr>
              <w:t>Routine maintenance – vehicles and other transport equipment</w:t>
            </w:r>
          </w:p>
        </w:tc>
        <w:tc>
          <w:tcPr>
            <w:tcW w:w="1427" w:type="pct"/>
            <w:shd w:val="clear" w:color="auto" w:fill="auto"/>
            <w:noWrap/>
            <w:vAlign w:val="center"/>
          </w:tcPr>
          <w:p w14:paraId="169699F3" w14:textId="77777777" w:rsidR="005843F3" w:rsidRPr="005843F3" w:rsidRDefault="005843F3" w:rsidP="004D6752">
            <w:pPr>
              <w:autoSpaceDE/>
              <w:autoSpaceDN/>
              <w:spacing w:line="276" w:lineRule="auto"/>
              <w:jc w:val="center"/>
              <w:rPr>
                <w:sz w:val="22"/>
                <w:szCs w:val="22"/>
                <w:lang w:val="en-US"/>
              </w:rPr>
            </w:pPr>
            <w:r w:rsidRPr="005843F3">
              <w:rPr>
                <w:sz w:val="22"/>
                <w:szCs w:val="22"/>
                <w:lang w:val="en-US"/>
              </w:rPr>
              <w:t>xxx</w:t>
            </w:r>
          </w:p>
        </w:tc>
      </w:tr>
      <w:tr w:rsidR="005843F3" w:rsidRPr="005843F3" w14:paraId="5F496ECE" w14:textId="77777777" w:rsidTr="00984043">
        <w:trPr>
          <w:trHeight w:val="340"/>
        </w:trPr>
        <w:tc>
          <w:tcPr>
            <w:tcW w:w="3573" w:type="pct"/>
            <w:shd w:val="clear" w:color="auto" w:fill="auto"/>
            <w:noWrap/>
            <w:vAlign w:val="center"/>
          </w:tcPr>
          <w:p w14:paraId="5BE96099" w14:textId="77777777" w:rsidR="005843F3" w:rsidRPr="005843F3" w:rsidRDefault="005843F3" w:rsidP="005843F3">
            <w:pPr>
              <w:autoSpaceDE/>
              <w:autoSpaceDN/>
              <w:spacing w:line="276" w:lineRule="auto"/>
              <w:jc w:val="both"/>
              <w:rPr>
                <w:sz w:val="22"/>
                <w:szCs w:val="22"/>
                <w:lang w:eastAsia="en-GB"/>
              </w:rPr>
            </w:pPr>
            <w:r w:rsidRPr="005843F3">
              <w:rPr>
                <w:sz w:val="22"/>
                <w:szCs w:val="22"/>
                <w:lang w:val="en-US"/>
              </w:rPr>
              <w:t>Routine maintenance – other assets</w:t>
            </w:r>
          </w:p>
        </w:tc>
        <w:tc>
          <w:tcPr>
            <w:tcW w:w="1427" w:type="pct"/>
            <w:shd w:val="clear" w:color="auto" w:fill="auto"/>
            <w:noWrap/>
            <w:vAlign w:val="center"/>
          </w:tcPr>
          <w:p w14:paraId="232BB848" w14:textId="77777777" w:rsidR="005843F3" w:rsidRPr="005843F3" w:rsidRDefault="005843F3" w:rsidP="004D6752">
            <w:pPr>
              <w:autoSpaceDE/>
              <w:autoSpaceDN/>
              <w:spacing w:line="276" w:lineRule="auto"/>
              <w:jc w:val="center"/>
              <w:rPr>
                <w:sz w:val="22"/>
                <w:szCs w:val="22"/>
                <w:lang w:val="en-US"/>
              </w:rPr>
            </w:pPr>
            <w:r w:rsidRPr="005843F3">
              <w:rPr>
                <w:sz w:val="22"/>
                <w:szCs w:val="22"/>
                <w:lang w:val="en-US"/>
              </w:rPr>
              <w:t>xxx</w:t>
            </w:r>
          </w:p>
        </w:tc>
      </w:tr>
      <w:tr w:rsidR="0014795E" w:rsidRPr="005843F3" w14:paraId="48B813B0" w14:textId="77777777" w:rsidTr="00984043">
        <w:trPr>
          <w:trHeight w:val="340"/>
        </w:trPr>
        <w:tc>
          <w:tcPr>
            <w:tcW w:w="3573" w:type="pct"/>
            <w:shd w:val="clear" w:color="auto" w:fill="auto"/>
            <w:noWrap/>
            <w:vAlign w:val="center"/>
          </w:tcPr>
          <w:p w14:paraId="0CE4725F" w14:textId="0AF7422A" w:rsidR="0014795E" w:rsidRPr="005843F3" w:rsidRDefault="00382FAF" w:rsidP="005843F3">
            <w:pPr>
              <w:autoSpaceDE/>
              <w:autoSpaceDN/>
              <w:spacing w:line="276" w:lineRule="auto"/>
              <w:jc w:val="both"/>
              <w:rPr>
                <w:sz w:val="22"/>
                <w:szCs w:val="22"/>
                <w:lang w:val="en-US"/>
              </w:rPr>
            </w:pPr>
            <w:r>
              <w:rPr>
                <w:sz w:val="22"/>
                <w:szCs w:val="22"/>
                <w:lang w:val="en-US"/>
              </w:rPr>
              <w:t>Others (specify)</w:t>
            </w:r>
          </w:p>
        </w:tc>
        <w:tc>
          <w:tcPr>
            <w:tcW w:w="1427" w:type="pct"/>
            <w:shd w:val="clear" w:color="auto" w:fill="auto"/>
            <w:noWrap/>
            <w:vAlign w:val="center"/>
          </w:tcPr>
          <w:p w14:paraId="33045831" w14:textId="77777777" w:rsidR="0014795E" w:rsidRPr="005843F3" w:rsidRDefault="0014795E" w:rsidP="004D6752">
            <w:pPr>
              <w:autoSpaceDE/>
              <w:autoSpaceDN/>
              <w:spacing w:line="276" w:lineRule="auto"/>
              <w:jc w:val="center"/>
              <w:rPr>
                <w:sz w:val="22"/>
                <w:szCs w:val="22"/>
                <w:lang w:val="en-US"/>
              </w:rPr>
            </w:pPr>
          </w:p>
        </w:tc>
      </w:tr>
    </w:tbl>
    <w:p w14:paraId="7EBEBD6D" w14:textId="4B7F3476" w:rsidR="00046C7F" w:rsidRDefault="00046C7F" w:rsidP="00A168CC">
      <w:pPr>
        <w:spacing w:before="240" w:after="240" w:line="360" w:lineRule="auto"/>
        <w:ind w:right="-20"/>
        <w:jc w:val="both"/>
        <w:rPr>
          <w:rFonts w:eastAsia="Arial"/>
          <w:b/>
          <w:bCs/>
          <w:spacing w:val="3"/>
          <w:sz w:val="22"/>
          <w:szCs w:val="22"/>
        </w:rPr>
      </w:pPr>
    </w:p>
    <w:p w14:paraId="0588FE08" w14:textId="155F704E" w:rsidR="002F35E3" w:rsidRPr="00046C7F" w:rsidRDefault="00046C7F" w:rsidP="00046C7F">
      <w:pPr>
        <w:autoSpaceDE/>
        <w:autoSpaceDN/>
        <w:rPr>
          <w:rFonts w:eastAsia="Arial"/>
          <w:b/>
          <w:bCs/>
          <w:spacing w:val="3"/>
          <w:sz w:val="22"/>
          <w:szCs w:val="22"/>
        </w:rPr>
      </w:pPr>
      <w:r>
        <w:rPr>
          <w:rFonts w:eastAsia="Arial"/>
          <w:b/>
          <w:bCs/>
          <w:spacing w:val="3"/>
          <w:sz w:val="22"/>
          <w:szCs w:val="22"/>
        </w:rPr>
        <w:br w:type="page"/>
      </w:r>
      <w:r w:rsidRPr="00046C7F">
        <w:rPr>
          <w:b/>
          <w:bCs/>
          <w:sz w:val="22"/>
          <w:szCs w:val="22"/>
        </w:rPr>
        <w:lastRenderedPageBreak/>
        <w:t>Notes to the financial statements</w:t>
      </w:r>
      <w:r>
        <w:rPr>
          <w:b/>
          <w:bCs/>
          <w:sz w:val="22"/>
          <w:szCs w:val="22"/>
        </w:rPr>
        <w:t xml:space="preserve"> (continued)</w:t>
      </w:r>
    </w:p>
    <w:p w14:paraId="5812FC98" w14:textId="02DD7974" w:rsidR="0005653D" w:rsidRPr="00953054" w:rsidRDefault="0005653D" w:rsidP="00196F69">
      <w:pPr>
        <w:pStyle w:val="ListParagraph"/>
        <w:numPr>
          <w:ilvl w:val="0"/>
          <w:numId w:val="19"/>
        </w:numPr>
        <w:spacing w:before="240" w:after="240" w:line="360" w:lineRule="auto"/>
        <w:ind w:right="-20"/>
        <w:jc w:val="both"/>
        <w:rPr>
          <w:rFonts w:eastAsia="Arial"/>
          <w:b/>
          <w:bCs/>
          <w:spacing w:val="3"/>
          <w:sz w:val="22"/>
          <w:szCs w:val="22"/>
        </w:rPr>
      </w:pPr>
      <w:r w:rsidRPr="00953054">
        <w:rPr>
          <w:rFonts w:eastAsia="Arial"/>
          <w:b/>
          <w:bCs/>
          <w:spacing w:val="3"/>
          <w:sz w:val="22"/>
          <w:szCs w:val="22"/>
        </w:rPr>
        <w:t xml:space="preserve">Transfers to Other Government Entities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798"/>
        <w:gridCol w:w="2520"/>
      </w:tblGrid>
      <w:tr w:rsidR="00761150" w:rsidRPr="00761150" w14:paraId="79D3982E" w14:textId="77777777" w:rsidTr="00984043">
        <w:trPr>
          <w:trHeight w:val="340"/>
        </w:trPr>
        <w:tc>
          <w:tcPr>
            <w:tcW w:w="3648" w:type="pct"/>
            <w:shd w:val="clear" w:color="auto" w:fill="0070C0"/>
            <w:noWrap/>
            <w:vAlign w:val="center"/>
            <w:hideMark/>
          </w:tcPr>
          <w:p w14:paraId="5DB74AF6" w14:textId="77777777" w:rsidR="00761150" w:rsidRPr="00761150" w:rsidRDefault="00761150" w:rsidP="00761150">
            <w:pPr>
              <w:autoSpaceDE/>
              <w:autoSpaceDN/>
              <w:spacing w:line="276" w:lineRule="auto"/>
              <w:jc w:val="both"/>
              <w:rPr>
                <w:b/>
                <w:bCs/>
                <w:sz w:val="22"/>
                <w:szCs w:val="22"/>
                <w:lang w:val="en-US"/>
              </w:rPr>
            </w:pPr>
            <w:r w:rsidRPr="00761150">
              <w:rPr>
                <w:b/>
                <w:bCs/>
                <w:sz w:val="22"/>
                <w:szCs w:val="22"/>
                <w:lang w:eastAsia="en-GB"/>
              </w:rPr>
              <w:t>Description</w:t>
            </w:r>
          </w:p>
        </w:tc>
        <w:tc>
          <w:tcPr>
            <w:tcW w:w="1352" w:type="pct"/>
            <w:shd w:val="clear" w:color="auto" w:fill="0070C0"/>
            <w:vAlign w:val="center"/>
          </w:tcPr>
          <w:p w14:paraId="3A341787" w14:textId="77777777" w:rsidR="00761150" w:rsidRPr="00761150" w:rsidRDefault="00761150" w:rsidP="004D6752">
            <w:pPr>
              <w:autoSpaceDE/>
              <w:autoSpaceDN/>
              <w:spacing w:line="276" w:lineRule="auto"/>
              <w:jc w:val="center"/>
              <w:rPr>
                <w:b/>
                <w:i/>
                <w:iCs/>
                <w:sz w:val="22"/>
                <w:szCs w:val="22"/>
                <w:lang w:val="en-US"/>
              </w:rPr>
            </w:pPr>
            <w:r w:rsidRPr="00761150">
              <w:rPr>
                <w:b/>
                <w:i/>
                <w:iCs/>
                <w:sz w:val="22"/>
                <w:szCs w:val="22"/>
                <w:lang w:val="en-US"/>
              </w:rPr>
              <w:t>Period ended</w:t>
            </w:r>
          </w:p>
          <w:p w14:paraId="5BC3990E" w14:textId="7B776829" w:rsidR="00761150" w:rsidRPr="00761150" w:rsidRDefault="00761150" w:rsidP="004D6752">
            <w:pPr>
              <w:autoSpaceDE/>
              <w:autoSpaceDN/>
              <w:spacing w:line="276" w:lineRule="auto"/>
              <w:jc w:val="center"/>
              <w:rPr>
                <w:b/>
                <w:bCs/>
                <w:sz w:val="22"/>
                <w:szCs w:val="22"/>
                <w:lang w:val="en-US"/>
              </w:rPr>
            </w:pPr>
            <w:r w:rsidRPr="00761150">
              <w:rPr>
                <w:b/>
                <w:i/>
                <w:iCs/>
                <w:sz w:val="22"/>
                <w:szCs w:val="22"/>
                <w:lang w:val="en-US"/>
              </w:rPr>
              <w:t>Sep/Dec/March/June 20xx</w:t>
            </w:r>
          </w:p>
        </w:tc>
      </w:tr>
      <w:tr w:rsidR="00761150" w:rsidRPr="00761150" w14:paraId="6989E719" w14:textId="77777777" w:rsidTr="00984043">
        <w:trPr>
          <w:trHeight w:val="340"/>
        </w:trPr>
        <w:tc>
          <w:tcPr>
            <w:tcW w:w="3648" w:type="pct"/>
            <w:shd w:val="clear" w:color="auto" w:fill="0070C0"/>
            <w:noWrap/>
            <w:vAlign w:val="center"/>
            <w:hideMark/>
          </w:tcPr>
          <w:p w14:paraId="458224B5" w14:textId="77777777" w:rsidR="00761150" w:rsidRPr="00761150" w:rsidRDefault="00761150" w:rsidP="00761150">
            <w:pPr>
              <w:autoSpaceDE/>
              <w:autoSpaceDN/>
              <w:spacing w:line="276" w:lineRule="auto"/>
              <w:jc w:val="both"/>
              <w:rPr>
                <w:b/>
                <w:bCs/>
                <w:sz w:val="22"/>
                <w:szCs w:val="22"/>
                <w:lang w:val="en-US"/>
              </w:rPr>
            </w:pPr>
          </w:p>
        </w:tc>
        <w:tc>
          <w:tcPr>
            <w:tcW w:w="1352" w:type="pct"/>
            <w:shd w:val="clear" w:color="auto" w:fill="0070C0"/>
            <w:vAlign w:val="bottom"/>
          </w:tcPr>
          <w:p w14:paraId="2CC7014E" w14:textId="77777777" w:rsidR="00761150" w:rsidRPr="00761150" w:rsidRDefault="00761150" w:rsidP="004D6752">
            <w:pPr>
              <w:autoSpaceDE/>
              <w:autoSpaceDN/>
              <w:spacing w:line="276" w:lineRule="auto"/>
              <w:jc w:val="center"/>
              <w:rPr>
                <w:b/>
                <w:bCs/>
                <w:sz w:val="22"/>
                <w:szCs w:val="22"/>
                <w:lang w:val="en-US"/>
              </w:rPr>
            </w:pPr>
            <w:r w:rsidRPr="00761150">
              <w:rPr>
                <w:b/>
                <w:bCs/>
                <w:sz w:val="22"/>
                <w:szCs w:val="22"/>
                <w:lang w:val="en-US"/>
              </w:rPr>
              <w:t>Kshs</w:t>
            </w:r>
          </w:p>
        </w:tc>
      </w:tr>
      <w:tr w:rsidR="00761150" w:rsidRPr="00761150" w14:paraId="45449747" w14:textId="77777777" w:rsidTr="00984043">
        <w:trPr>
          <w:trHeight w:val="340"/>
        </w:trPr>
        <w:tc>
          <w:tcPr>
            <w:tcW w:w="3648" w:type="pct"/>
            <w:shd w:val="clear" w:color="auto" w:fill="auto"/>
            <w:noWrap/>
            <w:vAlign w:val="center"/>
          </w:tcPr>
          <w:p w14:paraId="6A739B26" w14:textId="77777777" w:rsidR="00761150" w:rsidRPr="00761150" w:rsidRDefault="00761150" w:rsidP="00761150">
            <w:pPr>
              <w:autoSpaceDE/>
              <w:autoSpaceDN/>
              <w:spacing w:line="276" w:lineRule="auto"/>
              <w:jc w:val="both"/>
              <w:rPr>
                <w:sz w:val="22"/>
                <w:szCs w:val="22"/>
                <w:lang w:val="en-US"/>
              </w:rPr>
            </w:pPr>
            <w:r w:rsidRPr="00761150">
              <w:rPr>
                <w:sz w:val="22"/>
                <w:szCs w:val="22"/>
                <w:lang w:val="en-US"/>
              </w:rPr>
              <w:t>Transfers to other County Government entities</w:t>
            </w:r>
          </w:p>
        </w:tc>
        <w:tc>
          <w:tcPr>
            <w:tcW w:w="1352" w:type="pct"/>
            <w:shd w:val="clear" w:color="auto" w:fill="auto"/>
            <w:noWrap/>
            <w:vAlign w:val="bottom"/>
            <w:hideMark/>
          </w:tcPr>
          <w:p w14:paraId="7013DE50" w14:textId="77777777" w:rsidR="00761150" w:rsidRPr="00761150" w:rsidRDefault="00761150" w:rsidP="004D6752">
            <w:pPr>
              <w:autoSpaceDE/>
              <w:autoSpaceDN/>
              <w:spacing w:line="276" w:lineRule="auto"/>
              <w:jc w:val="center"/>
              <w:rPr>
                <w:sz w:val="22"/>
                <w:szCs w:val="22"/>
                <w:lang w:val="en-US"/>
              </w:rPr>
            </w:pPr>
            <w:r w:rsidRPr="00761150">
              <w:rPr>
                <w:sz w:val="22"/>
                <w:szCs w:val="22"/>
                <w:lang w:val="en-US"/>
              </w:rPr>
              <w:t>xxx</w:t>
            </w:r>
          </w:p>
        </w:tc>
      </w:tr>
      <w:tr w:rsidR="00761150" w:rsidRPr="00761150" w14:paraId="6FB1D586" w14:textId="77777777" w:rsidTr="00984043">
        <w:trPr>
          <w:trHeight w:val="340"/>
        </w:trPr>
        <w:tc>
          <w:tcPr>
            <w:tcW w:w="3648" w:type="pct"/>
            <w:shd w:val="clear" w:color="auto" w:fill="auto"/>
            <w:vAlign w:val="center"/>
          </w:tcPr>
          <w:p w14:paraId="736C4E24" w14:textId="77777777" w:rsidR="00761150" w:rsidRPr="00761150" w:rsidRDefault="00761150" w:rsidP="00761150">
            <w:pPr>
              <w:autoSpaceDE/>
              <w:autoSpaceDN/>
              <w:spacing w:line="276" w:lineRule="auto"/>
              <w:jc w:val="both"/>
              <w:rPr>
                <w:sz w:val="22"/>
                <w:szCs w:val="22"/>
                <w:lang w:val="en-US"/>
              </w:rPr>
            </w:pPr>
            <w:r w:rsidRPr="00761150">
              <w:rPr>
                <w:sz w:val="22"/>
                <w:szCs w:val="22"/>
                <w:lang w:val="en-US"/>
              </w:rPr>
              <w:t>Transfers to self-reporting projects</w:t>
            </w:r>
          </w:p>
        </w:tc>
        <w:tc>
          <w:tcPr>
            <w:tcW w:w="1352" w:type="pct"/>
            <w:shd w:val="clear" w:color="auto" w:fill="auto"/>
            <w:noWrap/>
            <w:vAlign w:val="bottom"/>
            <w:hideMark/>
          </w:tcPr>
          <w:p w14:paraId="1CFEA2A2" w14:textId="77777777" w:rsidR="00761150" w:rsidRPr="00761150" w:rsidRDefault="00761150" w:rsidP="004D6752">
            <w:pPr>
              <w:autoSpaceDE/>
              <w:autoSpaceDN/>
              <w:spacing w:line="276" w:lineRule="auto"/>
              <w:jc w:val="center"/>
              <w:rPr>
                <w:sz w:val="22"/>
                <w:szCs w:val="22"/>
                <w:lang w:val="en-US"/>
              </w:rPr>
            </w:pPr>
            <w:r w:rsidRPr="00761150">
              <w:rPr>
                <w:sz w:val="22"/>
                <w:szCs w:val="22"/>
                <w:lang w:val="en-US"/>
              </w:rPr>
              <w:t>xxx</w:t>
            </w:r>
          </w:p>
        </w:tc>
      </w:tr>
      <w:tr w:rsidR="00761150" w:rsidRPr="00761150" w14:paraId="188EC43B" w14:textId="77777777" w:rsidTr="00984043">
        <w:trPr>
          <w:trHeight w:val="340"/>
        </w:trPr>
        <w:tc>
          <w:tcPr>
            <w:tcW w:w="3648" w:type="pct"/>
            <w:shd w:val="clear" w:color="auto" w:fill="auto"/>
            <w:vAlign w:val="center"/>
          </w:tcPr>
          <w:p w14:paraId="14596A1F" w14:textId="77777777" w:rsidR="00761150" w:rsidRPr="00761150" w:rsidRDefault="00761150" w:rsidP="00761150">
            <w:pPr>
              <w:autoSpaceDE/>
              <w:autoSpaceDN/>
              <w:spacing w:line="276" w:lineRule="auto"/>
              <w:jc w:val="both"/>
              <w:rPr>
                <w:sz w:val="22"/>
                <w:szCs w:val="22"/>
                <w:lang w:val="en-US"/>
              </w:rPr>
            </w:pPr>
            <w:r w:rsidRPr="00761150">
              <w:rPr>
                <w:sz w:val="22"/>
                <w:szCs w:val="22"/>
                <w:lang w:val="en-US"/>
              </w:rPr>
              <w:t>Transfers to car loan and mortgage schemes</w:t>
            </w:r>
          </w:p>
        </w:tc>
        <w:tc>
          <w:tcPr>
            <w:tcW w:w="1352" w:type="pct"/>
            <w:shd w:val="clear" w:color="auto" w:fill="auto"/>
            <w:noWrap/>
            <w:vAlign w:val="bottom"/>
          </w:tcPr>
          <w:p w14:paraId="4548E53A" w14:textId="77777777" w:rsidR="00761150" w:rsidRPr="00761150" w:rsidRDefault="00761150" w:rsidP="004D6752">
            <w:pPr>
              <w:autoSpaceDE/>
              <w:autoSpaceDN/>
              <w:spacing w:line="276" w:lineRule="auto"/>
              <w:jc w:val="center"/>
              <w:rPr>
                <w:sz w:val="22"/>
                <w:szCs w:val="22"/>
                <w:lang w:val="en-US"/>
              </w:rPr>
            </w:pPr>
            <w:r w:rsidRPr="00761150">
              <w:rPr>
                <w:sz w:val="22"/>
                <w:szCs w:val="22"/>
                <w:lang w:val="en-US"/>
              </w:rPr>
              <w:t>xxx</w:t>
            </w:r>
          </w:p>
        </w:tc>
      </w:tr>
      <w:tr w:rsidR="00761150" w:rsidRPr="00761150" w14:paraId="0EE6B5A9" w14:textId="77777777" w:rsidTr="00984043">
        <w:trPr>
          <w:trHeight w:val="340"/>
        </w:trPr>
        <w:tc>
          <w:tcPr>
            <w:tcW w:w="3648" w:type="pct"/>
            <w:shd w:val="clear" w:color="auto" w:fill="auto"/>
            <w:vAlign w:val="center"/>
          </w:tcPr>
          <w:p w14:paraId="380ABCF6" w14:textId="77777777" w:rsidR="00761150" w:rsidRPr="00761150" w:rsidRDefault="00761150" w:rsidP="00761150">
            <w:pPr>
              <w:autoSpaceDE/>
              <w:autoSpaceDN/>
              <w:spacing w:line="276" w:lineRule="auto"/>
              <w:jc w:val="both"/>
              <w:rPr>
                <w:sz w:val="22"/>
                <w:szCs w:val="22"/>
                <w:lang w:val="en-US"/>
              </w:rPr>
            </w:pPr>
            <w:r w:rsidRPr="00761150">
              <w:rPr>
                <w:sz w:val="22"/>
                <w:szCs w:val="22"/>
                <w:lang w:val="en-US"/>
              </w:rPr>
              <w:t>Others (specify)</w:t>
            </w:r>
          </w:p>
        </w:tc>
        <w:tc>
          <w:tcPr>
            <w:tcW w:w="1352" w:type="pct"/>
            <w:shd w:val="clear" w:color="auto" w:fill="auto"/>
            <w:noWrap/>
            <w:vAlign w:val="bottom"/>
          </w:tcPr>
          <w:p w14:paraId="0F0005AF" w14:textId="77777777" w:rsidR="00761150" w:rsidRPr="00761150" w:rsidRDefault="00761150" w:rsidP="004D6752">
            <w:pPr>
              <w:autoSpaceDE/>
              <w:autoSpaceDN/>
              <w:spacing w:line="276" w:lineRule="auto"/>
              <w:jc w:val="center"/>
              <w:rPr>
                <w:sz w:val="22"/>
                <w:szCs w:val="22"/>
                <w:lang w:val="en-US"/>
              </w:rPr>
            </w:pPr>
            <w:r w:rsidRPr="00761150">
              <w:rPr>
                <w:sz w:val="22"/>
                <w:szCs w:val="22"/>
                <w:lang w:val="en-US"/>
              </w:rPr>
              <w:t>xxx</w:t>
            </w:r>
          </w:p>
        </w:tc>
      </w:tr>
      <w:tr w:rsidR="00761150" w:rsidRPr="00761150" w14:paraId="347D0325" w14:textId="77777777" w:rsidTr="00984043">
        <w:trPr>
          <w:trHeight w:val="340"/>
        </w:trPr>
        <w:tc>
          <w:tcPr>
            <w:tcW w:w="3648" w:type="pct"/>
            <w:shd w:val="clear" w:color="auto" w:fill="auto"/>
            <w:noWrap/>
            <w:vAlign w:val="center"/>
            <w:hideMark/>
          </w:tcPr>
          <w:p w14:paraId="43D3D8E1" w14:textId="77777777" w:rsidR="00761150" w:rsidRPr="00761150" w:rsidRDefault="00761150" w:rsidP="00761150">
            <w:pPr>
              <w:autoSpaceDE/>
              <w:autoSpaceDN/>
              <w:spacing w:line="276" w:lineRule="auto"/>
              <w:jc w:val="both"/>
              <w:rPr>
                <w:b/>
                <w:bCs/>
                <w:sz w:val="22"/>
                <w:szCs w:val="22"/>
                <w:lang w:val="en-US"/>
              </w:rPr>
            </w:pPr>
            <w:r w:rsidRPr="00761150">
              <w:rPr>
                <w:b/>
                <w:bCs/>
                <w:sz w:val="22"/>
                <w:szCs w:val="22"/>
              </w:rPr>
              <w:t>Total</w:t>
            </w:r>
            <w:r w:rsidRPr="00761150">
              <w:rPr>
                <w:sz w:val="22"/>
                <w:szCs w:val="22"/>
              </w:rPr>
              <w:t xml:space="preserve"> </w:t>
            </w:r>
          </w:p>
        </w:tc>
        <w:tc>
          <w:tcPr>
            <w:tcW w:w="1352" w:type="pct"/>
            <w:shd w:val="clear" w:color="auto" w:fill="auto"/>
            <w:noWrap/>
            <w:vAlign w:val="bottom"/>
            <w:hideMark/>
          </w:tcPr>
          <w:p w14:paraId="31340A54" w14:textId="77777777" w:rsidR="00761150" w:rsidRPr="00761150" w:rsidRDefault="00761150" w:rsidP="004D6752">
            <w:pPr>
              <w:autoSpaceDE/>
              <w:autoSpaceDN/>
              <w:spacing w:line="276" w:lineRule="auto"/>
              <w:jc w:val="center"/>
              <w:rPr>
                <w:b/>
                <w:bCs/>
                <w:sz w:val="22"/>
                <w:szCs w:val="22"/>
                <w:lang w:val="en-US"/>
              </w:rPr>
            </w:pPr>
            <w:r w:rsidRPr="00761150">
              <w:rPr>
                <w:b/>
                <w:bCs/>
                <w:sz w:val="22"/>
                <w:szCs w:val="22"/>
                <w:lang w:val="en-US"/>
              </w:rPr>
              <w:t>xxx</w:t>
            </w:r>
          </w:p>
        </w:tc>
      </w:tr>
    </w:tbl>
    <w:p w14:paraId="1F431737" w14:textId="77777777" w:rsidR="00506A13" w:rsidRDefault="00506A13" w:rsidP="00DF2D9C">
      <w:pPr>
        <w:spacing w:line="360" w:lineRule="auto"/>
        <w:ind w:right="-20"/>
        <w:jc w:val="both"/>
        <w:rPr>
          <w:rFonts w:eastAsia="Arial"/>
          <w:b/>
          <w:bCs/>
          <w:spacing w:val="3"/>
          <w:sz w:val="22"/>
          <w:szCs w:val="22"/>
        </w:rPr>
      </w:pPr>
    </w:p>
    <w:p w14:paraId="446728B3" w14:textId="77777777" w:rsidR="008B0B14" w:rsidRPr="008B0B14" w:rsidRDefault="00D21C5A" w:rsidP="00DF2D9C">
      <w:pPr>
        <w:pStyle w:val="ListParagraph"/>
        <w:numPr>
          <w:ilvl w:val="0"/>
          <w:numId w:val="19"/>
        </w:numPr>
        <w:spacing w:before="240" w:after="240" w:line="360" w:lineRule="auto"/>
        <w:ind w:right="-20"/>
        <w:jc w:val="both"/>
        <w:rPr>
          <w:rFonts w:eastAsia="Arial"/>
          <w:b/>
          <w:bCs/>
          <w:spacing w:val="3"/>
          <w:sz w:val="22"/>
          <w:szCs w:val="22"/>
        </w:rPr>
      </w:pPr>
      <w:r w:rsidRPr="00953054">
        <w:rPr>
          <w:rFonts w:eastAsia="Arial"/>
          <w:b/>
          <w:bCs/>
          <w:spacing w:val="3"/>
          <w:sz w:val="22"/>
          <w:szCs w:val="22"/>
        </w:rPr>
        <w:t>Depreciation and Amortization Expense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675"/>
        <w:gridCol w:w="2643"/>
      </w:tblGrid>
      <w:tr w:rsidR="00B730C5" w:rsidRPr="00B730C5" w14:paraId="568802F5" w14:textId="77777777" w:rsidTr="00984043">
        <w:trPr>
          <w:trHeight w:val="340"/>
        </w:trPr>
        <w:tc>
          <w:tcPr>
            <w:tcW w:w="3648" w:type="pct"/>
            <w:tcBorders>
              <w:top w:val="single" w:sz="4" w:space="0" w:color="auto"/>
              <w:left w:val="single" w:sz="4" w:space="0" w:color="auto"/>
              <w:bottom w:val="single" w:sz="4" w:space="0" w:color="auto"/>
              <w:right w:val="single" w:sz="4" w:space="0" w:color="auto"/>
            </w:tcBorders>
            <w:shd w:val="clear" w:color="auto" w:fill="0070C0"/>
            <w:vAlign w:val="center"/>
            <w:hideMark/>
          </w:tcPr>
          <w:p w14:paraId="6224AF66" w14:textId="77777777" w:rsidR="00B730C5" w:rsidRPr="00B730C5" w:rsidRDefault="00B730C5" w:rsidP="00B730C5">
            <w:pPr>
              <w:autoSpaceDE/>
              <w:autoSpaceDN/>
              <w:spacing w:line="276" w:lineRule="auto"/>
              <w:jc w:val="both"/>
              <w:rPr>
                <w:b/>
                <w:bCs/>
                <w:sz w:val="22"/>
                <w:szCs w:val="22"/>
                <w:lang w:eastAsia="en-GB"/>
              </w:rPr>
            </w:pPr>
            <w:r w:rsidRPr="00B730C5">
              <w:rPr>
                <w:b/>
                <w:bCs/>
                <w:sz w:val="22"/>
                <w:szCs w:val="22"/>
                <w:lang w:eastAsia="en-GB"/>
              </w:rPr>
              <w:t>Description</w:t>
            </w:r>
          </w:p>
        </w:tc>
        <w:tc>
          <w:tcPr>
            <w:tcW w:w="1352" w:type="pct"/>
            <w:shd w:val="clear" w:color="auto" w:fill="0070C0"/>
            <w:noWrap/>
            <w:vAlign w:val="center"/>
            <w:hideMark/>
          </w:tcPr>
          <w:p w14:paraId="477F7C97" w14:textId="7F58E18E" w:rsidR="00D82209" w:rsidRPr="00435C92" w:rsidRDefault="00D82209" w:rsidP="004D6752">
            <w:pPr>
              <w:autoSpaceDE/>
              <w:autoSpaceDN/>
              <w:spacing w:line="276" w:lineRule="auto"/>
              <w:jc w:val="center"/>
              <w:rPr>
                <w:b/>
                <w:i/>
                <w:iCs/>
                <w:sz w:val="22"/>
                <w:szCs w:val="22"/>
                <w:lang w:val="en-US"/>
              </w:rPr>
            </w:pPr>
            <w:r w:rsidRPr="00435C92">
              <w:rPr>
                <w:b/>
                <w:i/>
                <w:iCs/>
                <w:sz w:val="22"/>
                <w:szCs w:val="22"/>
                <w:lang w:val="en-US"/>
              </w:rPr>
              <w:t>Period ended</w:t>
            </w:r>
          </w:p>
          <w:p w14:paraId="3469B66B" w14:textId="00DB7C49" w:rsidR="00B730C5" w:rsidRPr="00B730C5" w:rsidRDefault="00D82209" w:rsidP="004D6752">
            <w:pPr>
              <w:autoSpaceDE/>
              <w:autoSpaceDN/>
              <w:spacing w:line="276" w:lineRule="auto"/>
              <w:jc w:val="center"/>
              <w:rPr>
                <w:b/>
                <w:bCs/>
                <w:sz w:val="22"/>
                <w:szCs w:val="22"/>
                <w:lang w:val="en-US"/>
              </w:rPr>
            </w:pPr>
            <w:r w:rsidRPr="00435C92">
              <w:rPr>
                <w:b/>
                <w:i/>
                <w:iCs/>
                <w:sz w:val="22"/>
                <w:szCs w:val="22"/>
                <w:lang w:val="en-US"/>
              </w:rPr>
              <w:t>Sep/Dec/March/June 20xx</w:t>
            </w:r>
          </w:p>
        </w:tc>
      </w:tr>
      <w:tr w:rsidR="00B730C5" w:rsidRPr="00B730C5" w14:paraId="4856D53D" w14:textId="77777777" w:rsidTr="00984043">
        <w:trPr>
          <w:trHeight w:val="340"/>
        </w:trPr>
        <w:tc>
          <w:tcPr>
            <w:tcW w:w="3648" w:type="pct"/>
            <w:tcBorders>
              <w:top w:val="single" w:sz="4" w:space="0" w:color="auto"/>
              <w:left w:val="single" w:sz="4" w:space="0" w:color="auto"/>
              <w:bottom w:val="single" w:sz="4" w:space="0" w:color="auto"/>
              <w:right w:val="single" w:sz="4" w:space="0" w:color="auto"/>
            </w:tcBorders>
            <w:shd w:val="clear" w:color="auto" w:fill="0070C0"/>
            <w:vAlign w:val="center"/>
            <w:hideMark/>
          </w:tcPr>
          <w:p w14:paraId="3AE653E9" w14:textId="77777777" w:rsidR="00B730C5" w:rsidRPr="00B730C5" w:rsidRDefault="00B730C5" w:rsidP="00B730C5">
            <w:pPr>
              <w:autoSpaceDE/>
              <w:autoSpaceDN/>
              <w:spacing w:line="276" w:lineRule="auto"/>
              <w:jc w:val="both"/>
              <w:rPr>
                <w:b/>
                <w:bCs/>
                <w:sz w:val="22"/>
                <w:szCs w:val="22"/>
                <w:lang w:eastAsia="en-GB"/>
              </w:rPr>
            </w:pPr>
          </w:p>
        </w:tc>
        <w:tc>
          <w:tcPr>
            <w:tcW w:w="1352"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312DE27E" w14:textId="77777777" w:rsidR="00B730C5" w:rsidRPr="00B730C5" w:rsidRDefault="00B730C5" w:rsidP="004D6752">
            <w:pPr>
              <w:autoSpaceDE/>
              <w:autoSpaceDN/>
              <w:spacing w:line="276" w:lineRule="auto"/>
              <w:jc w:val="center"/>
              <w:rPr>
                <w:b/>
                <w:bCs/>
                <w:sz w:val="22"/>
                <w:szCs w:val="22"/>
                <w:lang w:val="en-US"/>
              </w:rPr>
            </w:pPr>
            <w:r w:rsidRPr="00B730C5">
              <w:rPr>
                <w:b/>
                <w:bCs/>
                <w:sz w:val="22"/>
                <w:szCs w:val="22"/>
                <w:lang w:val="en-US"/>
              </w:rPr>
              <w:t>Kshs</w:t>
            </w:r>
          </w:p>
        </w:tc>
      </w:tr>
      <w:tr w:rsidR="00B730C5" w:rsidRPr="00B730C5" w14:paraId="72AB7EA6" w14:textId="77777777" w:rsidTr="00984043">
        <w:trPr>
          <w:trHeight w:val="340"/>
        </w:trPr>
        <w:tc>
          <w:tcPr>
            <w:tcW w:w="3648" w:type="pct"/>
            <w:shd w:val="clear" w:color="auto" w:fill="auto"/>
            <w:noWrap/>
            <w:vAlign w:val="center"/>
            <w:hideMark/>
          </w:tcPr>
          <w:p w14:paraId="463F5A5B" w14:textId="77777777" w:rsidR="00B730C5" w:rsidRPr="00B730C5" w:rsidRDefault="00B730C5" w:rsidP="00B730C5">
            <w:pPr>
              <w:autoSpaceDE/>
              <w:autoSpaceDN/>
              <w:spacing w:line="276" w:lineRule="auto"/>
              <w:jc w:val="both"/>
              <w:rPr>
                <w:sz w:val="22"/>
                <w:szCs w:val="22"/>
                <w:lang w:val="en-US"/>
              </w:rPr>
            </w:pPr>
            <w:r w:rsidRPr="00B730C5">
              <w:rPr>
                <w:sz w:val="22"/>
                <w:szCs w:val="22"/>
                <w:lang w:eastAsia="en-GB"/>
              </w:rPr>
              <w:t>Property, plant and equipment</w:t>
            </w:r>
          </w:p>
        </w:tc>
        <w:tc>
          <w:tcPr>
            <w:tcW w:w="1352" w:type="pct"/>
            <w:shd w:val="clear" w:color="auto" w:fill="auto"/>
            <w:noWrap/>
            <w:vAlign w:val="center"/>
            <w:hideMark/>
          </w:tcPr>
          <w:p w14:paraId="077A1CB2" w14:textId="77777777" w:rsidR="00B730C5" w:rsidRPr="00B730C5" w:rsidRDefault="00B730C5" w:rsidP="004D6752">
            <w:pPr>
              <w:autoSpaceDE/>
              <w:autoSpaceDN/>
              <w:spacing w:line="276" w:lineRule="auto"/>
              <w:jc w:val="center"/>
              <w:rPr>
                <w:sz w:val="22"/>
                <w:szCs w:val="22"/>
                <w:lang w:val="en-US"/>
              </w:rPr>
            </w:pPr>
            <w:r w:rsidRPr="00B730C5">
              <w:rPr>
                <w:sz w:val="22"/>
                <w:szCs w:val="22"/>
                <w:lang w:val="en-US"/>
              </w:rPr>
              <w:t>xxx</w:t>
            </w:r>
          </w:p>
        </w:tc>
      </w:tr>
      <w:tr w:rsidR="00B730C5" w:rsidRPr="00B730C5" w14:paraId="790C738B" w14:textId="77777777" w:rsidTr="00984043">
        <w:trPr>
          <w:trHeight w:val="340"/>
        </w:trPr>
        <w:tc>
          <w:tcPr>
            <w:tcW w:w="3648" w:type="pct"/>
            <w:shd w:val="clear" w:color="auto" w:fill="auto"/>
            <w:noWrap/>
            <w:vAlign w:val="center"/>
            <w:hideMark/>
          </w:tcPr>
          <w:p w14:paraId="3826AA08" w14:textId="77777777" w:rsidR="00B730C5" w:rsidRPr="00B730C5" w:rsidRDefault="00B730C5" w:rsidP="00B730C5">
            <w:pPr>
              <w:autoSpaceDE/>
              <w:autoSpaceDN/>
              <w:spacing w:line="276" w:lineRule="auto"/>
              <w:jc w:val="both"/>
              <w:rPr>
                <w:sz w:val="22"/>
                <w:szCs w:val="22"/>
                <w:lang w:val="en-US"/>
              </w:rPr>
            </w:pPr>
            <w:r w:rsidRPr="00B730C5">
              <w:rPr>
                <w:sz w:val="22"/>
                <w:szCs w:val="22"/>
                <w:lang w:eastAsia="en-GB"/>
              </w:rPr>
              <w:t>Intangible assets</w:t>
            </w:r>
          </w:p>
        </w:tc>
        <w:tc>
          <w:tcPr>
            <w:tcW w:w="1352" w:type="pct"/>
            <w:shd w:val="clear" w:color="auto" w:fill="auto"/>
            <w:noWrap/>
            <w:vAlign w:val="center"/>
            <w:hideMark/>
          </w:tcPr>
          <w:p w14:paraId="3E55B4F8" w14:textId="77777777" w:rsidR="00B730C5" w:rsidRPr="00B730C5" w:rsidRDefault="00B730C5" w:rsidP="004D6752">
            <w:pPr>
              <w:autoSpaceDE/>
              <w:autoSpaceDN/>
              <w:spacing w:line="276" w:lineRule="auto"/>
              <w:jc w:val="center"/>
              <w:rPr>
                <w:sz w:val="22"/>
                <w:szCs w:val="22"/>
                <w:lang w:val="en-US"/>
              </w:rPr>
            </w:pPr>
            <w:r w:rsidRPr="00B730C5">
              <w:rPr>
                <w:sz w:val="22"/>
                <w:szCs w:val="22"/>
                <w:lang w:val="en-US"/>
              </w:rPr>
              <w:t>xxx</w:t>
            </w:r>
          </w:p>
        </w:tc>
      </w:tr>
      <w:tr w:rsidR="00B730C5" w:rsidRPr="00B730C5" w14:paraId="41D26AA5" w14:textId="77777777" w:rsidTr="00984043">
        <w:trPr>
          <w:trHeight w:val="340"/>
        </w:trPr>
        <w:tc>
          <w:tcPr>
            <w:tcW w:w="3648" w:type="pct"/>
            <w:shd w:val="clear" w:color="auto" w:fill="auto"/>
            <w:noWrap/>
            <w:vAlign w:val="center"/>
            <w:hideMark/>
          </w:tcPr>
          <w:p w14:paraId="6DB99973" w14:textId="77777777" w:rsidR="00B730C5" w:rsidRPr="00B730C5" w:rsidRDefault="00B730C5" w:rsidP="00B730C5">
            <w:pPr>
              <w:autoSpaceDE/>
              <w:autoSpaceDN/>
              <w:spacing w:line="276" w:lineRule="auto"/>
              <w:jc w:val="both"/>
              <w:rPr>
                <w:sz w:val="22"/>
                <w:szCs w:val="22"/>
                <w:lang w:val="en-US"/>
              </w:rPr>
            </w:pPr>
            <w:r w:rsidRPr="00B730C5">
              <w:rPr>
                <w:sz w:val="22"/>
                <w:szCs w:val="22"/>
                <w:lang w:eastAsia="en-GB"/>
              </w:rPr>
              <w:t>Investment property carried at cost</w:t>
            </w:r>
          </w:p>
        </w:tc>
        <w:tc>
          <w:tcPr>
            <w:tcW w:w="1352" w:type="pct"/>
            <w:shd w:val="clear" w:color="auto" w:fill="auto"/>
            <w:noWrap/>
            <w:vAlign w:val="center"/>
            <w:hideMark/>
          </w:tcPr>
          <w:p w14:paraId="0440B7A8" w14:textId="77777777" w:rsidR="00B730C5" w:rsidRPr="00B730C5" w:rsidRDefault="00B730C5" w:rsidP="004D6752">
            <w:pPr>
              <w:autoSpaceDE/>
              <w:autoSpaceDN/>
              <w:spacing w:line="276" w:lineRule="auto"/>
              <w:jc w:val="center"/>
              <w:rPr>
                <w:sz w:val="22"/>
                <w:szCs w:val="22"/>
                <w:lang w:val="en-US"/>
              </w:rPr>
            </w:pPr>
            <w:r w:rsidRPr="00B730C5">
              <w:rPr>
                <w:sz w:val="22"/>
                <w:szCs w:val="22"/>
                <w:lang w:val="en-US"/>
              </w:rPr>
              <w:t>xxx</w:t>
            </w:r>
          </w:p>
        </w:tc>
      </w:tr>
      <w:tr w:rsidR="00B730C5" w:rsidRPr="00B730C5" w14:paraId="1523DE1A" w14:textId="77777777" w:rsidTr="00984043">
        <w:trPr>
          <w:trHeight w:val="340"/>
        </w:trPr>
        <w:tc>
          <w:tcPr>
            <w:tcW w:w="3648" w:type="pct"/>
            <w:shd w:val="clear" w:color="auto" w:fill="auto"/>
            <w:vAlign w:val="center"/>
            <w:hideMark/>
          </w:tcPr>
          <w:p w14:paraId="405201C6" w14:textId="77777777" w:rsidR="00B730C5" w:rsidRPr="00B730C5" w:rsidRDefault="00B730C5" w:rsidP="00B730C5">
            <w:pPr>
              <w:autoSpaceDE/>
              <w:autoSpaceDN/>
              <w:spacing w:line="276" w:lineRule="auto"/>
              <w:jc w:val="both"/>
              <w:rPr>
                <w:b/>
                <w:bCs/>
                <w:sz w:val="22"/>
                <w:szCs w:val="22"/>
                <w:lang w:val="en-US"/>
              </w:rPr>
            </w:pPr>
            <w:r w:rsidRPr="00B730C5">
              <w:rPr>
                <w:b/>
                <w:bCs/>
                <w:sz w:val="22"/>
                <w:szCs w:val="22"/>
                <w:lang w:eastAsia="en-GB"/>
              </w:rPr>
              <w:t>Total</w:t>
            </w:r>
            <w:r w:rsidRPr="00B730C5">
              <w:rPr>
                <w:sz w:val="22"/>
                <w:szCs w:val="22"/>
                <w:lang w:eastAsia="en-GB"/>
              </w:rPr>
              <w:t xml:space="preserve"> </w:t>
            </w:r>
          </w:p>
        </w:tc>
        <w:tc>
          <w:tcPr>
            <w:tcW w:w="1352" w:type="pct"/>
            <w:shd w:val="clear" w:color="auto" w:fill="auto"/>
            <w:noWrap/>
            <w:vAlign w:val="center"/>
            <w:hideMark/>
          </w:tcPr>
          <w:p w14:paraId="251AEDDC" w14:textId="77777777" w:rsidR="00B730C5" w:rsidRPr="00B730C5" w:rsidRDefault="00B730C5" w:rsidP="004D6752">
            <w:pPr>
              <w:autoSpaceDE/>
              <w:autoSpaceDN/>
              <w:spacing w:line="276" w:lineRule="auto"/>
              <w:jc w:val="center"/>
              <w:rPr>
                <w:b/>
                <w:bCs/>
                <w:sz w:val="22"/>
                <w:szCs w:val="22"/>
                <w:lang w:val="en-US"/>
              </w:rPr>
            </w:pPr>
            <w:r w:rsidRPr="00B730C5">
              <w:rPr>
                <w:b/>
                <w:bCs/>
                <w:sz w:val="22"/>
                <w:szCs w:val="22"/>
                <w:lang w:val="en-US"/>
              </w:rPr>
              <w:t>xxx</w:t>
            </w:r>
          </w:p>
        </w:tc>
      </w:tr>
    </w:tbl>
    <w:p w14:paraId="33DD0EB3" w14:textId="77777777" w:rsidR="00A11A39" w:rsidRPr="00A3016A" w:rsidRDefault="00A11A39" w:rsidP="00A11A39">
      <w:pPr>
        <w:autoSpaceDE/>
        <w:autoSpaceDN/>
        <w:spacing w:line="360" w:lineRule="auto"/>
        <w:rPr>
          <w:b/>
          <w:bCs/>
          <w:lang w:eastAsia="en-GB"/>
        </w:rPr>
      </w:pPr>
      <w:r>
        <w:rPr>
          <w:i/>
          <w:iCs/>
        </w:rPr>
        <w:t>(Provide brief explanation expenditure variations compared same period in the previous year</w:t>
      </w:r>
      <w:r w:rsidRPr="00650C14">
        <w:t>)</w:t>
      </w:r>
    </w:p>
    <w:p w14:paraId="34323EC9" w14:textId="06AF0FC9" w:rsidR="00C82FB9" w:rsidRPr="00E02CC7" w:rsidRDefault="00CC3AD2" w:rsidP="00E02CC7">
      <w:pPr>
        <w:pStyle w:val="ListParagraph"/>
        <w:numPr>
          <w:ilvl w:val="0"/>
          <w:numId w:val="19"/>
        </w:numPr>
        <w:spacing w:before="240" w:after="240" w:line="360" w:lineRule="auto"/>
        <w:ind w:right="-20"/>
        <w:jc w:val="both"/>
        <w:rPr>
          <w:rFonts w:eastAsia="Arial"/>
          <w:b/>
          <w:bCs/>
          <w:spacing w:val="3"/>
          <w:sz w:val="22"/>
          <w:szCs w:val="22"/>
        </w:rPr>
      </w:pPr>
      <w:r w:rsidRPr="00953054">
        <w:rPr>
          <w:rFonts w:eastAsia="Arial"/>
          <w:b/>
          <w:bCs/>
          <w:spacing w:val="3"/>
          <w:sz w:val="22"/>
          <w:szCs w:val="22"/>
        </w:rPr>
        <w:t xml:space="preserve">Other </w:t>
      </w:r>
      <w:r w:rsidR="00D21C5A" w:rsidRPr="00953054">
        <w:rPr>
          <w:rFonts w:eastAsia="Arial"/>
          <w:b/>
          <w:bCs/>
          <w:spacing w:val="3"/>
          <w:sz w:val="22"/>
          <w:szCs w:val="22"/>
        </w:rPr>
        <w:t>Grants and Subsidies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675"/>
        <w:gridCol w:w="2643"/>
      </w:tblGrid>
      <w:tr w:rsidR="00435C92" w:rsidRPr="00435C92" w14:paraId="0D702BA9" w14:textId="77777777" w:rsidTr="000A0629">
        <w:trPr>
          <w:trHeight w:val="340"/>
        </w:trPr>
        <w:tc>
          <w:tcPr>
            <w:tcW w:w="3952" w:type="pct"/>
            <w:shd w:val="clear" w:color="auto" w:fill="0070C0"/>
            <w:noWrap/>
            <w:vAlign w:val="bottom"/>
            <w:hideMark/>
          </w:tcPr>
          <w:p w14:paraId="085ABCDB" w14:textId="77777777" w:rsidR="00435C92" w:rsidRPr="00435C92" w:rsidRDefault="00435C92" w:rsidP="00435C92">
            <w:pPr>
              <w:autoSpaceDE/>
              <w:autoSpaceDN/>
              <w:spacing w:line="276" w:lineRule="auto"/>
              <w:jc w:val="both"/>
              <w:rPr>
                <w:b/>
                <w:bCs/>
                <w:sz w:val="22"/>
                <w:szCs w:val="22"/>
                <w:lang w:val="en-US"/>
              </w:rPr>
            </w:pPr>
            <w:r w:rsidRPr="00435C92">
              <w:rPr>
                <w:b/>
                <w:bCs/>
                <w:sz w:val="22"/>
                <w:szCs w:val="22"/>
                <w:lang w:val="en-US"/>
              </w:rPr>
              <w:t>Description</w:t>
            </w:r>
          </w:p>
        </w:tc>
        <w:tc>
          <w:tcPr>
            <w:tcW w:w="1048" w:type="pct"/>
            <w:shd w:val="clear" w:color="auto" w:fill="0070C0"/>
            <w:noWrap/>
            <w:vAlign w:val="center"/>
            <w:hideMark/>
          </w:tcPr>
          <w:p w14:paraId="2C9AA6C5" w14:textId="0FD1F030" w:rsidR="00435C92" w:rsidRPr="00435C92" w:rsidRDefault="00435C92" w:rsidP="004D6752">
            <w:pPr>
              <w:autoSpaceDE/>
              <w:autoSpaceDN/>
              <w:spacing w:line="276" w:lineRule="auto"/>
              <w:jc w:val="center"/>
              <w:rPr>
                <w:b/>
                <w:i/>
                <w:iCs/>
                <w:sz w:val="22"/>
                <w:szCs w:val="22"/>
                <w:lang w:val="en-US"/>
              </w:rPr>
            </w:pPr>
            <w:r w:rsidRPr="00435C92">
              <w:rPr>
                <w:b/>
                <w:i/>
                <w:iCs/>
                <w:sz w:val="22"/>
                <w:szCs w:val="22"/>
                <w:lang w:val="en-US"/>
              </w:rPr>
              <w:t>Period ended</w:t>
            </w:r>
          </w:p>
          <w:p w14:paraId="1C0BD828" w14:textId="43FC9FD8" w:rsidR="00435C92" w:rsidRPr="00435C92" w:rsidRDefault="00435C92" w:rsidP="004D6752">
            <w:pPr>
              <w:autoSpaceDE/>
              <w:autoSpaceDN/>
              <w:spacing w:line="276" w:lineRule="auto"/>
              <w:jc w:val="center"/>
              <w:rPr>
                <w:b/>
                <w:bCs/>
                <w:sz w:val="22"/>
                <w:szCs w:val="22"/>
                <w:lang w:val="en-US"/>
              </w:rPr>
            </w:pPr>
            <w:r w:rsidRPr="00435C92">
              <w:rPr>
                <w:b/>
                <w:i/>
                <w:iCs/>
                <w:sz w:val="22"/>
                <w:szCs w:val="22"/>
                <w:lang w:val="en-US"/>
              </w:rPr>
              <w:t>Sep/Dec/March/June 20xx</w:t>
            </w:r>
          </w:p>
        </w:tc>
      </w:tr>
      <w:tr w:rsidR="00435C92" w:rsidRPr="00435C92" w14:paraId="3A64821A" w14:textId="77777777" w:rsidTr="000A0629">
        <w:trPr>
          <w:trHeight w:val="340"/>
        </w:trPr>
        <w:tc>
          <w:tcPr>
            <w:tcW w:w="3952" w:type="pct"/>
            <w:shd w:val="clear" w:color="auto" w:fill="0070C0"/>
            <w:noWrap/>
            <w:vAlign w:val="bottom"/>
            <w:hideMark/>
          </w:tcPr>
          <w:p w14:paraId="23479D8E" w14:textId="77777777" w:rsidR="00435C92" w:rsidRPr="00435C92" w:rsidRDefault="00435C92" w:rsidP="00435C92">
            <w:pPr>
              <w:autoSpaceDE/>
              <w:autoSpaceDN/>
              <w:spacing w:line="276" w:lineRule="auto"/>
              <w:ind w:left="342"/>
              <w:jc w:val="both"/>
              <w:rPr>
                <w:b/>
                <w:bCs/>
                <w:sz w:val="22"/>
                <w:szCs w:val="22"/>
                <w:lang w:val="en-US"/>
              </w:rPr>
            </w:pPr>
          </w:p>
        </w:tc>
        <w:tc>
          <w:tcPr>
            <w:tcW w:w="1048" w:type="pct"/>
            <w:shd w:val="clear" w:color="auto" w:fill="0070C0"/>
            <w:noWrap/>
            <w:vAlign w:val="center"/>
            <w:hideMark/>
          </w:tcPr>
          <w:p w14:paraId="0D741C0B" w14:textId="77777777" w:rsidR="00435C92" w:rsidRPr="00435C92" w:rsidRDefault="00435C92" w:rsidP="004D6752">
            <w:pPr>
              <w:autoSpaceDE/>
              <w:autoSpaceDN/>
              <w:spacing w:line="276" w:lineRule="auto"/>
              <w:jc w:val="center"/>
              <w:rPr>
                <w:b/>
                <w:bCs/>
                <w:sz w:val="22"/>
                <w:szCs w:val="22"/>
                <w:lang w:val="en-US"/>
              </w:rPr>
            </w:pPr>
            <w:r w:rsidRPr="00435C92">
              <w:rPr>
                <w:b/>
                <w:bCs/>
                <w:sz w:val="22"/>
                <w:szCs w:val="22"/>
                <w:lang w:val="en-US"/>
              </w:rPr>
              <w:t>Kshs</w:t>
            </w:r>
          </w:p>
        </w:tc>
      </w:tr>
      <w:tr w:rsidR="00435C92" w:rsidRPr="00435C92" w14:paraId="1CBB45D7" w14:textId="77777777" w:rsidTr="000A0629">
        <w:trPr>
          <w:trHeight w:val="340"/>
        </w:trPr>
        <w:tc>
          <w:tcPr>
            <w:tcW w:w="3952" w:type="pct"/>
            <w:shd w:val="clear" w:color="auto" w:fill="auto"/>
            <w:noWrap/>
            <w:vAlign w:val="bottom"/>
          </w:tcPr>
          <w:p w14:paraId="3CDFEA73" w14:textId="77777777" w:rsidR="00435C92" w:rsidRPr="00435C92" w:rsidRDefault="00435C92" w:rsidP="00435C92">
            <w:pPr>
              <w:autoSpaceDE/>
              <w:autoSpaceDN/>
              <w:spacing w:line="276" w:lineRule="auto"/>
              <w:jc w:val="both"/>
              <w:rPr>
                <w:sz w:val="22"/>
                <w:szCs w:val="22"/>
                <w:lang w:val="en-US"/>
              </w:rPr>
            </w:pPr>
            <w:r w:rsidRPr="00435C92">
              <w:rPr>
                <w:sz w:val="22"/>
                <w:szCs w:val="22"/>
                <w:lang w:val="en-US"/>
              </w:rPr>
              <w:t>Membership dues and subscriptions to international organizations</w:t>
            </w:r>
          </w:p>
        </w:tc>
        <w:tc>
          <w:tcPr>
            <w:tcW w:w="1048" w:type="pct"/>
            <w:shd w:val="clear" w:color="auto" w:fill="auto"/>
            <w:noWrap/>
            <w:vAlign w:val="center"/>
          </w:tcPr>
          <w:p w14:paraId="753210CC" w14:textId="77777777" w:rsidR="00435C92" w:rsidRPr="00435C92" w:rsidRDefault="00435C92" w:rsidP="004D6752">
            <w:pPr>
              <w:autoSpaceDE/>
              <w:autoSpaceDN/>
              <w:spacing w:line="276" w:lineRule="auto"/>
              <w:jc w:val="center"/>
              <w:rPr>
                <w:sz w:val="22"/>
                <w:szCs w:val="22"/>
                <w:lang w:val="en-US"/>
              </w:rPr>
            </w:pPr>
            <w:r w:rsidRPr="00435C92">
              <w:rPr>
                <w:sz w:val="22"/>
                <w:szCs w:val="22"/>
                <w:lang w:val="en-US"/>
              </w:rPr>
              <w:t>xxx</w:t>
            </w:r>
          </w:p>
        </w:tc>
      </w:tr>
      <w:tr w:rsidR="00435C92" w:rsidRPr="00435C92" w14:paraId="1B940401" w14:textId="77777777" w:rsidTr="000A0629">
        <w:trPr>
          <w:trHeight w:val="340"/>
        </w:trPr>
        <w:tc>
          <w:tcPr>
            <w:tcW w:w="3952" w:type="pct"/>
            <w:shd w:val="clear" w:color="auto" w:fill="auto"/>
            <w:noWrap/>
            <w:vAlign w:val="bottom"/>
          </w:tcPr>
          <w:p w14:paraId="577319F4" w14:textId="77777777" w:rsidR="00435C92" w:rsidRPr="00435C92" w:rsidRDefault="00435C92" w:rsidP="00435C92">
            <w:pPr>
              <w:autoSpaceDE/>
              <w:autoSpaceDN/>
              <w:spacing w:line="276" w:lineRule="auto"/>
              <w:jc w:val="both"/>
              <w:rPr>
                <w:sz w:val="22"/>
                <w:szCs w:val="22"/>
                <w:lang w:val="en-US"/>
              </w:rPr>
            </w:pPr>
            <w:r w:rsidRPr="00435C92">
              <w:rPr>
                <w:sz w:val="22"/>
                <w:szCs w:val="22"/>
                <w:lang w:val="en-US"/>
              </w:rPr>
              <w:t>Scholarships and other educational benefits</w:t>
            </w:r>
          </w:p>
        </w:tc>
        <w:tc>
          <w:tcPr>
            <w:tcW w:w="1048" w:type="pct"/>
            <w:shd w:val="clear" w:color="auto" w:fill="auto"/>
            <w:noWrap/>
            <w:vAlign w:val="center"/>
          </w:tcPr>
          <w:p w14:paraId="75B77F1A" w14:textId="77777777" w:rsidR="00435C92" w:rsidRPr="00435C92" w:rsidRDefault="00435C92" w:rsidP="004D6752">
            <w:pPr>
              <w:autoSpaceDE/>
              <w:autoSpaceDN/>
              <w:spacing w:line="276" w:lineRule="auto"/>
              <w:jc w:val="center"/>
              <w:rPr>
                <w:sz w:val="22"/>
                <w:szCs w:val="22"/>
                <w:lang w:val="en-US"/>
              </w:rPr>
            </w:pPr>
            <w:r w:rsidRPr="00435C92">
              <w:rPr>
                <w:sz w:val="22"/>
                <w:szCs w:val="22"/>
                <w:lang w:val="en-US"/>
              </w:rPr>
              <w:t>xxx</w:t>
            </w:r>
          </w:p>
        </w:tc>
      </w:tr>
      <w:tr w:rsidR="00435C92" w:rsidRPr="00435C92" w14:paraId="1170142A" w14:textId="77777777" w:rsidTr="000A0629">
        <w:trPr>
          <w:trHeight w:val="340"/>
        </w:trPr>
        <w:tc>
          <w:tcPr>
            <w:tcW w:w="3952" w:type="pct"/>
            <w:shd w:val="clear" w:color="auto" w:fill="auto"/>
            <w:noWrap/>
            <w:vAlign w:val="bottom"/>
          </w:tcPr>
          <w:p w14:paraId="186A6213" w14:textId="77777777" w:rsidR="00435C92" w:rsidRPr="00435C92" w:rsidRDefault="00435C92" w:rsidP="00435C92">
            <w:pPr>
              <w:autoSpaceDE/>
              <w:autoSpaceDN/>
              <w:spacing w:line="276" w:lineRule="auto"/>
              <w:jc w:val="both"/>
              <w:rPr>
                <w:sz w:val="22"/>
                <w:szCs w:val="22"/>
                <w:lang w:val="en-US"/>
              </w:rPr>
            </w:pPr>
            <w:r w:rsidRPr="00435C92">
              <w:rPr>
                <w:sz w:val="22"/>
                <w:szCs w:val="22"/>
                <w:lang w:val="en-US"/>
              </w:rPr>
              <w:t>Emergency relief and refugee assistance</w:t>
            </w:r>
          </w:p>
        </w:tc>
        <w:tc>
          <w:tcPr>
            <w:tcW w:w="1048" w:type="pct"/>
            <w:shd w:val="clear" w:color="auto" w:fill="auto"/>
            <w:noWrap/>
            <w:vAlign w:val="center"/>
          </w:tcPr>
          <w:p w14:paraId="44411FDC" w14:textId="77777777" w:rsidR="00435C92" w:rsidRPr="00435C92" w:rsidRDefault="00435C92" w:rsidP="004D6752">
            <w:pPr>
              <w:autoSpaceDE/>
              <w:autoSpaceDN/>
              <w:spacing w:line="276" w:lineRule="auto"/>
              <w:jc w:val="center"/>
              <w:rPr>
                <w:sz w:val="22"/>
                <w:szCs w:val="22"/>
                <w:lang w:val="en-US"/>
              </w:rPr>
            </w:pPr>
            <w:r w:rsidRPr="00435C92">
              <w:rPr>
                <w:sz w:val="22"/>
                <w:szCs w:val="22"/>
                <w:lang w:val="en-US"/>
              </w:rPr>
              <w:t>xxx</w:t>
            </w:r>
          </w:p>
        </w:tc>
      </w:tr>
      <w:tr w:rsidR="00435C92" w:rsidRPr="00435C92" w14:paraId="63EC79C9" w14:textId="77777777" w:rsidTr="000A0629">
        <w:trPr>
          <w:trHeight w:val="340"/>
        </w:trPr>
        <w:tc>
          <w:tcPr>
            <w:tcW w:w="3952" w:type="pct"/>
            <w:shd w:val="clear" w:color="auto" w:fill="auto"/>
            <w:noWrap/>
            <w:vAlign w:val="bottom"/>
          </w:tcPr>
          <w:p w14:paraId="13C24F8D" w14:textId="77777777" w:rsidR="00435C92" w:rsidRPr="00435C92" w:rsidRDefault="00435C92" w:rsidP="00435C92">
            <w:pPr>
              <w:autoSpaceDE/>
              <w:autoSpaceDN/>
              <w:spacing w:line="276" w:lineRule="auto"/>
              <w:jc w:val="both"/>
              <w:rPr>
                <w:sz w:val="22"/>
                <w:szCs w:val="22"/>
                <w:lang w:val="en-US"/>
              </w:rPr>
            </w:pPr>
            <w:r w:rsidRPr="00435C92">
              <w:rPr>
                <w:sz w:val="22"/>
                <w:szCs w:val="22"/>
                <w:lang w:val="en-US"/>
              </w:rPr>
              <w:t>Grants to small businesses, cooperatives, and self employed</w:t>
            </w:r>
          </w:p>
        </w:tc>
        <w:tc>
          <w:tcPr>
            <w:tcW w:w="1048" w:type="pct"/>
            <w:shd w:val="clear" w:color="auto" w:fill="auto"/>
            <w:noWrap/>
            <w:vAlign w:val="center"/>
          </w:tcPr>
          <w:p w14:paraId="207281DB" w14:textId="77777777" w:rsidR="00435C92" w:rsidRPr="00435C92" w:rsidRDefault="00435C92" w:rsidP="004D6752">
            <w:pPr>
              <w:autoSpaceDE/>
              <w:autoSpaceDN/>
              <w:spacing w:line="276" w:lineRule="auto"/>
              <w:jc w:val="center"/>
              <w:rPr>
                <w:sz w:val="22"/>
                <w:szCs w:val="22"/>
                <w:lang w:val="en-US"/>
              </w:rPr>
            </w:pPr>
            <w:r w:rsidRPr="00435C92">
              <w:rPr>
                <w:sz w:val="22"/>
                <w:szCs w:val="22"/>
                <w:lang w:val="en-US"/>
              </w:rPr>
              <w:t>xxx</w:t>
            </w:r>
          </w:p>
        </w:tc>
      </w:tr>
      <w:tr w:rsidR="00435C92" w:rsidRPr="00435C92" w14:paraId="454C7E0E" w14:textId="77777777" w:rsidTr="000A0629">
        <w:trPr>
          <w:trHeight w:val="340"/>
        </w:trPr>
        <w:tc>
          <w:tcPr>
            <w:tcW w:w="3952" w:type="pct"/>
            <w:shd w:val="clear" w:color="auto" w:fill="auto"/>
            <w:noWrap/>
            <w:vAlign w:val="bottom"/>
          </w:tcPr>
          <w:p w14:paraId="0208FBF3" w14:textId="77777777" w:rsidR="00435C92" w:rsidRPr="00435C92" w:rsidRDefault="00435C92" w:rsidP="00435C92">
            <w:pPr>
              <w:autoSpaceDE/>
              <w:autoSpaceDN/>
              <w:spacing w:line="276" w:lineRule="auto"/>
              <w:jc w:val="both"/>
              <w:rPr>
                <w:sz w:val="22"/>
                <w:szCs w:val="22"/>
                <w:lang w:val="en-US"/>
              </w:rPr>
            </w:pPr>
            <w:r w:rsidRPr="00435C92">
              <w:rPr>
                <w:sz w:val="22"/>
                <w:szCs w:val="22"/>
                <w:lang w:val="en-US"/>
              </w:rPr>
              <w:t>Subsidies to Public entities</w:t>
            </w:r>
          </w:p>
        </w:tc>
        <w:tc>
          <w:tcPr>
            <w:tcW w:w="1048" w:type="pct"/>
            <w:shd w:val="clear" w:color="auto" w:fill="auto"/>
            <w:noWrap/>
            <w:vAlign w:val="center"/>
          </w:tcPr>
          <w:p w14:paraId="2DB64A48" w14:textId="77777777" w:rsidR="00435C92" w:rsidRPr="00435C92" w:rsidRDefault="00435C92" w:rsidP="004D6752">
            <w:pPr>
              <w:autoSpaceDE/>
              <w:autoSpaceDN/>
              <w:spacing w:line="276" w:lineRule="auto"/>
              <w:jc w:val="center"/>
              <w:rPr>
                <w:sz w:val="22"/>
                <w:szCs w:val="22"/>
                <w:lang w:val="en-US"/>
              </w:rPr>
            </w:pPr>
            <w:r w:rsidRPr="00435C92">
              <w:rPr>
                <w:sz w:val="22"/>
                <w:szCs w:val="22"/>
                <w:lang w:val="en-US"/>
              </w:rPr>
              <w:t>xxx</w:t>
            </w:r>
          </w:p>
        </w:tc>
      </w:tr>
      <w:tr w:rsidR="00435C92" w:rsidRPr="00435C92" w14:paraId="3F5FD885" w14:textId="77777777" w:rsidTr="000A0629">
        <w:trPr>
          <w:trHeight w:val="340"/>
        </w:trPr>
        <w:tc>
          <w:tcPr>
            <w:tcW w:w="3952" w:type="pct"/>
            <w:shd w:val="clear" w:color="auto" w:fill="auto"/>
            <w:noWrap/>
            <w:vAlign w:val="bottom"/>
          </w:tcPr>
          <w:p w14:paraId="228CBE06" w14:textId="77777777" w:rsidR="00435C92" w:rsidRPr="00435C92" w:rsidRDefault="00435C92" w:rsidP="00435C92">
            <w:pPr>
              <w:autoSpaceDE/>
              <w:autoSpaceDN/>
              <w:spacing w:line="276" w:lineRule="auto"/>
              <w:jc w:val="both"/>
              <w:rPr>
                <w:sz w:val="22"/>
                <w:szCs w:val="22"/>
                <w:lang w:val="en-US"/>
              </w:rPr>
            </w:pPr>
            <w:r w:rsidRPr="00435C92">
              <w:rPr>
                <w:sz w:val="22"/>
                <w:szCs w:val="22"/>
                <w:lang w:val="en-US"/>
              </w:rPr>
              <w:t>Subsidies to Private entities</w:t>
            </w:r>
          </w:p>
        </w:tc>
        <w:tc>
          <w:tcPr>
            <w:tcW w:w="1048" w:type="pct"/>
            <w:shd w:val="clear" w:color="auto" w:fill="auto"/>
            <w:noWrap/>
            <w:vAlign w:val="center"/>
            <w:hideMark/>
          </w:tcPr>
          <w:p w14:paraId="0C62A4FB" w14:textId="77777777" w:rsidR="00435C92" w:rsidRPr="00435C92" w:rsidRDefault="00435C92" w:rsidP="004D6752">
            <w:pPr>
              <w:autoSpaceDE/>
              <w:autoSpaceDN/>
              <w:spacing w:line="276" w:lineRule="auto"/>
              <w:jc w:val="center"/>
              <w:rPr>
                <w:sz w:val="22"/>
                <w:szCs w:val="22"/>
                <w:lang w:val="en-US"/>
              </w:rPr>
            </w:pPr>
            <w:r w:rsidRPr="00435C92">
              <w:rPr>
                <w:sz w:val="22"/>
                <w:szCs w:val="22"/>
                <w:lang w:val="en-US"/>
              </w:rPr>
              <w:t>xxx</w:t>
            </w:r>
          </w:p>
        </w:tc>
      </w:tr>
      <w:tr w:rsidR="00435C92" w:rsidRPr="00435C92" w14:paraId="4AB0FA0D" w14:textId="77777777" w:rsidTr="000A0629">
        <w:trPr>
          <w:trHeight w:val="340"/>
        </w:trPr>
        <w:tc>
          <w:tcPr>
            <w:tcW w:w="3952" w:type="pct"/>
            <w:shd w:val="clear" w:color="auto" w:fill="auto"/>
            <w:noWrap/>
            <w:vAlign w:val="bottom"/>
            <w:hideMark/>
          </w:tcPr>
          <w:p w14:paraId="5B024E04" w14:textId="77777777" w:rsidR="00435C92" w:rsidRPr="00435C92" w:rsidRDefault="00435C92" w:rsidP="00435C92">
            <w:pPr>
              <w:autoSpaceDE/>
              <w:autoSpaceDN/>
              <w:spacing w:line="276" w:lineRule="auto"/>
              <w:jc w:val="both"/>
              <w:rPr>
                <w:b/>
                <w:bCs/>
                <w:sz w:val="22"/>
                <w:szCs w:val="22"/>
                <w:lang w:val="en-US"/>
              </w:rPr>
            </w:pPr>
            <w:r w:rsidRPr="00435C92">
              <w:rPr>
                <w:b/>
                <w:bCs/>
                <w:sz w:val="22"/>
                <w:szCs w:val="22"/>
                <w:lang w:eastAsia="en-GB"/>
              </w:rPr>
              <w:t>Total</w:t>
            </w:r>
            <w:r w:rsidRPr="00435C92">
              <w:rPr>
                <w:sz w:val="22"/>
                <w:szCs w:val="22"/>
                <w:lang w:eastAsia="en-GB"/>
              </w:rPr>
              <w:t xml:space="preserve"> </w:t>
            </w:r>
            <w:r w:rsidRPr="00435C92">
              <w:rPr>
                <w:b/>
                <w:bCs/>
                <w:sz w:val="22"/>
                <w:szCs w:val="22"/>
                <w:lang w:eastAsia="en-GB"/>
              </w:rPr>
              <w:t>Grants</w:t>
            </w:r>
            <w:r w:rsidRPr="00435C92">
              <w:rPr>
                <w:sz w:val="22"/>
                <w:szCs w:val="22"/>
                <w:lang w:eastAsia="en-GB"/>
              </w:rPr>
              <w:t xml:space="preserve"> </w:t>
            </w:r>
            <w:r w:rsidRPr="00435C92">
              <w:rPr>
                <w:b/>
                <w:bCs/>
                <w:sz w:val="22"/>
                <w:szCs w:val="22"/>
                <w:lang w:eastAsia="en-GB"/>
              </w:rPr>
              <w:t>and</w:t>
            </w:r>
            <w:r w:rsidRPr="00435C92">
              <w:rPr>
                <w:sz w:val="22"/>
                <w:szCs w:val="22"/>
                <w:lang w:eastAsia="en-GB"/>
              </w:rPr>
              <w:t xml:space="preserve"> </w:t>
            </w:r>
            <w:r w:rsidRPr="00435C92">
              <w:rPr>
                <w:b/>
                <w:bCs/>
                <w:sz w:val="22"/>
                <w:szCs w:val="22"/>
                <w:lang w:eastAsia="en-GB"/>
              </w:rPr>
              <w:t>Subsidies</w:t>
            </w:r>
          </w:p>
        </w:tc>
        <w:tc>
          <w:tcPr>
            <w:tcW w:w="1048" w:type="pct"/>
            <w:shd w:val="clear" w:color="auto" w:fill="auto"/>
            <w:noWrap/>
            <w:vAlign w:val="center"/>
            <w:hideMark/>
          </w:tcPr>
          <w:p w14:paraId="0277D848" w14:textId="77777777" w:rsidR="00435C92" w:rsidRPr="00435C92" w:rsidRDefault="00435C92" w:rsidP="004D6752">
            <w:pPr>
              <w:autoSpaceDE/>
              <w:autoSpaceDN/>
              <w:spacing w:line="276" w:lineRule="auto"/>
              <w:jc w:val="center"/>
              <w:rPr>
                <w:b/>
                <w:bCs/>
                <w:sz w:val="22"/>
                <w:szCs w:val="22"/>
                <w:lang w:val="en-US"/>
              </w:rPr>
            </w:pPr>
            <w:r w:rsidRPr="00435C92">
              <w:rPr>
                <w:b/>
                <w:bCs/>
                <w:sz w:val="22"/>
                <w:szCs w:val="22"/>
                <w:lang w:val="en-US"/>
              </w:rPr>
              <w:t>xxx</w:t>
            </w:r>
          </w:p>
        </w:tc>
      </w:tr>
    </w:tbl>
    <w:p w14:paraId="65F10209" w14:textId="77777777" w:rsidR="00351413" w:rsidRDefault="00351413" w:rsidP="00953054">
      <w:pPr>
        <w:autoSpaceDE/>
        <w:autoSpaceDN/>
        <w:jc w:val="both"/>
        <w:rPr>
          <w:b/>
          <w:sz w:val="22"/>
          <w:szCs w:val="22"/>
        </w:rPr>
      </w:pPr>
    </w:p>
    <w:p w14:paraId="5CF85B64" w14:textId="52F18CD5" w:rsidR="00E02CC7" w:rsidRDefault="00E02CC7">
      <w:pPr>
        <w:autoSpaceDE/>
        <w:autoSpaceDN/>
        <w:rPr>
          <w:b/>
          <w:sz w:val="22"/>
          <w:szCs w:val="22"/>
        </w:rPr>
      </w:pPr>
      <w:r>
        <w:rPr>
          <w:b/>
          <w:sz w:val="22"/>
          <w:szCs w:val="22"/>
        </w:rPr>
        <w:br w:type="page"/>
      </w:r>
    </w:p>
    <w:p w14:paraId="34BA1441" w14:textId="088219C3" w:rsidR="00046C7F" w:rsidRPr="00046C7F"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r>
        <w:rPr>
          <w:b/>
          <w:bCs/>
          <w:sz w:val="22"/>
          <w:szCs w:val="22"/>
        </w:rPr>
        <w:t xml:space="preserve"> (continued)</w:t>
      </w:r>
    </w:p>
    <w:p w14:paraId="17B4B860" w14:textId="77777777" w:rsidR="00C82FB9" w:rsidRPr="00953054" w:rsidRDefault="00C82FB9" w:rsidP="00953054">
      <w:pPr>
        <w:autoSpaceDE/>
        <w:autoSpaceDN/>
        <w:jc w:val="both"/>
        <w:rPr>
          <w:b/>
          <w:sz w:val="22"/>
          <w:szCs w:val="22"/>
        </w:rPr>
      </w:pPr>
    </w:p>
    <w:p w14:paraId="77555BE8" w14:textId="5A562A58" w:rsidR="00164B56" w:rsidRPr="00480949" w:rsidRDefault="00D21C5A" w:rsidP="00196F69">
      <w:pPr>
        <w:pStyle w:val="ListParagraph"/>
        <w:numPr>
          <w:ilvl w:val="0"/>
          <w:numId w:val="36"/>
        </w:numPr>
        <w:spacing w:line="360" w:lineRule="auto"/>
        <w:ind w:right="-20"/>
        <w:jc w:val="both"/>
        <w:rPr>
          <w:rFonts w:eastAsia="Arial"/>
          <w:b/>
          <w:bCs/>
          <w:spacing w:val="3"/>
          <w:sz w:val="22"/>
          <w:szCs w:val="22"/>
        </w:rPr>
      </w:pPr>
      <w:r w:rsidRPr="00953054">
        <w:rPr>
          <w:rFonts w:eastAsia="Arial"/>
          <w:b/>
          <w:bCs/>
          <w:spacing w:val="3"/>
          <w:sz w:val="22"/>
          <w:szCs w:val="22"/>
        </w:rPr>
        <w:t>Finance Costs</w:t>
      </w:r>
    </w:p>
    <w:p w14:paraId="766B4A77" w14:textId="77777777" w:rsidR="00164B56" w:rsidRPr="00046C7F" w:rsidRDefault="00164B56" w:rsidP="008B0B14">
      <w:pPr>
        <w:autoSpaceDE/>
        <w:autoSpaceDN/>
        <w:jc w:val="both"/>
        <w:rPr>
          <w:bCs/>
          <w:i/>
          <w:iCs/>
          <w:sz w:val="16"/>
          <w:szCs w:val="16"/>
          <w:lang w:eastAsia="en-GB"/>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675"/>
        <w:gridCol w:w="2643"/>
      </w:tblGrid>
      <w:tr w:rsidR="00337B19" w:rsidRPr="00337B19" w14:paraId="7E98937C" w14:textId="77777777" w:rsidTr="000A0629">
        <w:trPr>
          <w:trHeight w:val="340"/>
        </w:trPr>
        <w:tc>
          <w:tcPr>
            <w:tcW w:w="3772" w:type="pct"/>
            <w:shd w:val="clear" w:color="auto" w:fill="0070C0"/>
            <w:noWrap/>
            <w:vAlign w:val="bottom"/>
            <w:hideMark/>
          </w:tcPr>
          <w:p w14:paraId="3430ECB2" w14:textId="77777777" w:rsidR="00337B19" w:rsidRPr="00337B19" w:rsidRDefault="00337B19" w:rsidP="00337B19">
            <w:pPr>
              <w:autoSpaceDE/>
              <w:autoSpaceDN/>
              <w:spacing w:line="276" w:lineRule="auto"/>
              <w:jc w:val="both"/>
              <w:rPr>
                <w:sz w:val="22"/>
                <w:szCs w:val="22"/>
                <w:lang w:val="en-US"/>
              </w:rPr>
            </w:pPr>
            <w:r w:rsidRPr="00337B19">
              <w:rPr>
                <w:b/>
                <w:bCs/>
                <w:sz w:val="22"/>
                <w:szCs w:val="22"/>
                <w:lang w:val="en-US"/>
              </w:rPr>
              <w:t>Description</w:t>
            </w:r>
          </w:p>
        </w:tc>
        <w:tc>
          <w:tcPr>
            <w:tcW w:w="1228" w:type="pct"/>
            <w:shd w:val="clear" w:color="auto" w:fill="0070C0"/>
            <w:noWrap/>
            <w:vAlign w:val="center"/>
            <w:hideMark/>
          </w:tcPr>
          <w:p w14:paraId="4B4C4846" w14:textId="03F80EA0" w:rsidR="00CC3069" w:rsidRPr="00CC3069" w:rsidRDefault="00CC3069" w:rsidP="004D6752">
            <w:pPr>
              <w:autoSpaceDE/>
              <w:autoSpaceDN/>
              <w:spacing w:line="276" w:lineRule="auto"/>
              <w:jc w:val="center"/>
              <w:rPr>
                <w:b/>
                <w:i/>
                <w:iCs/>
                <w:sz w:val="22"/>
                <w:szCs w:val="22"/>
                <w:lang w:val="en-US"/>
              </w:rPr>
            </w:pPr>
            <w:r w:rsidRPr="00CC3069">
              <w:rPr>
                <w:b/>
                <w:i/>
                <w:iCs/>
                <w:sz w:val="22"/>
                <w:szCs w:val="22"/>
                <w:lang w:val="en-US"/>
              </w:rPr>
              <w:t>Period ended</w:t>
            </w:r>
          </w:p>
          <w:p w14:paraId="53F524FB" w14:textId="487D7933" w:rsidR="00337B19" w:rsidRPr="00337B19" w:rsidRDefault="00CC3069" w:rsidP="004D6752">
            <w:pPr>
              <w:autoSpaceDE/>
              <w:autoSpaceDN/>
              <w:spacing w:line="276" w:lineRule="auto"/>
              <w:jc w:val="center"/>
              <w:rPr>
                <w:b/>
                <w:bCs/>
                <w:sz w:val="22"/>
                <w:szCs w:val="22"/>
                <w:lang w:val="en-US"/>
              </w:rPr>
            </w:pPr>
            <w:r w:rsidRPr="00CC3069">
              <w:rPr>
                <w:b/>
                <w:i/>
                <w:iCs/>
                <w:sz w:val="22"/>
                <w:szCs w:val="22"/>
                <w:lang w:val="en-US"/>
              </w:rPr>
              <w:t>Sep/Dec/March/June 20xx</w:t>
            </w:r>
          </w:p>
        </w:tc>
      </w:tr>
      <w:tr w:rsidR="00337B19" w:rsidRPr="00337B19" w14:paraId="4E68E980" w14:textId="77777777" w:rsidTr="000A0629">
        <w:trPr>
          <w:trHeight w:val="340"/>
        </w:trPr>
        <w:tc>
          <w:tcPr>
            <w:tcW w:w="3772" w:type="pct"/>
            <w:shd w:val="clear" w:color="auto" w:fill="0070C0"/>
            <w:noWrap/>
            <w:vAlign w:val="bottom"/>
            <w:hideMark/>
          </w:tcPr>
          <w:p w14:paraId="3E5F083D" w14:textId="77777777" w:rsidR="00337B19" w:rsidRPr="00337B19" w:rsidRDefault="00337B19" w:rsidP="00337B19">
            <w:pPr>
              <w:autoSpaceDE/>
              <w:autoSpaceDN/>
              <w:spacing w:line="276" w:lineRule="auto"/>
              <w:jc w:val="both"/>
              <w:rPr>
                <w:sz w:val="22"/>
                <w:szCs w:val="22"/>
                <w:lang w:val="en-US"/>
              </w:rPr>
            </w:pPr>
          </w:p>
        </w:tc>
        <w:tc>
          <w:tcPr>
            <w:tcW w:w="1228" w:type="pct"/>
            <w:shd w:val="clear" w:color="auto" w:fill="0070C0"/>
            <w:noWrap/>
            <w:vAlign w:val="bottom"/>
            <w:hideMark/>
          </w:tcPr>
          <w:p w14:paraId="5ECBE04E" w14:textId="77777777" w:rsidR="00337B19" w:rsidRPr="00337B19" w:rsidRDefault="00337B19" w:rsidP="004D6752">
            <w:pPr>
              <w:autoSpaceDE/>
              <w:autoSpaceDN/>
              <w:spacing w:line="276" w:lineRule="auto"/>
              <w:jc w:val="center"/>
              <w:rPr>
                <w:b/>
                <w:bCs/>
                <w:sz w:val="22"/>
                <w:szCs w:val="22"/>
                <w:lang w:val="en-US"/>
              </w:rPr>
            </w:pPr>
            <w:r w:rsidRPr="00337B19">
              <w:rPr>
                <w:b/>
                <w:bCs/>
                <w:sz w:val="22"/>
                <w:szCs w:val="22"/>
                <w:lang w:val="en-US"/>
              </w:rPr>
              <w:t>Kshs</w:t>
            </w:r>
          </w:p>
        </w:tc>
      </w:tr>
      <w:tr w:rsidR="00337B19" w:rsidRPr="00337B19" w14:paraId="569524A7" w14:textId="77777777" w:rsidTr="000A0629">
        <w:trPr>
          <w:trHeight w:val="340"/>
        </w:trPr>
        <w:tc>
          <w:tcPr>
            <w:tcW w:w="3772" w:type="pct"/>
            <w:shd w:val="clear" w:color="auto" w:fill="auto"/>
            <w:noWrap/>
            <w:vAlign w:val="bottom"/>
          </w:tcPr>
          <w:p w14:paraId="29D2B32F" w14:textId="77777777" w:rsidR="00337B19" w:rsidRPr="00337B19" w:rsidRDefault="00337B19" w:rsidP="00337B19">
            <w:pPr>
              <w:autoSpaceDE/>
              <w:autoSpaceDN/>
              <w:spacing w:line="276" w:lineRule="auto"/>
              <w:jc w:val="both"/>
              <w:rPr>
                <w:sz w:val="22"/>
                <w:szCs w:val="22"/>
                <w:lang w:val="en-US"/>
              </w:rPr>
            </w:pPr>
            <w:r w:rsidRPr="00337B19">
              <w:rPr>
                <w:sz w:val="22"/>
                <w:szCs w:val="22"/>
              </w:rPr>
              <w:t>Interest Payments on Guaranteed Debt Taken over by Govt</w:t>
            </w:r>
          </w:p>
        </w:tc>
        <w:tc>
          <w:tcPr>
            <w:tcW w:w="1228" w:type="pct"/>
            <w:shd w:val="clear" w:color="auto" w:fill="auto"/>
            <w:noWrap/>
            <w:vAlign w:val="center"/>
            <w:hideMark/>
          </w:tcPr>
          <w:p w14:paraId="1330EA31" w14:textId="77777777" w:rsidR="00337B19" w:rsidRPr="00337B19" w:rsidRDefault="00337B19" w:rsidP="004D6752">
            <w:pPr>
              <w:autoSpaceDE/>
              <w:autoSpaceDN/>
              <w:spacing w:line="276" w:lineRule="auto"/>
              <w:jc w:val="center"/>
              <w:rPr>
                <w:sz w:val="22"/>
                <w:szCs w:val="22"/>
                <w:lang w:val="en-US"/>
              </w:rPr>
            </w:pPr>
            <w:r w:rsidRPr="00337B19">
              <w:rPr>
                <w:sz w:val="22"/>
                <w:szCs w:val="22"/>
              </w:rPr>
              <w:t>xxx</w:t>
            </w:r>
          </w:p>
        </w:tc>
      </w:tr>
      <w:tr w:rsidR="00337B19" w:rsidRPr="00337B19" w14:paraId="43FCB540" w14:textId="77777777" w:rsidTr="000A0629">
        <w:trPr>
          <w:trHeight w:val="340"/>
        </w:trPr>
        <w:tc>
          <w:tcPr>
            <w:tcW w:w="3772" w:type="pct"/>
            <w:shd w:val="clear" w:color="auto" w:fill="auto"/>
            <w:noWrap/>
            <w:vAlign w:val="bottom"/>
          </w:tcPr>
          <w:p w14:paraId="32AC061E" w14:textId="77777777" w:rsidR="00337B19" w:rsidRPr="00337B19" w:rsidRDefault="00337B19" w:rsidP="00337B19">
            <w:pPr>
              <w:autoSpaceDE/>
              <w:autoSpaceDN/>
              <w:spacing w:line="276" w:lineRule="auto"/>
              <w:jc w:val="both"/>
              <w:rPr>
                <w:sz w:val="22"/>
                <w:szCs w:val="22"/>
                <w:lang w:val="en-US"/>
              </w:rPr>
            </w:pPr>
            <w:r w:rsidRPr="00337B19">
              <w:rPr>
                <w:sz w:val="22"/>
                <w:szCs w:val="22"/>
              </w:rPr>
              <w:t>Interest on Domestic Borrowings (Non-Govt)</w:t>
            </w:r>
          </w:p>
        </w:tc>
        <w:tc>
          <w:tcPr>
            <w:tcW w:w="1228" w:type="pct"/>
            <w:shd w:val="clear" w:color="auto" w:fill="auto"/>
            <w:noWrap/>
            <w:vAlign w:val="center"/>
            <w:hideMark/>
          </w:tcPr>
          <w:p w14:paraId="0C737283" w14:textId="77777777" w:rsidR="00337B19" w:rsidRPr="00337B19" w:rsidRDefault="00337B19" w:rsidP="004D6752">
            <w:pPr>
              <w:autoSpaceDE/>
              <w:autoSpaceDN/>
              <w:spacing w:line="276" w:lineRule="auto"/>
              <w:jc w:val="center"/>
              <w:rPr>
                <w:sz w:val="22"/>
                <w:szCs w:val="22"/>
                <w:lang w:val="en-US"/>
              </w:rPr>
            </w:pPr>
            <w:r w:rsidRPr="00337B19">
              <w:rPr>
                <w:sz w:val="22"/>
                <w:szCs w:val="22"/>
              </w:rPr>
              <w:t>xxx</w:t>
            </w:r>
          </w:p>
        </w:tc>
      </w:tr>
      <w:tr w:rsidR="00337B19" w:rsidRPr="00337B19" w14:paraId="3658345F" w14:textId="77777777" w:rsidTr="000A0629">
        <w:trPr>
          <w:trHeight w:val="340"/>
        </w:trPr>
        <w:tc>
          <w:tcPr>
            <w:tcW w:w="3772" w:type="pct"/>
            <w:shd w:val="clear" w:color="auto" w:fill="auto"/>
            <w:noWrap/>
            <w:vAlign w:val="bottom"/>
          </w:tcPr>
          <w:p w14:paraId="50C231CA" w14:textId="77777777" w:rsidR="00337B19" w:rsidRPr="00337B19" w:rsidRDefault="00337B19" w:rsidP="00337B19">
            <w:pPr>
              <w:autoSpaceDE/>
              <w:autoSpaceDN/>
              <w:spacing w:line="276" w:lineRule="auto"/>
              <w:jc w:val="both"/>
              <w:rPr>
                <w:sz w:val="22"/>
                <w:szCs w:val="22"/>
                <w:lang w:val="en-US"/>
              </w:rPr>
            </w:pPr>
            <w:r w:rsidRPr="00337B19">
              <w:rPr>
                <w:sz w:val="22"/>
                <w:szCs w:val="22"/>
              </w:rPr>
              <w:t>Interest on Borrowings from Other Government Units</w:t>
            </w:r>
          </w:p>
        </w:tc>
        <w:tc>
          <w:tcPr>
            <w:tcW w:w="1228" w:type="pct"/>
            <w:shd w:val="clear" w:color="auto" w:fill="auto"/>
            <w:noWrap/>
            <w:vAlign w:val="center"/>
          </w:tcPr>
          <w:p w14:paraId="44FCEE8B" w14:textId="77777777" w:rsidR="00337B19" w:rsidRPr="00337B19" w:rsidRDefault="00337B19" w:rsidP="004D6752">
            <w:pPr>
              <w:autoSpaceDE/>
              <w:autoSpaceDN/>
              <w:spacing w:line="276" w:lineRule="auto"/>
              <w:jc w:val="center"/>
              <w:rPr>
                <w:sz w:val="22"/>
                <w:szCs w:val="22"/>
                <w:lang w:val="en-US"/>
              </w:rPr>
            </w:pPr>
            <w:r w:rsidRPr="00337B19">
              <w:rPr>
                <w:sz w:val="22"/>
                <w:szCs w:val="22"/>
              </w:rPr>
              <w:t>xxx</w:t>
            </w:r>
          </w:p>
        </w:tc>
      </w:tr>
      <w:tr w:rsidR="00337B19" w:rsidRPr="00337B19" w14:paraId="7EF62CBE" w14:textId="77777777" w:rsidTr="000A0629">
        <w:trPr>
          <w:trHeight w:val="340"/>
        </w:trPr>
        <w:tc>
          <w:tcPr>
            <w:tcW w:w="3772" w:type="pct"/>
            <w:shd w:val="clear" w:color="auto" w:fill="auto"/>
            <w:noWrap/>
            <w:vAlign w:val="bottom"/>
            <w:hideMark/>
          </w:tcPr>
          <w:p w14:paraId="70DDED3C" w14:textId="77777777" w:rsidR="00337B19" w:rsidRPr="00337B19" w:rsidRDefault="00337B19" w:rsidP="00337B19">
            <w:pPr>
              <w:autoSpaceDE/>
              <w:autoSpaceDN/>
              <w:spacing w:line="276" w:lineRule="auto"/>
              <w:jc w:val="both"/>
              <w:rPr>
                <w:sz w:val="22"/>
                <w:szCs w:val="22"/>
                <w:lang w:val="en-US"/>
              </w:rPr>
            </w:pPr>
            <w:r w:rsidRPr="00337B19">
              <w:rPr>
                <w:sz w:val="22"/>
                <w:szCs w:val="22"/>
                <w:lang w:eastAsia="en-GB"/>
              </w:rPr>
              <w:t>Interest on bank overdrafts</w:t>
            </w:r>
          </w:p>
        </w:tc>
        <w:tc>
          <w:tcPr>
            <w:tcW w:w="1228" w:type="pct"/>
            <w:shd w:val="clear" w:color="auto" w:fill="auto"/>
            <w:noWrap/>
            <w:vAlign w:val="bottom"/>
            <w:hideMark/>
          </w:tcPr>
          <w:p w14:paraId="0CE31701" w14:textId="77777777" w:rsidR="00337B19" w:rsidRPr="00337B19" w:rsidRDefault="00337B19" w:rsidP="004D6752">
            <w:pPr>
              <w:autoSpaceDE/>
              <w:autoSpaceDN/>
              <w:spacing w:line="276" w:lineRule="auto"/>
              <w:jc w:val="center"/>
              <w:rPr>
                <w:sz w:val="22"/>
                <w:szCs w:val="22"/>
                <w:lang w:val="en-US"/>
              </w:rPr>
            </w:pPr>
            <w:r w:rsidRPr="00337B19">
              <w:rPr>
                <w:sz w:val="22"/>
                <w:szCs w:val="22"/>
                <w:lang w:val="en-US"/>
              </w:rPr>
              <w:t>xxx</w:t>
            </w:r>
          </w:p>
        </w:tc>
      </w:tr>
      <w:tr w:rsidR="00337B19" w:rsidRPr="00337B19" w14:paraId="674D25A4" w14:textId="77777777" w:rsidTr="000A0629">
        <w:trPr>
          <w:trHeight w:val="89"/>
        </w:trPr>
        <w:tc>
          <w:tcPr>
            <w:tcW w:w="3772" w:type="pct"/>
            <w:shd w:val="clear" w:color="auto" w:fill="auto"/>
            <w:noWrap/>
            <w:vAlign w:val="bottom"/>
            <w:hideMark/>
          </w:tcPr>
          <w:p w14:paraId="451F7BBF" w14:textId="77777777" w:rsidR="00337B19" w:rsidRPr="00337B19" w:rsidRDefault="00337B19" w:rsidP="00337B19">
            <w:pPr>
              <w:autoSpaceDE/>
              <w:autoSpaceDN/>
              <w:spacing w:line="276" w:lineRule="auto"/>
              <w:jc w:val="both"/>
              <w:rPr>
                <w:sz w:val="22"/>
                <w:szCs w:val="22"/>
                <w:lang w:eastAsia="en-GB"/>
              </w:rPr>
            </w:pPr>
            <w:r w:rsidRPr="00337B19">
              <w:rPr>
                <w:sz w:val="22"/>
                <w:szCs w:val="22"/>
                <w:lang w:eastAsia="en-GB"/>
              </w:rPr>
              <w:t>Interest on loans from commercial banks</w:t>
            </w:r>
          </w:p>
        </w:tc>
        <w:tc>
          <w:tcPr>
            <w:tcW w:w="1228" w:type="pct"/>
            <w:shd w:val="clear" w:color="auto" w:fill="auto"/>
            <w:noWrap/>
            <w:vAlign w:val="bottom"/>
            <w:hideMark/>
          </w:tcPr>
          <w:p w14:paraId="63DB18A4" w14:textId="77777777" w:rsidR="00337B19" w:rsidRPr="00337B19" w:rsidRDefault="00337B19" w:rsidP="004D6752">
            <w:pPr>
              <w:autoSpaceDE/>
              <w:autoSpaceDN/>
              <w:spacing w:line="276" w:lineRule="auto"/>
              <w:jc w:val="center"/>
              <w:rPr>
                <w:sz w:val="22"/>
                <w:szCs w:val="22"/>
                <w:lang w:val="en-US"/>
              </w:rPr>
            </w:pPr>
            <w:r w:rsidRPr="00337B19">
              <w:rPr>
                <w:sz w:val="22"/>
                <w:szCs w:val="22"/>
                <w:lang w:val="en-US"/>
              </w:rPr>
              <w:t>xxx</w:t>
            </w:r>
          </w:p>
        </w:tc>
      </w:tr>
      <w:tr w:rsidR="00337B19" w:rsidRPr="00337B19" w14:paraId="05007F4D" w14:textId="77777777" w:rsidTr="000A0629">
        <w:trPr>
          <w:trHeight w:val="340"/>
        </w:trPr>
        <w:tc>
          <w:tcPr>
            <w:tcW w:w="3772" w:type="pct"/>
            <w:shd w:val="clear" w:color="auto" w:fill="auto"/>
            <w:noWrap/>
            <w:vAlign w:val="bottom"/>
            <w:hideMark/>
          </w:tcPr>
          <w:p w14:paraId="15A9EB28" w14:textId="77777777" w:rsidR="00337B19" w:rsidRPr="00337B19" w:rsidRDefault="00337B19" w:rsidP="00337B19">
            <w:pPr>
              <w:autoSpaceDE/>
              <w:autoSpaceDN/>
              <w:spacing w:line="276" w:lineRule="auto"/>
              <w:jc w:val="both"/>
              <w:rPr>
                <w:b/>
                <w:bCs/>
                <w:sz w:val="22"/>
                <w:szCs w:val="22"/>
                <w:lang w:val="en-US"/>
              </w:rPr>
            </w:pPr>
            <w:r w:rsidRPr="00337B19">
              <w:rPr>
                <w:b/>
                <w:bCs/>
                <w:sz w:val="22"/>
                <w:szCs w:val="22"/>
                <w:lang w:eastAsia="en-GB"/>
              </w:rPr>
              <w:t>Total</w:t>
            </w:r>
            <w:r w:rsidRPr="00337B19">
              <w:rPr>
                <w:sz w:val="22"/>
                <w:szCs w:val="22"/>
                <w:lang w:eastAsia="en-GB"/>
              </w:rPr>
              <w:t xml:space="preserve"> </w:t>
            </w:r>
            <w:r w:rsidRPr="00337B19">
              <w:rPr>
                <w:b/>
                <w:bCs/>
                <w:sz w:val="22"/>
                <w:szCs w:val="22"/>
                <w:lang w:eastAsia="en-GB"/>
              </w:rPr>
              <w:t>finance</w:t>
            </w:r>
            <w:r w:rsidRPr="00337B19">
              <w:rPr>
                <w:sz w:val="22"/>
                <w:szCs w:val="22"/>
                <w:lang w:eastAsia="en-GB"/>
              </w:rPr>
              <w:t xml:space="preserve"> </w:t>
            </w:r>
            <w:r w:rsidRPr="00337B19">
              <w:rPr>
                <w:b/>
                <w:bCs/>
                <w:sz w:val="22"/>
                <w:szCs w:val="22"/>
                <w:lang w:eastAsia="en-GB"/>
              </w:rPr>
              <w:t>costs</w:t>
            </w:r>
          </w:p>
        </w:tc>
        <w:tc>
          <w:tcPr>
            <w:tcW w:w="1228" w:type="pct"/>
            <w:shd w:val="clear" w:color="auto" w:fill="auto"/>
            <w:noWrap/>
            <w:vAlign w:val="bottom"/>
            <w:hideMark/>
          </w:tcPr>
          <w:p w14:paraId="32AF2A8F" w14:textId="77777777" w:rsidR="00337B19" w:rsidRPr="00337B19" w:rsidRDefault="00337B19" w:rsidP="004D6752">
            <w:pPr>
              <w:autoSpaceDE/>
              <w:autoSpaceDN/>
              <w:spacing w:line="276" w:lineRule="auto"/>
              <w:jc w:val="center"/>
              <w:rPr>
                <w:b/>
                <w:bCs/>
                <w:sz w:val="22"/>
                <w:szCs w:val="22"/>
                <w:lang w:val="en-US"/>
              </w:rPr>
            </w:pPr>
            <w:r w:rsidRPr="00337B19">
              <w:rPr>
                <w:b/>
                <w:bCs/>
                <w:sz w:val="22"/>
                <w:szCs w:val="22"/>
                <w:lang w:val="en-US"/>
              </w:rPr>
              <w:t>xxx</w:t>
            </w:r>
          </w:p>
        </w:tc>
      </w:tr>
    </w:tbl>
    <w:p w14:paraId="227FF4C1" w14:textId="77777777" w:rsidR="00164B56" w:rsidRDefault="00164B56" w:rsidP="008B0B14">
      <w:pPr>
        <w:autoSpaceDE/>
        <w:autoSpaceDN/>
        <w:jc w:val="both"/>
        <w:rPr>
          <w:bCs/>
          <w:i/>
          <w:iCs/>
          <w:sz w:val="22"/>
          <w:szCs w:val="22"/>
          <w:lang w:eastAsia="en-GB"/>
        </w:rPr>
      </w:pPr>
    </w:p>
    <w:p w14:paraId="0BF74DA3" w14:textId="7EE6C6F3" w:rsidR="00A168CC" w:rsidRDefault="000F2EC7" w:rsidP="008B0B14">
      <w:pPr>
        <w:autoSpaceDE/>
        <w:autoSpaceDN/>
        <w:jc w:val="both"/>
        <w:rPr>
          <w:bCs/>
          <w:i/>
          <w:iCs/>
          <w:sz w:val="22"/>
          <w:szCs w:val="22"/>
          <w:lang w:eastAsia="en-GB"/>
        </w:rPr>
      </w:pPr>
      <w:r w:rsidRPr="00953054">
        <w:rPr>
          <w:bCs/>
          <w:i/>
          <w:iCs/>
          <w:sz w:val="22"/>
          <w:szCs w:val="22"/>
          <w:lang w:eastAsia="en-GB"/>
        </w:rPr>
        <w:t>Borrowing costs that relate to interest expense on acquisition of non- current assets and do not qualify for Capitalisation as per IPSAS 5: on borrowing costs should be included under this note.)</w:t>
      </w:r>
    </w:p>
    <w:p w14:paraId="296A1AE4" w14:textId="37663EE7" w:rsidR="008B0B14" w:rsidRPr="00953054" w:rsidRDefault="008B0B14" w:rsidP="00A168CC">
      <w:pPr>
        <w:autoSpaceDE/>
        <w:autoSpaceDN/>
        <w:rPr>
          <w:bCs/>
          <w:i/>
          <w:iCs/>
          <w:sz w:val="22"/>
          <w:szCs w:val="22"/>
          <w:lang w:eastAsia="en-GB"/>
        </w:rPr>
      </w:pPr>
    </w:p>
    <w:p w14:paraId="66966AE7" w14:textId="77777777" w:rsidR="007849DA" w:rsidRPr="00953054" w:rsidRDefault="007849DA" w:rsidP="00196F69">
      <w:pPr>
        <w:pStyle w:val="ListParagraph"/>
        <w:numPr>
          <w:ilvl w:val="0"/>
          <w:numId w:val="36"/>
        </w:numPr>
        <w:spacing w:line="360" w:lineRule="auto"/>
        <w:ind w:right="-20"/>
        <w:jc w:val="both"/>
        <w:rPr>
          <w:rFonts w:eastAsia="Arial"/>
          <w:b/>
          <w:bCs/>
          <w:spacing w:val="3"/>
          <w:sz w:val="22"/>
          <w:szCs w:val="22"/>
        </w:rPr>
      </w:pPr>
      <w:r w:rsidRPr="00953054">
        <w:rPr>
          <w:rFonts w:eastAsia="Arial"/>
          <w:b/>
          <w:bCs/>
          <w:spacing w:val="3"/>
          <w:sz w:val="22"/>
          <w:szCs w:val="22"/>
        </w:rPr>
        <w:t>Social Benefits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638"/>
        <w:gridCol w:w="2680"/>
      </w:tblGrid>
      <w:tr w:rsidR="008D532A" w:rsidRPr="008D532A" w14:paraId="0964C730" w14:textId="77777777" w:rsidTr="00480949">
        <w:trPr>
          <w:trHeight w:val="340"/>
        </w:trPr>
        <w:tc>
          <w:tcPr>
            <w:tcW w:w="3562" w:type="pct"/>
            <w:vMerge w:val="restart"/>
            <w:shd w:val="clear" w:color="auto" w:fill="0070C0"/>
            <w:noWrap/>
            <w:vAlign w:val="center"/>
            <w:hideMark/>
          </w:tcPr>
          <w:p w14:paraId="1A46BDC1" w14:textId="77777777" w:rsidR="008D532A" w:rsidRPr="008D532A" w:rsidRDefault="008D532A" w:rsidP="008D532A">
            <w:pPr>
              <w:autoSpaceDE/>
              <w:autoSpaceDN/>
              <w:spacing w:line="276" w:lineRule="auto"/>
              <w:jc w:val="both"/>
              <w:rPr>
                <w:b/>
                <w:bCs/>
                <w:sz w:val="22"/>
                <w:szCs w:val="22"/>
                <w:lang w:val="en-US"/>
              </w:rPr>
            </w:pPr>
            <w:r w:rsidRPr="008D532A">
              <w:rPr>
                <w:b/>
                <w:bCs/>
                <w:sz w:val="22"/>
                <w:szCs w:val="22"/>
                <w:lang w:val="en-US"/>
              </w:rPr>
              <w:t>Description</w:t>
            </w:r>
          </w:p>
        </w:tc>
        <w:tc>
          <w:tcPr>
            <w:tcW w:w="1438" w:type="pct"/>
            <w:shd w:val="clear" w:color="auto" w:fill="0070C0"/>
            <w:noWrap/>
            <w:vAlign w:val="bottom"/>
            <w:hideMark/>
          </w:tcPr>
          <w:p w14:paraId="067F05B1" w14:textId="5E55B18B" w:rsidR="00727449" w:rsidRPr="00727449" w:rsidRDefault="00727449" w:rsidP="004D6752">
            <w:pPr>
              <w:autoSpaceDE/>
              <w:autoSpaceDN/>
              <w:spacing w:line="276" w:lineRule="auto"/>
              <w:jc w:val="center"/>
              <w:rPr>
                <w:b/>
                <w:bCs/>
                <w:color w:val="000000"/>
                <w:sz w:val="22"/>
                <w:szCs w:val="22"/>
                <w:lang w:val="en-US"/>
              </w:rPr>
            </w:pPr>
            <w:r w:rsidRPr="00727449">
              <w:rPr>
                <w:b/>
                <w:bCs/>
                <w:color w:val="000000"/>
                <w:sz w:val="22"/>
                <w:szCs w:val="22"/>
                <w:lang w:val="en-US"/>
              </w:rPr>
              <w:t>Period ended</w:t>
            </w:r>
          </w:p>
          <w:p w14:paraId="26EA6656" w14:textId="5209FF63" w:rsidR="008D532A" w:rsidRPr="008D532A" w:rsidRDefault="00727449" w:rsidP="004D6752">
            <w:pPr>
              <w:autoSpaceDE/>
              <w:autoSpaceDN/>
              <w:spacing w:line="276" w:lineRule="auto"/>
              <w:jc w:val="center"/>
              <w:rPr>
                <w:b/>
                <w:bCs/>
                <w:sz w:val="22"/>
                <w:szCs w:val="22"/>
                <w:lang w:val="en-US"/>
              </w:rPr>
            </w:pPr>
            <w:r w:rsidRPr="00727449">
              <w:rPr>
                <w:b/>
                <w:bCs/>
                <w:color w:val="000000"/>
                <w:sz w:val="22"/>
                <w:szCs w:val="22"/>
                <w:lang w:val="en-US"/>
              </w:rPr>
              <w:t>Sep/Dec/March/June 20xx</w:t>
            </w:r>
          </w:p>
        </w:tc>
      </w:tr>
      <w:tr w:rsidR="008D532A" w:rsidRPr="008D532A" w14:paraId="769C508A" w14:textId="77777777" w:rsidTr="00480949">
        <w:trPr>
          <w:trHeight w:val="340"/>
        </w:trPr>
        <w:tc>
          <w:tcPr>
            <w:tcW w:w="3562" w:type="pct"/>
            <w:vMerge/>
            <w:shd w:val="clear" w:color="auto" w:fill="0070C0"/>
            <w:noWrap/>
            <w:vAlign w:val="bottom"/>
            <w:hideMark/>
          </w:tcPr>
          <w:p w14:paraId="7A3A3D06" w14:textId="77777777" w:rsidR="008D532A" w:rsidRPr="008D532A" w:rsidRDefault="008D532A" w:rsidP="008D532A">
            <w:pPr>
              <w:autoSpaceDE/>
              <w:autoSpaceDN/>
              <w:spacing w:line="276" w:lineRule="auto"/>
              <w:ind w:left="342"/>
              <w:jc w:val="both"/>
              <w:rPr>
                <w:b/>
                <w:bCs/>
                <w:sz w:val="22"/>
                <w:szCs w:val="22"/>
                <w:lang w:val="en-US"/>
              </w:rPr>
            </w:pPr>
          </w:p>
        </w:tc>
        <w:tc>
          <w:tcPr>
            <w:tcW w:w="1438" w:type="pct"/>
            <w:shd w:val="clear" w:color="auto" w:fill="0070C0"/>
            <w:noWrap/>
            <w:vAlign w:val="bottom"/>
            <w:hideMark/>
          </w:tcPr>
          <w:p w14:paraId="2743FF0D" w14:textId="77777777" w:rsidR="008D532A" w:rsidRPr="008D532A" w:rsidRDefault="008D532A" w:rsidP="004D6752">
            <w:pPr>
              <w:autoSpaceDE/>
              <w:autoSpaceDN/>
              <w:spacing w:line="276" w:lineRule="auto"/>
              <w:jc w:val="center"/>
              <w:rPr>
                <w:b/>
                <w:bCs/>
                <w:sz w:val="22"/>
                <w:szCs w:val="22"/>
                <w:lang w:val="en-US"/>
              </w:rPr>
            </w:pPr>
            <w:r w:rsidRPr="008D532A">
              <w:rPr>
                <w:b/>
                <w:bCs/>
                <w:sz w:val="22"/>
                <w:szCs w:val="22"/>
                <w:lang w:val="en-US"/>
              </w:rPr>
              <w:t>Kshs</w:t>
            </w:r>
          </w:p>
        </w:tc>
      </w:tr>
      <w:tr w:rsidR="008D532A" w:rsidRPr="008D532A" w14:paraId="3CAA3578" w14:textId="77777777" w:rsidTr="00480949">
        <w:trPr>
          <w:trHeight w:val="170"/>
        </w:trPr>
        <w:tc>
          <w:tcPr>
            <w:tcW w:w="3562" w:type="pct"/>
            <w:shd w:val="clear" w:color="auto" w:fill="auto"/>
            <w:noWrap/>
            <w:vAlign w:val="bottom"/>
            <w:hideMark/>
          </w:tcPr>
          <w:p w14:paraId="65CAAE86" w14:textId="77777777" w:rsidR="008D532A" w:rsidRPr="008D532A" w:rsidRDefault="008D532A" w:rsidP="008D532A">
            <w:pPr>
              <w:autoSpaceDE/>
              <w:autoSpaceDN/>
              <w:spacing w:line="276" w:lineRule="auto"/>
              <w:jc w:val="both"/>
              <w:rPr>
                <w:sz w:val="22"/>
                <w:szCs w:val="22"/>
                <w:lang w:val="en-US"/>
              </w:rPr>
            </w:pPr>
            <w:r w:rsidRPr="008D532A">
              <w:rPr>
                <w:sz w:val="22"/>
                <w:szCs w:val="22"/>
                <w:lang w:eastAsia="en-GB"/>
              </w:rPr>
              <w:t>Transfers to the elderly</w:t>
            </w:r>
          </w:p>
        </w:tc>
        <w:tc>
          <w:tcPr>
            <w:tcW w:w="1438" w:type="pct"/>
            <w:shd w:val="clear" w:color="auto" w:fill="auto"/>
            <w:noWrap/>
            <w:vAlign w:val="bottom"/>
            <w:hideMark/>
          </w:tcPr>
          <w:p w14:paraId="2B963634" w14:textId="77777777" w:rsidR="008D532A" w:rsidRPr="008D532A" w:rsidRDefault="008D532A" w:rsidP="004D6752">
            <w:pPr>
              <w:autoSpaceDE/>
              <w:autoSpaceDN/>
              <w:spacing w:line="276" w:lineRule="auto"/>
              <w:jc w:val="center"/>
              <w:rPr>
                <w:sz w:val="22"/>
                <w:szCs w:val="22"/>
                <w:lang w:val="en-US"/>
              </w:rPr>
            </w:pPr>
            <w:r w:rsidRPr="008D532A">
              <w:rPr>
                <w:sz w:val="22"/>
                <w:szCs w:val="22"/>
                <w:lang w:val="en-US"/>
              </w:rPr>
              <w:t>xxx</w:t>
            </w:r>
          </w:p>
        </w:tc>
      </w:tr>
      <w:tr w:rsidR="008D532A" w:rsidRPr="008D532A" w14:paraId="06002D5E" w14:textId="77777777" w:rsidTr="00480949">
        <w:trPr>
          <w:trHeight w:val="206"/>
        </w:trPr>
        <w:tc>
          <w:tcPr>
            <w:tcW w:w="3562" w:type="pct"/>
            <w:shd w:val="clear" w:color="auto" w:fill="auto"/>
            <w:noWrap/>
            <w:vAlign w:val="bottom"/>
            <w:hideMark/>
          </w:tcPr>
          <w:p w14:paraId="68D2087E" w14:textId="77777777" w:rsidR="008D532A" w:rsidRPr="008D532A" w:rsidRDefault="008D532A" w:rsidP="008D532A">
            <w:pPr>
              <w:autoSpaceDE/>
              <w:autoSpaceDN/>
              <w:spacing w:line="276" w:lineRule="auto"/>
              <w:jc w:val="both"/>
              <w:rPr>
                <w:sz w:val="22"/>
                <w:szCs w:val="22"/>
                <w:lang w:val="en-US"/>
              </w:rPr>
            </w:pPr>
            <w:r w:rsidRPr="008D532A">
              <w:rPr>
                <w:sz w:val="22"/>
                <w:szCs w:val="22"/>
                <w:lang w:eastAsia="en-GB"/>
              </w:rPr>
              <w:t>Transfers to orphans</w:t>
            </w:r>
          </w:p>
        </w:tc>
        <w:tc>
          <w:tcPr>
            <w:tcW w:w="1438" w:type="pct"/>
            <w:shd w:val="clear" w:color="auto" w:fill="auto"/>
            <w:noWrap/>
            <w:vAlign w:val="bottom"/>
            <w:hideMark/>
          </w:tcPr>
          <w:p w14:paraId="5C9CCA0D" w14:textId="77777777" w:rsidR="008D532A" w:rsidRPr="008D532A" w:rsidRDefault="008D532A" w:rsidP="004D6752">
            <w:pPr>
              <w:autoSpaceDE/>
              <w:autoSpaceDN/>
              <w:spacing w:line="276" w:lineRule="auto"/>
              <w:jc w:val="center"/>
              <w:rPr>
                <w:sz w:val="22"/>
                <w:szCs w:val="22"/>
                <w:lang w:val="en-US"/>
              </w:rPr>
            </w:pPr>
            <w:r w:rsidRPr="008D532A">
              <w:rPr>
                <w:sz w:val="22"/>
                <w:szCs w:val="22"/>
                <w:lang w:val="en-US"/>
              </w:rPr>
              <w:t>xxx</w:t>
            </w:r>
          </w:p>
        </w:tc>
      </w:tr>
      <w:tr w:rsidR="008D532A" w:rsidRPr="008D532A" w14:paraId="0479A12C" w14:textId="77777777" w:rsidTr="00480949">
        <w:trPr>
          <w:trHeight w:val="62"/>
        </w:trPr>
        <w:tc>
          <w:tcPr>
            <w:tcW w:w="3562" w:type="pct"/>
            <w:shd w:val="clear" w:color="auto" w:fill="auto"/>
            <w:noWrap/>
            <w:vAlign w:val="bottom"/>
            <w:hideMark/>
          </w:tcPr>
          <w:p w14:paraId="4FD91E0E" w14:textId="77777777" w:rsidR="008D532A" w:rsidRPr="008D532A" w:rsidRDefault="008D532A" w:rsidP="008D532A">
            <w:pPr>
              <w:autoSpaceDE/>
              <w:autoSpaceDN/>
              <w:spacing w:line="276" w:lineRule="auto"/>
              <w:jc w:val="both"/>
              <w:rPr>
                <w:sz w:val="22"/>
                <w:szCs w:val="22"/>
                <w:lang w:val="en-US"/>
              </w:rPr>
            </w:pPr>
            <w:r w:rsidRPr="008D532A">
              <w:rPr>
                <w:sz w:val="22"/>
                <w:szCs w:val="22"/>
                <w:lang w:eastAsia="en-GB"/>
              </w:rPr>
              <w:t>Transfers to the physically challenged</w:t>
            </w:r>
          </w:p>
        </w:tc>
        <w:tc>
          <w:tcPr>
            <w:tcW w:w="1438" w:type="pct"/>
            <w:shd w:val="clear" w:color="auto" w:fill="auto"/>
            <w:noWrap/>
            <w:vAlign w:val="bottom"/>
            <w:hideMark/>
          </w:tcPr>
          <w:p w14:paraId="5762CDAF" w14:textId="77777777" w:rsidR="008D532A" w:rsidRPr="008D532A" w:rsidRDefault="008D532A" w:rsidP="004D6752">
            <w:pPr>
              <w:autoSpaceDE/>
              <w:autoSpaceDN/>
              <w:spacing w:line="276" w:lineRule="auto"/>
              <w:jc w:val="center"/>
              <w:rPr>
                <w:sz w:val="22"/>
                <w:szCs w:val="22"/>
                <w:lang w:val="en-US"/>
              </w:rPr>
            </w:pPr>
            <w:r w:rsidRPr="008D532A">
              <w:rPr>
                <w:sz w:val="22"/>
                <w:szCs w:val="22"/>
                <w:lang w:val="en-US"/>
              </w:rPr>
              <w:t>xxx</w:t>
            </w:r>
          </w:p>
        </w:tc>
      </w:tr>
      <w:tr w:rsidR="008D532A" w:rsidRPr="008D532A" w14:paraId="273091D7" w14:textId="77777777" w:rsidTr="00480949">
        <w:trPr>
          <w:trHeight w:val="62"/>
        </w:trPr>
        <w:tc>
          <w:tcPr>
            <w:tcW w:w="3562" w:type="pct"/>
            <w:shd w:val="clear" w:color="auto" w:fill="auto"/>
            <w:noWrap/>
            <w:vAlign w:val="bottom"/>
          </w:tcPr>
          <w:p w14:paraId="4928CC5B" w14:textId="77777777" w:rsidR="008D532A" w:rsidRPr="008D532A" w:rsidRDefault="008D532A" w:rsidP="008D532A">
            <w:pPr>
              <w:autoSpaceDE/>
              <w:autoSpaceDN/>
              <w:spacing w:line="276" w:lineRule="auto"/>
              <w:jc w:val="both"/>
              <w:rPr>
                <w:i/>
                <w:sz w:val="22"/>
                <w:szCs w:val="22"/>
                <w:lang w:eastAsia="en-GB"/>
              </w:rPr>
            </w:pPr>
            <w:r w:rsidRPr="008D532A">
              <w:rPr>
                <w:i/>
                <w:sz w:val="22"/>
                <w:szCs w:val="22"/>
                <w:lang w:eastAsia="en-GB"/>
              </w:rPr>
              <w:t xml:space="preserve">Add any other </w:t>
            </w:r>
            <w:r w:rsidRPr="008D532A">
              <w:rPr>
                <w:i/>
                <w:iCs/>
                <w:sz w:val="22"/>
                <w:szCs w:val="22"/>
                <w:lang w:eastAsia="en-GB"/>
              </w:rPr>
              <w:t>category</w:t>
            </w:r>
          </w:p>
        </w:tc>
        <w:tc>
          <w:tcPr>
            <w:tcW w:w="1438" w:type="pct"/>
            <w:shd w:val="clear" w:color="auto" w:fill="auto"/>
            <w:noWrap/>
            <w:vAlign w:val="bottom"/>
          </w:tcPr>
          <w:p w14:paraId="3D34A1D1" w14:textId="77777777" w:rsidR="008D532A" w:rsidRPr="008D532A" w:rsidRDefault="008D532A" w:rsidP="004D6752">
            <w:pPr>
              <w:autoSpaceDE/>
              <w:autoSpaceDN/>
              <w:spacing w:line="276" w:lineRule="auto"/>
              <w:jc w:val="center"/>
              <w:rPr>
                <w:sz w:val="22"/>
                <w:szCs w:val="22"/>
                <w:lang w:val="en-US"/>
              </w:rPr>
            </w:pPr>
            <w:r w:rsidRPr="008D532A">
              <w:rPr>
                <w:sz w:val="22"/>
                <w:szCs w:val="22"/>
                <w:lang w:val="en-US"/>
              </w:rPr>
              <w:t>xxx</w:t>
            </w:r>
          </w:p>
        </w:tc>
      </w:tr>
      <w:tr w:rsidR="008D532A" w:rsidRPr="008D532A" w14:paraId="764DC961" w14:textId="77777777" w:rsidTr="00480949">
        <w:trPr>
          <w:trHeight w:val="51"/>
        </w:trPr>
        <w:tc>
          <w:tcPr>
            <w:tcW w:w="3562" w:type="pct"/>
            <w:shd w:val="clear" w:color="auto" w:fill="auto"/>
            <w:noWrap/>
            <w:vAlign w:val="bottom"/>
            <w:hideMark/>
          </w:tcPr>
          <w:p w14:paraId="0D57A074" w14:textId="77777777" w:rsidR="008D532A" w:rsidRPr="008D532A" w:rsidRDefault="008D532A" w:rsidP="008D532A">
            <w:pPr>
              <w:autoSpaceDE/>
              <w:autoSpaceDN/>
              <w:spacing w:line="276" w:lineRule="auto"/>
              <w:jc w:val="both"/>
              <w:rPr>
                <w:b/>
                <w:bCs/>
                <w:sz w:val="22"/>
                <w:szCs w:val="22"/>
                <w:lang w:val="en-US"/>
              </w:rPr>
            </w:pPr>
            <w:r w:rsidRPr="008D532A">
              <w:rPr>
                <w:b/>
                <w:bCs/>
                <w:sz w:val="22"/>
                <w:szCs w:val="22"/>
                <w:lang w:eastAsia="en-GB"/>
              </w:rPr>
              <w:t>Total</w:t>
            </w:r>
            <w:r w:rsidRPr="008D532A">
              <w:rPr>
                <w:sz w:val="22"/>
                <w:szCs w:val="22"/>
                <w:lang w:eastAsia="en-GB"/>
              </w:rPr>
              <w:t xml:space="preserve"> </w:t>
            </w:r>
            <w:r w:rsidRPr="008D532A">
              <w:rPr>
                <w:b/>
                <w:bCs/>
                <w:sz w:val="22"/>
                <w:szCs w:val="22"/>
                <w:lang w:eastAsia="en-GB"/>
              </w:rPr>
              <w:t>social benefit expenses</w:t>
            </w:r>
          </w:p>
        </w:tc>
        <w:tc>
          <w:tcPr>
            <w:tcW w:w="1438" w:type="pct"/>
            <w:shd w:val="clear" w:color="auto" w:fill="auto"/>
            <w:noWrap/>
            <w:vAlign w:val="bottom"/>
            <w:hideMark/>
          </w:tcPr>
          <w:p w14:paraId="75B33038" w14:textId="77777777" w:rsidR="008D532A" w:rsidRPr="008D532A" w:rsidRDefault="008D532A" w:rsidP="004D6752">
            <w:pPr>
              <w:autoSpaceDE/>
              <w:autoSpaceDN/>
              <w:spacing w:line="276" w:lineRule="auto"/>
              <w:jc w:val="center"/>
              <w:rPr>
                <w:b/>
                <w:bCs/>
                <w:sz w:val="22"/>
                <w:szCs w:val="22"/>
                <w:lang w:val="en-US"/>
              </w:rPr>
            </w:pPr>
            <w:r w:rsidRPr="008D532A">
              <w:rPr>
                <w:b/>
                <w:bCs/>
                <w:sz w:val="22"/>
                <w:szCs w:val="22"/>
                <w:lang w:val="en-US"/>
              </w:rPr>
              <w:t>xxx</w:t>
            </w:r>
          </w:p>
        </w:tc>
      </w:tr>
    </w:tbl>
    <w:p w14:paraId="0DDB33AB" w14:textId="77777777" w:rsidR="00464523" w:rsidRDefault="00464523" w:rsidP="00A168CC">
      <w:pPr>
        <w:pStyle w:val="ListParagraph"/>
        <w:spacing w:line="360" w:lineRule="auto"/>
        <w:ind w:left="360" w:right="-20"/>
        <w:jc w:val="both"/>
        <w:rPr>
          <w:rFonts w:eastAsia="Arial"/>
          <w:b/>
          <w:bCs/>
          <w:spacing w:val="3"/>
          <w:sz w:val="22"/>
          <w:szCs w:val="22"/>
        </w:rPr>
      </w:pPr>
    </w:p>
    <w:p w14:paraId="07F91EC6" w14:textId="77777777" w:rsidR="000F2EC7" w:rsidRPr="00953054" w:rsidRDefault="00D21C5A" w:rsidP="00196F69">
      <w:pPr>
        <w:pStyle w:val="ListParagraph"/>
        <w:numPr>
          <w:ilvl w:val="0"/>
          <w:numId w:val="36"/>
        </w:numPr>
        <w:spacing w:line="360" w:lineRule="auto"/>
        <w:ind w:right="-20"/>
        <w:jc w:val="both"/>
        <w:rPr>
          <w:rFonts w:eastAsia="Arial"/>
          <w:b/>
          <w:bCs/>
          <w:spacing w:val="3"/>
          <w:sz w:val="22"/>
          <w:szCs w:val="22"/>
        </w:rPr>
      </w:pPr>
      <w:r w:rsidRPr="00953054">
        <w:rPr>
          <w:rFonts w:eastAsia="Arial"/>
          <w:b/>
          <w:bCs/>
          <w:spacing w:val="3"/>
          <w:sz w:val="22"/>
          <w:szCs w:val="22"/>
        </w:rPr>
        <w:t>Gain</w:t>
      </w:r>
      <w:r w:rsidR="0017038E" w:rsidRPr="00953054">
        <w:rPr>
          <w:rFonts w:eastAsia="Arial"/>
          <w:b/>
          <w:bCs/>
          <w:spacing w:val="3"/>
          <w:sz w:val="22"/>
          <w:szCs w:val="22"/>
        </w:rPr>
        <w:t xml:space="preserve">/Loss </w:t>
      </w:r>
      <w:r w:rsidRPr="00953054">
        <w:rPr>
          <w:rFonts w:eastAsia="Arial"/>
          <w:b/>
          <w:bCs/>
          <w:spacing w:val="3"/>
          <w:sz w:val="22"/>
          <w:szCs w:val="22"/>
        </w:rPr>
        <w:t>on Sale of Assets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675"/>
        <w:gridCol w:w="2643"/>
      </w:tblGrid>
      <w:tr w:rsidR="00EB3238" w:rsidRPr="00EB3238" w14:paraId="4C7F340B" w14:textId="77777777" w:rsidTr="00480949">
        <w:trPr>
          <w:trHeight w:val="340"/>
        </w:trPr>
        <w:tc>
          <w:tcPr>
            <w:tcW w:w="3582"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1FB0C1CD" w14:textId="77777777" w:rsidR="00EB3238" w:rsidRPr="00EB3238" w:rsidRDefault="00EB3238" w:rsidP="00EB3238">
            <w:pPr>
              <w:autoSpaceDE/>
              <w:autoSpaceDN/>
              <w:spacing w:line="276" w:lineRule="auto"/>
              <w:jc w:val="both"/>
              <w:rPr>
                <w:b/>
                <w:bCs/>
                <w:sz w:val="22"/>
                <w:szCs w:val="22"/>
                <w:lang w:eastAsia="en-GB"/>
              </w:rPr>
            </w:pPr>
            <w:r w:rsidRPr="00EB3238">
              <w:rPr>
                <w:b/>
                <w:bCs/>
                <w:sz w:val="22"/>
                <w:szCs w:val="22"/>
                <w:lang w:val="en-US"/>
              </w:rPr>
              <w:t>Description</w:t>
            </w:r>
          </w:p>
        </w:tc>
        <w:tc>
          <w:tcPr>
            <w:tcW w:w="1418" w:type="pct"/>
            <w:shd w:val="clear" w:color="auto" w:fill="0070C0"/>
            <w:noWrap/>
            <w:vAlign w:val="center"/>
            <w:hideMark/>
          </w:tcPr>
          <w:p w14:paraId="44F11631" w14:textId="1888FBCA" w:rsidR="00EB3238" w:rsidRPr="00EB3238" w:rsidRDefault="00EB3238" w:rsidP="004D6752">
            <w:pPr>
              <w:autoSpaceDE/>
              <w:autoSpaceDN/>
              <w:spacing w:line="276" w:lineRule="auto"/>
              <w:jc w:val="center"/>
              <w:rPr>
                <w:b/>
                <w:i/>
                <w:iCs/>
                <w:sz w:val="22"/>
                <w:szCs w:val="22"/>
                <w:lang w:val="en-US"/>
              </w:rPr>
            </w:pPr>
            <w:r w:rsidRPr="00EB3238">
              <w:rPr>
                <w:b/>
                <w:i/>
                <w:iCs/>
                <w:sz w:val="22"/>
                <w:szCs w:val="22"/>
                <w:lang w:val="en-US"/>
              </w:rPr>
              <w:t>Period ended</w:t>
            </w:r>
          </w:p>
          <w:p w14:paraId="5B07922A" w14:textId="6FED2FDD" w:rsidR="00EB3238" w:rsidRPr="00EB3238" w:rsidRDefault="00EB3238" w:rsidP="004D6752">
            <w:pPr>
              <w:autoSpaceDE/>
              <w:autoSpaceDN/>
              <w:spacing w:line="276" w:lineRule="auto"/>
              <w:jc w:val="center"/>
              <w:rPr>
                <w:b/>
                <w:sz w:val="22"/>
                <w:szCs w:val="22"/>
                <w:lang w:val="en-US"/>
              </w:rPr>
            </w:pPr>
            <w:r w:rsidRPr="00EB3238">
              <w:rPr>
                <w:b/>
                <w:i/>
                <w:iCs/>
                <w:sz w:val="22"/>
                <w:szCs w:val="22"/>
                <w:lang w:val="en-US"/>
              </w:rPr>
              <w:t>Sep/Dec/March/June 20xx</w:t>
            </w:r>
          </w:p>
        </w:tc>
      </w:tr>
      <w:tr w:rsidR="00EB3238" w:rsidRPr="00EB3238" w14:paraId="08BC5C7A" w14:textId="77777777" w:rsidTr="00480949">
        <w:trPr>
          <w:trHeight w:val="340"/>
        </w:trPr>
        <w:tc>
          <w:tcPr>
            <w:tcW w:w="3582"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46FC5B38" w14:textId="77777777" w:rsidR="00EB3238" w:rsidRPr="00EB3238" w:rsidRDefault="00EB3238" w:rsidP="00EB3238">
            <w:pPr>
              <w:autoSpaceDE/>
              <w:autoSpaceDN/>
              <w:spacing w:line="276" w:lineRule="auto"/>
              <w:jc w:val="both"/>
              <w:rPr>
                <w:b/>
                <w:bCs/>
                <w:sz w:val="22"/>
                <w:szCs w:val="22"/>
                <w:lang w:eastAsia="en-GB"/>
              </w:rPr>
            </w:pPr>
          </w:p>
        </w:tc>
        <w:tc>
          <w:tcPr>
            <w:tcW w:w="1418"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5A444949" w14:textId="77777777" w:rsidR="00EB3238" w:rsidRPr="00EB3238" w:rsidRDefault="00EB3238" w:rsidP="004D6752">
            <w:pPr>
              <w:autoSpaceDE/>
              <w:autoSpaceDN/>
              <w:spacing w:line="276" w:lineRule="auto"/>
              <w:jc w:val="center"/>
              <w:rPr>
                <w:b/>
                <w:bCs/>
                <w:sz w:val="22"/>
                <w:szCs w:val="22"/>
                <w:lang w:val="en-US"/>
              </w:rPr>
            </w:pPr>
            <w:r w:rsidRPr="00EB3238">
              <w:rPr>
                <w:b/>
                <w:bCs/>
                <w:sz w:val="22"/>
                <w:szCs w:val="22"/>
                <w:lang w:val="en-US"/>
              </w:rPr>
              <w:t>Kshs</w:t>
            </w:r>
          </w:p>
        </w:tc>
      </w:tr>
      <w:tr w:rsidR="00EB3238" w:rsidRPr="00EB3238" w14:paraId="19D97BE2" w14:textId="77777777" w:rsidTr="00480949">
        <w:trPr>
          <w:trHeight w:val="340"/>
        </w:trPr>
        <w:tc>
          <w:tcPr>
            <w:tcW w:w="3582" w:type="pct"/>
            <w:shd w:val="clear" w:color="auto" w:fill="auto"/>
            <w:noWrap/>
            <w:vAlign w:val="bottom"/>
            <w:hideMark/>
          </w:tcPr>
          <w:p w14:paraId="3D345776" w14:textId="77777777" w:rsidR="00EB3238" w:rsidRPr="00EB3238" w:rsidRDefault="00EB3238" w:rsidP="00EB3238">
            <w:pPr>
              <w:autoSpaceDE/>
              <w:autoSpaceDN/>
              <w:spacing w:line="276" w:lineRule="auto"/>
              <w:jc w:val="both"/>
              <w:rPr>
                <w:sz w:val="22"/>
                <w:szCs w:val="22"/>
                <w:lang w:val="en-US"/>
              </w:rPr>
            </w:pPr>
            <w:r w:rsidRPr="00EB3238">
              <w:rPr>
                <w:sz w:val="22"/>
                <w:szCs w:val="22"/>
                <w:lang w:eastAsia="en-GB"/>
              </w:rPr>
              <w:t>Property, plant and equipment</w:t>
            </w:r>
          </w:p>
        </w:tc>
        <w:tc>
          <w:tcPr>
            <w:tcW w:w="1418" w:type="pct"/>
            <w:shd w:val="clear" w:color="auto" w:fill="auto"/>
            <w:noWrap/>
            <w:vAlign w:val="bottom"/>
            <w:hideMark/>
          </w:tcPr>
          <w:p w14:paraId="1C0C2AFA" w14:textId="77777777" w:rsidR="00EB3238" w:rsidRPr="00EB3238" w:rsidRDefault="00EB3238" w:rsidP="004D6752">
            <w:pPr>
              <w:autoSpaceDE/>
              <w:autoSpaceDN/>
              <w:spacing w:line="276" w:lineRule="auto"/>
              <w:jc w:val="center"/>
              <w:rPr>
                <w:sz w:val="22"/>
                <w:szCs w:val="22"/>
                <w:lang w:val="en-US"/>
              </w:rPr>
            </w:pPr>
            <w:r w:rsidRPr="00EB3238">
              <w:rPr>
                <w:sz w:val="22"/>
                <w:szCs w:val="22"/>
                <w:lang w:val="en-US"/>
              </w:rPr>
              <w:t>xxx</w:t>
            </w:r>
          </w:p>
        </w:tc>
      </w:tr>
      <w:tr w:rsidR="00EB3238" w:rsidRPr="00EB3238" w14:paraId="34ACE343" w14:textId="77777777" w:rsidTr="00480949">
        <w:trPr>
          <w:trHeight w:val="340"/>
        </w:trPr>
        <w:tc>
          <w:tcPr>
            <w:tcW w:w="3582" w:type="pct"/>
            <w:shd w:val="clear" w:color="auto" w:fill="auto"/>
            <w:noWrap/>
            <w:vAlign w:val="bottom"/>
            <w:hideMark/>
          </w:tcPr>
          <w:p w14:paraId="47725662" w14:textId="77777777" w:rsidR="00EB3238" w:rsidRPr="00EB3238" w:rsidRDefault="00EB3238" w:rsidP="00EB3238">
            <w:pPr>
              <w:autoSpaceDE/>
              <w:autoSpaceDN/>
              <w:spacing w:line="276" w:lineRule="auto"/>
              <w:jc w:val="both"/>
              <w:rPr>
                <w:sz w:val="22"/>
                <w:szCs w:val="22"/>
                <w:lang w:eastAsia="en-GB"/>
              </w:rPr>
            </w:pPr>
            <w:r w:rsidRPr="00EB3238">
              <w:rPr>
                <w:sz w:val="22"/>
                <w:szCs w:val="22"/>
                <w:lang w:eastAsia="en-GB"/>
              </w:rPr>
              <w:t>Intangible assets</w:t>
            </w:r>
          </w:p>
        </w:tc>
        <w:tc>
          <w:tcPr>
            <w:tcW w:w="1418" w:type="pct"/>
            <w:shd w:val="clear" w:color="auto" w:fill="auto"/>
            <w:noWrap/>
            <w:vAlign w:val="bottom"/>
            <w:hideMark/>
          </w:tcPr>
          <w:p w14:paraId="0868B9CF" w14:textId="77777777" w:rsidR="00EB3238" w:rsidRPr="00EB3238" w:rsidRDefault="00EB3238" w:rsidP="004D6752">
            <w:pPr>
              <w:autoSpaceDE/>
              <w:autoSpaceDN/>
              <w:spacing w:line="276" w:lineRule="auto"/>
              <w:jc w:val="center"/>
              <w:rPr>
                <w:sz w:val="22"/>
                <w:szCs w:val="22"/>
                <w:lang w:val="en-US"/>
              </w:rPr>
            </w:pPr>
            <w:r w:rsidRPr="00EB3238">
              <w:rPr>
                <w:sz w:val="22"/>
                <w:szCs w:val="22"/>
                <w:lang w:val="en-US"/>
              </w:rPr>
              <w:t>xxx</w:t>
            </w:r>
          </w:p>
        </w:tc>
      </w:tr>
      <w:tr w:rsidR="00EB3238" w:rsidRPr="00EB3238" w14:paraId="2E647BCC" w14:textId="77777777" w:rsidTr="00480949">
        <w:trPr>
          <w:trHeight w:val="340"/>
        </w:trPr>
        <w:tc>
          <w:tcPr>
            <w:tcW w:w="3582" w:type="pct"/>
            <w:shd w:val="clear" w:color="auto" w:fill="auto"/>
            <w:noWrap/>
            <w:vAlign w:val="bottom"/>
            <w:hideMark/>
          </w:tcPr>
          <w:p w14:paraId="6797497E" w14:textId="77777777" w:rsidR="00EB3238" w:rsidRPr="00EB3238" w:rsidRDefault="00EB3238" w:rsidP="00EB3238">
            <w:pPr>
              <w:autoSpaceDE/>
              <w:autoSpaceDN/>
              <w:spacing w:line="276" w:lineRule="auto"/>
              <w:jc w:val="both"/>
              <w:rPr>
                <w:sz w:val="22"/>
                <w:szCs w:val="22"/>
                <w:lang w:val="en-US"/>
              </w:rPr>
            </w:pPr>
            <w:r w:rsidRPr="00EB3238">
              <w:rPr>
                <w:sz w:val="22"/>
                <w:szCs w:val="22"/>
                <w:lang w:eastAsia="en-GB"/>
              </w:rPr>
              <w:t>Other assets not capitalised</w:t>
            </w:r>
          </w:p>
        </w:tc>
        <w:tc>
          <w:tcPr>
            <w:tcW w:w="1418" w:type="pct"/>
            <w:shd w:val="clear" w:color="auto" w:fill="auto"/>
            <w:noWrap/>
            <w:vAlign w:val="bottom"/>
            <w:hideMark/>
          </w:tcPr>
          <w:p w14:paraId="31EB63E8" w14:textId="77777777" w:rsidR="00EB3238" w:rsidRPr="00EB3238" w:rsidRDefault="00EB3238" w:rsidP="004D6752">
            <w:pPr>
              <w:autoSpaceDE/>
              <w:autoSpaceDN/>
              <w:spacing w:line="276" w:lineRule="auto"/>
              <w:jc w:val="center"/>
              <w:rPr>
                <w:sz w:val="22"/>
                <w:szCs w:val="22"/>
                <w:lang w:val="en-US"/>
              </w:rPr>
            </w:pPr>
            <w:r w:rsidRPr="00EB3238">
              <w:rPr>
                <w:sz w:val="22"/>
                <w:szCs w:val="22"/>
                <w:lang w:val="en-US"/>
              </w:rPr>
              <w:t>xxx</w:t>
            </w:r>
          </w:p>
        </w:tc>
      </w:tr>
      <w:tr w:rsidR="00EB3238" w:rsidRPr="00EB3238" w14:paraId="546F78AB" w14:textId="77777777" w:rsidTr="00480949">
        <w:trPr>
          <w:trHeight w:val="340"/>
        </w:trPr>
        <w:tc>
          <w:tcPr>
            <w:tcW w:w="3582" w:type="pct"/>
            <w:shd w:val="clear" w:color="auto" w:fill="auto"/>
            <w:noWrap/>
            <w:vAlign w:val="bottom"/>
            <w:hideMark/>
          </w:tcPr>
          <w:p w14:paraId="5FEE03A5" w14:textId="77777777" w:rsidR="00EB3238" w:rsidRPr="00EB3238" w:rsidRDefault="00EB3238" w:rsidP="00EB3238">
            <w:pPr>
              <w:autoSpaceDE/>
              <w:autoSpaceDN/>
              <w:spacing w:line="276" w:lineRule="auto"/>
              <w:jc w:val="both"/>
              <w:rPr>
                <w:b/>
                <w:bCs/>
                <w:sz w:val="22"/>
                <w:szCs w:val="22"/>
                <w:lang w:val="en-US"/>
              </w:rPr>
            </w:pPr>
            <w:r w:rsidRPr="00EB3238">
              <w:rPr>
                <w:b/>
                <w:bCs/>
                <w:sz w:val="22"/>
                <w:szCs w:val="22"/>
                <w:lang w:eastAsia="en-GB"/>
              </w:rPr>
              <w:t>Total</w:t>
            </w:r>
            <w:r w:rsidRPr="00EB3238">
              <w:rPr>
                <w:sz w:val="22"/>
                <w:szCs w:val="22"/>
                <w:lang w:eastAsia="en-GB"/>
              </w:rPr>
              <w:t xml:space="preserve"> </w:t>
            </w:r>
            <w:r w:rsidRPr="00EB3238">
              <w:rPr>
                <w:b/>
                <w:bCs/>
                <w:sz w:val="22"/>
                <w:szCs w:val="22"/>
                <w:lang w:eastAsia="en-GB"/>
              </w:rPr>
              <w:t>gain</w:t>
            </w:r>
            <w:r w:rsidRPr="00EB3238">
              <w:rPr>
                <w:sz w:val="22"/>
                <w:szCs w:val="22"/>
                <w:lang w:eastAsia="en-GB"/>
              </w:rPr>
              <w:t xml:space="preserve"> </w:t>
            </w:r>
            <w:r w:rsidRPr="00EB3238">
              <w:rPr>
                <w:b/>
                <w:bCs/>
                <w:sz w:val="22"/>
                <w:szCs w:val="22"/>
                <w:lang w:eastAsia="en-GB"/>
              </w:rPr>
              <w:t>on</w:t>
            </w:r>
            <w:r w:rsidRPr="00EB3238">
              <w:rPr>
                <w:sz w:val="22"/>
                <w:szCs w:val="22"/>
                <w:lang w:eastAsia="en-GB"/>
              </w:rPr>
              <w:t xml:space="preserve"> </w:t>
            </w:r>
            <w:r w:rsidRPr="00EB3238">
              <w:rPr>
                <w:b/>
                <w:bCs/>
                <w:sz w:val="22"/>
                <w:szCs w:val="22"/>
                <w:lang w:eastAsia="en-GB"/>
              </w:rPr>
              <w:t>sale</w:t>
            </w:r>
            <w:r w:rsidRPr="00EB3238">
              <w:rPr>
                <w:sz w:val="22"/>
                <w:szCs w:val="22"/>
                <w:lang w:eastAsia="en-GB"/>
              </w:rPr>
              <w:t xml:space="preserve"> </w:t>
            </w:r>
            <w:r w:rsidRPr="00EB3238">
              <w:rPr>
                <w:b/>
                <w:bCs/>
                <w:sz w:val="22"/>
                <w:szCs w:val="22"/>
                <w:lang w:eastAsia="en-GB"/>
              </w:rPr>
              <w:t>of</w:t>
            </w:r>
            <w:r w:rsidRPr="00EB3238">
              <w:rPr>
                <w:sz w:val="22"/>
                <w:szCs w:val="22"/>
                <w:lang w:eastAsia="en-GB"/>
              </w:rPr>
              <w:t xml:space="preserve"> </w:t>
            </w:r>
            <w:r w:rsidRPr="00EB3238">
              <w:rPr>
                <w:b/>
                <w:bCs/>
                <w:sz w:val="22"/>
                <w:szCs w:val="22"/>
                <w:lang w:eastAsia="en-GB"/>
              </w:rPr>
              <w:t>assets</w:t>
            </w:r>
          </w:p>
        </w:tc>
        <w:tc>
          <w:tcPr>
            <w:tcW w:w="1418" w:type="pct"/>
            <w:shd w:val="clear" w:color="auto" w:fill="auto"/>
            <w:noWrap/>
            <w:vAlign w:val="bottom"/>
            <w:hideMark/>
          </w:tcPr>
          <w:p w14:paraId="490EB62B" w14:textId="77777777" w:rsidR="00EB3238" w:rsidRPr="00EB3238" w:rsidRDefault="00EB3238" w:rsidP="004D6752">
            <w:pPr>
              <w:autoSpaceDE/>
              <w:autoSpaceDN/>
              <w:spacing w:line="276" w:lineRule="auto"/>
              <w:jc w:val="center"/>
              <w:rPr>
                <w:b/>
                <w:bCs/>
                <w:sz w:val="22"/>
                <w:szCs w:val="22"/>
                <w:lang w:val="en-US"/>
              </w:rPr>
            </w:pPr>
            <w:r w:rsidRPr="00EB3238">
              <w:rPr>
                <w:b/>
                <w:bCs/>
                <w:sz w:val="22"/>
                <w:szCs w:val="22"/>
                <w:lang w:val="en-US"/>
              </w:rPr>
              <w:t>xxx</w:t>
            </w:r>
          </w:p>
        </w:tc>
      </w:tr>
    </w:tbl>
    <w:p w14:paraId="2EDF2C8B" w14:textId="77777777" w:rsidR="004D615D" w:rsidRPr="00046C7F" w:rsidRDefault="004D615D" w:rsidP="00953054">
      <w:pPr>
        <w:autoSpaceDE/>
        <w:autoSpaceDN/>
        <w:spacing w:line="360" w:lineRule="auto"/>
        <w:jc w:val="both"/>
        <w:rPr>
          <w:sz w:val="15"/>
          <w:szCs w:val="15"/>
        </w:rPr>
      </w:pPr>
    </w:p>
    <w:p w14:paraId="560B6904" w14:textId="77777777" w:rsidR="0091705F" w:rsidRPr="008452AA" w:rsidRDefault="009016A9" w:rsidP="00196F69">
      <w:pPr>
        <w:pStyle w:val="ListParagraph"/>
        <w:numPr>
          <w:ilvl w:val="0"/>
          <w:numId w:val="36"/>
        </w:numPr>
        <w:spacing w:line="360" w:lineRule="auto"/>
        <w:ind w:right="-20"/>
        <w:jc w:val="both"/>
        <w:rPr>
          <w:rFonts w:eastAsia="Arial"/>
          <w:b/>
          <w:bCs/>
          <w:spacing w:val="3"/>
          <w:sz w:val="22"/>
          <w:szCs w:val="22"/>
        </w:rPr>
      </w:pPr>
      <w:bookmarkStart w:id="27" w:name="_Hlk118294609"/>
      <w:r w:rsidRPr="00953054">
        <w:rPr>
          <w:rFonts w:eastAsia="Arial"/>
          <w:b/>
          <w:bCs/>
          <w:spacing w:val="3"/>
          <w:sz w:val="22"/>
          <w:szCs w:val="22"/>
        </w:rPr>
        <w:t xml:space="preserve">Gain/Loss on Foreign Exchange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659"/>
        <w:gridCol w:w="2659"/>
      </w:tblGrid>
      <w:tr w:rsidR="006E44BC" w:rsidRPr="006E44BC" w14:paraId="6844991C" w14:textId="77777777" w:rsidTr="00984043">
        <w:trPr>
          <w:trHeight w:val="340"/>
        </w:trPr>
        <w:tc>
          <w:tcPr>
            <w:tcW w:w="3573" w:type="pct"/>
            <w:shd w:val="clear" w:color="auto" w:fill="0070C0"/>
            <w:vAlign w:val="bottom"/>
            <w:hideMark/>
          </w:tcPr>
          <w:bookmarkEnd w:id="27"/>
          <w:p w14:paraId="54FEA82B" w14:textId="77777777" w:rsidR="006E44BC" w:rsidRPr="006E44BC" w:rsidRDefault="006E44BC" w:rsidP="006E44BC">
            <w:pPr>
              <w:autoSpaceDE/>
              <w:autoSpaceDN/>
              <w:spacing w:line="276" w:lineRule="auto"/>
              <w:jc w:val="both"/>
              <w:rPr>
                <w:b/>
                <w:bCs/>
                <w:sz w:val="22"/>
                <w:szCs w:val="22"/>
                <w:lang w:eastAsia="en-GB"/>
              </w:rPr>
            </w:pPr>
            <w:r w:rsidRPr="006E44BC">
              <w:rPr>
                <w:b/>
                <w:bCs/>
                <w:sz w:val="22"/>
                <w:szCs w:val="22"/>
                <w:lang w:val="en-US"/>
              </w:rPr>
              <w:t>Description</w:t>
            </w:r>
          </w:p>
        </w:tc>
        <w:tc>
          <w:tcPr>
            <w:tcW w:w="1427" w:type="pct"/>
            <w:shd w:val="clear" w:color="auto" w:fill="0070C0"/>
            <w:vAlign w:val="center"/>
          </w:tcPr>
          <w:p w14:paraId="0D6701F1" w14:textId="5A302323" w:rsidR="006E44BC" w:rsidRPr="006E44BC" w:rsidRDefault="006E44BC" w:rsidP="004D6752">
            <w:pPr>
              <w:autoSpaceDE/>
              <w:autoSpaceDN/>
              <w:spacing w:line="276" w:lineRule="auto"/>
              <w:jc w:val="center"/>
              <w:rPr>
                <w:b/>
                <w:i/>
                <w:iCs/>
                <w:sz w:val="22"/>
                <w:szCs w:val="22"/>
                <w:lang w:val="en-US"/>
              </w:rPr>
            </w:pPr>
            <w:r w:rsidRPr="006E44BC">
              <w:rPr>
                <w:b/>
                <w:i/>
                <w:iCs/>
                <w:sz w:val="22"/>
                <w:szCs w:val="22"/>
                <w:lang w:val="en-US"/>
              </w:rPr>
              <w:t>Period ended</w:t>
            </w:r>
          </w:p>
          <w:p w14:paraId="48866E5C" w14:textId="43C232E6" w:rsidR="006E44BC" w:rsidRPr="006E44BC" w:rsidRDefault="006E44BC" w:rsidP="004D6752">
            <w:pPr>
              <w:autoSpaceDE/>
              <w:autoSpaceDN/>
              <w:spacing w:line="276" w:lineRule="auto"/>
              <w:jc w:val="center"/>
              <w:rPr>
                <w:b/>
                <w:bCs/>
                <w:sz w:val="22"/>
                <w:szCs w:val="22"/>
                <w:lang w:val="en-US"/>
              </w:rPr>
            </w:pPr>
            <w:r w:rsidRPr="006E44BC">
              <w:rPr>
                <w:b/>
                <w:i/>
                <w:iCs/>
                <w:sz w:val="22"/>
                <w:szCs w:val="22"/>
                <w:lang w:val="en-US"/>
              </w:rPr>
              <w:t>Sep/Dec/March/June 20xx</w:t>
            </w:r>
          </w:p>
        </w:tc>
      </w:tr>
      <w:tr w:rsidR="006E44BC" w:rsidRPr="006E44BC" w14:paraId="66E0F180" w14:textId="77777777" w:rsidTr="00984043">
        <w:trPr>
          <w:trHeight w:val="340"/>
        </w:trPr>
        <w:tc>
          <w:tcPr>
            <w:tcW w:w="3573" w:type="pct"/>
            <w:shd w:val="clear" w:color="auto" w:fill="0070C0"/>
            <w:vAlign w:val="bottom"/>
            <w:hideMark/>
          </w:tcPr>
          <w:p w14:paraId="2AB2B146" w14:textId="77777777" w:rsidR="006E44BC" w:rsidRPr="006E44BC" w:rsidRDefault="006E44BC" w:rsidP="006E44BC">
            <w:pPr>
              <w:autoSpaceDE/>
              <w:autoSpaceDN/>
              <w:spacing w:line="276" w:lineRule="auto"/>
              <w:jc w:val="both"/>
              <w:rPr>
                <w:b/>
                <w:bCs/>
                <w:sz w:val="22"/>
                <w:szCs w:val="22"/>
                <w:lang w:eastAsia="en-GB"/>
              </w:rPr>
            </w:pPr>
          </w:p>
        </w:tc>
        <w:tc>
          <w:tcPr>
            <w:tcW w:w="1427" w:type="pct"/>
            <w:shd w:val="clear" w:color="auto" w:fill="0070C0"/>
            <w:vAlign w:val="bottom"/>
          </w:tcPr>
          <w:p w14:paraId="244785B3" w14:textId="77777777" w:rsidR="006E44BC" w:rsidRPr="006E44BC" w:rsidRDefault="006E44BC" w:rsidP="004D6752">
            <w:pPr>
              <w:autoSpaceDE/>
              <w:autoSpaceDN/>
              <w:spacing w:line="276" w:lineRule="auto"/>
              <w:jc w:val="center"/>
              <w:rPr>
                <w:b/>
                <w:bCs/>
                <w:sz w:val="22"/>
                <w:szCs w:val="22"/>
                <w:lang w:val="en-US"/>
              </w:rPr>
            </w:pPr>
            <w:r w:rsidRPr="006E44BC">
              <w:rPr>
                <w:b/>
                <w:bCs/>
                <w:sz w:val="22"/>
                <w:szCs w:val="22"/>
                <w:lang w:val="en-US"/>
              </w:rPr>
              <w:t>Kshs</w:t>
            </w:r>
          </w:p>
        </w:tc>
      </w:tr>
      <w:tr w:rsidR="006E44BC" w:rsidRPr="006E44BC" w14:paraId="24B1EF7B" w14:textId="77777777" w:rsidTr="00984043">
        <w:trPr>
          <w:trHeight w:val="340"/>
        </w:trPr>
        <w:tc>
          <w:tcPr>
            <w:tcW w:w="3573" w:type="pct"/>
            <w:shd w:val="clear" w:color="auto" w:fill="auto"/>
            <w:noWrap/>
            <w:vAlign w:val="bottom"/>
            <w:hideMark/>
          </w:tcPr>
          <w:p w14:paraId="5E9DB4A8" w14:textId="77777777" w:rsidR="006E44BC" w:rsidRPr="006E44BC" w:rsidRDefault="006E44BC" w:rsidP="006E44BC">
            <w:pPr>
              <w:autoSpaceDE/>
              <w:autoSpaceDN/>
              <w:spacing w:line="276" w:lineRule="auto"/>
              <w:jc w:val="both"/>
              <w:rPr>
                <w:sz w:val="22"/>
                <w:szCs w:val="22"/>
                <w:lang w:val="en-US"/>
              </w:rPr>
            </w:pPr>
            <w:r w:rsidRPr="006E44BC">
              <w:rPr>
                <w:sz w:val="22"/>
                <w:szCs w:val="22"/>
                <w:lang w:val="en-US"/>
              </w:rPr>
              <w:t>Gain or loss on foreign exchange transactions</w:t>
            </w:r>
          </w:p>
        </w:tc>
        <w:tc>
          <w:tcPr>
            <w:tcW w:w="1427" w:type="pct"/>
            <w:shd w:val="clear" w:color="auto" w:fill="auto"/>
            <w:noWrap/>
            <w:vAlign w:val="bottom"/>
            <w:hideMark/>
          </w:tcPr>
          <w:p w14:paraId="63288638" w14:textId="77777777" w:rsidR="006E44BC" w:rsidRPr="006E44BC" w:rsidRDefault="006E44BC" w:rsidP="004D6752">
            <w:pPr>
              <w:autoSpaceDE/>
              <w:autoSpaceDN/>
              <w:spacing w:line="276" w:lineRule="auto"/>
              <w:jc w:val="center"/>
              <w:rPr>
                <w:sz w:val="22"/>
                <w:szCs w:val="22"/>
                <w:lang w:val="en-US"/>
              </w:rPr>
            </w:pPr>
            <w:r w:rsidRPr="006E44BC">
              <w:rPr>
                <w:sz w:val="22"/>
                <w:szCs w:val="22"/>
                <w:lang w:val="en-US"/>
              </w:rPr>
              <w:t>xxx</w:t>
            </w:r>
          </w:p>
        </w:tc>
      </w:tr>
      <w:tr w:rsidR="006E44BC" w:rsidRPr="006E44BC" w14:paraId="7E065970" w14:textId="77777777" w:rsidTr="00984043">
        <w:trPr>
          <w:trHeight w:val="340"/>
        </w:trPr>
        <w:tc>
          <w:tcPr>
            <w:tcW w:w="3573" w:type="pct"/>
            <w:shd w:val="clear" w:color="auto" w:fill="auto"/>
            <w:noWrap/>
            <w:vAlign w:val="bottom"/>
          </w:tcPr>
          <w:p w14:paraId="593D130E" w14:textId="77777777" w:rsidR="006E44BC" w:rsidRPr="006E44BC" w:rsidRDefault="006E44BC" w:rsidP="006E44BC">
            <w:pPr>
              <w:autoSpaceDE/>
              <w:autoSpaceDN/>
              <w:spacing w:line="276" w:lineRule="auto"/>
              <w:jc w:val="both"/>
              <w:rPr>
                <w:sz w:val="22"/>
                <w:szCs w:val="22"/>
                <w:lang w:val="en-US"/>
              </w:rPr>
            </w:pPr>
            <w:r w:rsidRPr="006E44BC">
              <w:rPr>
                <w:sz w:val="22"/>
                <w:szCs w:val="22"/>
                <w:lang w:val="en-US"/>
              </w:rPr>
              <w:t>Gain or loss on balances in foreign exchanges</w:t>
            </w:r>
          </w:p>
        </w:tc>
        <w:tc>
          <w:tcPr>
            <w:tcW w:w="1427" w:type="pct"/>
            <w:shd w:val="clear" w:color="auto" w:fill="auto"/>
            <w:noWrap/>
            <w:vAlign w:val="bottom"/>
          </w:tcPr>
          <w:p w14:paraId="1710E3F8" w14:textId="77777777" w:rsidR="006E44BC" w:rsidRPr="006E44BC" w:rsidRDefault="006E44BC" w:rsidP="004D6752">
            <w:pPr>
              <w:autoSpaceDE/>
              <w:autoSpaceDN/>
              <w:spacing w:line="276" w:lineRule="auto"/>
              <w:jc w:val="center"/>
              <w:rPr>
                <w:sz w:val="22"/>
                <w:szCs w:val="22"/>
                <w:lang w:val="en-US"/>
              </w:rPr>
            </w:pPr>
            <w:r w:rsidRPr="006E44BC">
              <w:rPr>
                <w:sz w:val="22"/>
                <w:szCs w:val="22"/>
                <w:lang w:val="en-US"/>
              </w:rPr>
              <w:t>xxx</w:t>
            </w:r>
          </w:p>
        </w:tc>
      </w:tr>
      <w:tr w:rsidR="006E44BC" w:rsidRPr="006E44BC" w14:paraId="21182F81" w14:textId="77777777" w:rsidTr="00984043">
        <w:trPr>
          <w:trHeight w:val="340"/>
        </w:trPr>
        <w:tc>
          <w:tcPr>
            <w:tcW w:w="3573" w:type="pct"/>
            <w:shd w:val="clear" w:color="auto" w:fill="auto"/>
            <w:noWrap/>
            <w:vAlign w:val="bottom"/>
            <w:hideMark/>
          </w:tcPr>
          <w:p w14:paraId="54A20E4E" w14:textId="77777777" w:rsidR="006E44BC" w:rsidRPr="006E44BC" w:rsidRDefault="006E44BC" w:rsidP="006E44BC">
            <w:pPr>
              <w:autoSpaceDE/>
              <w:autoSpaceDN/>
              <w:spacing w:line="276" w:lineRule="auto"/>
              <w:jc w:val="both"/>
              <w:rPr>
                <w:b/>
                <w:bCs/>
                <w:sz w:val="22"/>
                <w:szCs w:val="22"/>
                <w:lang w:val="en-US"/>
              </w:rPr>
            </w:pPr>
            <w:r w:rsidRPr="006E44BC">
              <w:rPr>
                <w:b/>
                <w:bCs/>
                <w:sz w:val="22"/>
                <w:szCs w:val="22"/>
                <w:lang w:eastAsia="en-GB"/>
              </w:rPr>
              <w:t>Total</w:t>
            </w:r>
            <w:r w:rsidRPr="006E44BC">
              <w:rPr>
                <w:sz w:val="22"/>
                <w:szCs w:val="22"/>
                <w:lang w:eastAsia="en-GB"/>
              </w:rPr>
              <w:t xml:space="preserve"> </w:t>
            </w:r>
          </w:p>
        </w:tc>
        <w:tc>
          <w:tcPr>
            <w:tcW w:w="1427" w:type="pct"/>
            <w:shd w:val="clear" w:color="auto" w:fill="auto"/>
            <w:noWrap/>
            <w:vAlign w:val="bottom"/>
            <w:hideMark/>
          </w:tcPr>
          <w:p w14:paraId="680BA079" w14:textId="77777777" w:rsidR="006E44BC" w:rsidRPr="006E44BC" w:rsidRDefault="006E44BC" w:rsidP="004D6752">
            <w:pPr>
              <w:autoSpaceDE/>
              <w:autoSpaceDN/>
              <w:spacing w:line="276" w:lineRule="auto"/>
              <w:jc w:val="center"/>
              <w:rPr>
                <w:b/>
                <w:bCs/>
                <w:sz w:val="22"/>
                <w:szCs w:val="22"/>
                <w:lang w:val="en-US"/>
              </w:rPr>
            </w:pPr>
            <w:r w:rsidRPr="006E44BC">
              <w:rPr>
                <w:b/>
                <w:bCs/>
                <w:sz w:val="22"/>
                <w:szCs w:val="22"/>
                <w:lang w:val="en-US"/>
              </w:rPr>
              <w:t>xxx</w:t>
            </w:r>
          </w:p>
        </w:tc>
      </w:tr>
    </w:tbl>
    <w:p w14:paraId="7E10068E" w14:textId="12220BF8" w:rsidR="008323B8" w:rsidRDefault="008323B8" w:rsidP="00953054">
      <w:pPr>
        <w:autoSpaceDE/>
        <w:autoSpaceDN/>
        <w:spacing w:line="360" w:lineRule="auto"/>
        <w:jc w:val="both"/>
        <w:rPr>
          <w:sz w:val="22"/>
          <w:szCs w:val="22"/>
        </w:rPr>
      </w:pPr>
    </w:p>
    <w:p w14:paraId="302365DE" w14:textId="77777777" w:rsidR="008323B8" w:rsidRDefault="008323B8">
      <w:pPr>
        <w:autoSpaceDE/>
        <w:autoSpaceDN/>
        <w:rPr>
          <w:sz w:val="22"/>
          <w:szCs w:val="22"/>
        </w:rPr>
      </w:pPr>
      <w:r>
        <w:rPr>
          <w:sz w:val="22"/>
          <w:szCs w:val="22"/>
        </w:rPr>
        <w:br w:type="page"/>
      </w:r>
    </w:p>
    <w:p w14:paraId="78D77FBD" w14:textId="31592BE9" w:rsidR="00046C7F" w:rsidRPr="00046C7F"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r>
        <w:rPr>
          <w:b/>
          <w:bCs/>
          <w:sz w:val="22"/>
          <w:szCs w:val="22"/>
        </w:rPr>
        <w:t xml:space="preserve"> (continued)</w:t>
      </w:r>
    </w:p>
    <w:p w14:paraId="12454512" w14:textId="77777777" w:rsidR="00EB3238" w:rsidRPr="00953054" w:rsidRDefault="00EB3238" w:rsidP="00953054">
      <w:pPr>
        <w:autoSpaceDE/>
        <w:autoSpaceDN/>
        <w:spacing w:line="360" w:lineRule="auto"/>
        <w:jc w:val="both"/>
        <w:rPr>
          <w:sz w:val="22"/>
          <w:szCs w:val="22"/>
        </w:rPr>
      </w:pPr>
    </w:p>
    <w:p w14:paraId="213C457A" w14:textId="77777777" w:rsidR="009016A9" w:rsidRPr="008452AA" w:rsidRDefault="009016A9" w:rsidP="00196F69">
      <w:pPr>
        <w:pStyle w:val="ListParagraph"/>
        <w:numPr>
          <w:ilvl w:val="0"/>
          <w:numId w:val="36"/>
        </w:numPr>
        <w:spacing w:line="360" w:lineRule="auto"/>
        <w:ind w:left="284" w:right="-20"/>
        <w:jc w:val="both"/>
        <w:rPr>
          <w:rFonts w:eastAsia="Arial"/>
          <w:b/>
          <w:bCs/>
          <w:spacing w:val="3"/>
          <w:sz w:val="22"/>
          <w:szCs w:val="22"/>
        </w:rPr>
      </w:pPr>
      <w:r w:rsidRPr="00953054">
        <w:rPr>
          <w:rFonts w:eastAsia="Arial"/>
          <w:b/>
          <w:bCs/>
          <w:spacing w:val="3"/>
          <w:sz w:val="22"/>
          <w:szCs w:val="22"/>
        </w:rPr>
        <w:t>Gain</w:t>
      </w:r>
      <w:r w:rsidR="000D332C" w:rsidRPr="00953054">
        <w:rPr>
          <w:rFonts w:eastAsia="Arial"/>
          <w:b/>
          <w:bCs/>
          <w:spacing w:val="3"/>
          <w:sz w:val="22"/>
          <w:szCs w:val="22"/>
        </w:rPr>
        <w:t>/Loss</w:t>
      </w:r>
      <w:r w:rsidRPr="00953054">
        <w:rPr>
          <w:rFonts w:eastAsia="Arial"/>
          <w:b/>
          <w:bCs/>
          <w:spacing w:val="3"/>
          <w:sz w:val="22"/>
          <w:szCs w:val="22"/>
        </w:rPr>
        <w:t xml:space="preserve"> on Fair Value Investments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659"/>
        <w:gridCol w:w="2659"/>
      </w:tblGrid>
      <w:tr w:rsidR="0090249F" w:rsidRPr="0090249F" w14:paraId="4B269EE7" w14:textId="77777777" w:rsidTr="00984043">
        <w:trPr>
          <w:trHeight w:val="340"/>
        </w:trPr>
        <w:tc>
          <w:tcPr>
            <w:tcW w:w="3573" w:type="pct"/>
            <w:shd w:val="clear" w:color="auto" w:fill="0070C0"/>
            <w:vAlign w:val="bottom"/>
            <w:hideMark/>
          </w:tcPr>
          <w:p w14:paraId="263B0533" w14:textId="77777777" w:rsidR="0090249F" w:rsidRPr="0090249F" w:rsidRDefault="0090249F" w:rsidP="0090249F">
            <w:pPr>
              <w:autoSpaceDE/>
              <w:autoSpaceDN/>
              <w:spacing w:line="276" w:lineRule="auto"/>
              <w:jc w:val="both"/>
              <w:rPr>
                <w:b/>
                <w:bCs/>
                <w:sz w:val="22"/>
                <w:szCs w:val="22"/>
                <w:lang w:eastAsia="en-GB"/>
              </w:rPr>
            </w:pPr>
            <w:r w:rsidRPr="0090249F">
              <w:rPr>
                <w:b/>
                <w:bCs/>
                <w:sz w:val="22"/>
                <w:szCs w:val="22"/>
                <w:lang w:val="en-US"/>
              </w:rPr>
              <w:t>Description</w:t>
            </w:r>
          </w:p>
        </w:tc>
        <w:tc>
          <w:tcPr>
            <w:tcW w:w="1427" w:type="pct"/>
            <w:shd w:val="clear" w:color="auto" w:fill="0070C0"/>
            <w:vAlign w:val="center"/>
          </w:tcPr>
          <w:p w14:paraId="0FF46572" w14:textId="03C0DCBF" w:rsidR="0090249F" w:rsidRPr="0090249F" w:rsidRDefault="0090249F" w:rsidP="004D6752">
            <w:pPr>
              <w:autoSpaceDE/>
              <w:autoSpaceDN/>
              <w:spacing w:line="276" w:lineRule="auto"/>
              <w:jc w:val="center"/>
              <w:rPr>
                <w:b/>
                <w:i/>
                <w:iCs/>
                <w:sz w:val="22"/>
                <w:szCs w:val="22"/>
                <w:lang w:val="en-US"/>
              </w:rPr>
            </w:pPr>
            <w:r w:rsidRPr="0090249F">
              <w:rPr>
                <w:b/>
                <w:i/>
                <w:iCs/>
                <w:sz w:val="22"/>
                <w:szCs w:val="22"/>
                <w:lang w:val="en-US"/>
              </w:rPr>
              <w:t>Period ended</w:t>
            </w:r>
          </w:p>
          <w:p w14:paraId="41433A76" w14:textId="2DE480EF" w:rsidR="0090249F" w:rsidRPr="0090249F" w:rsidRDefault="0090249F" w:rsidP="004D6752">
            <w:pPr>
              <w:autoSpaceDE/>
              <w:autoSpaceDN/>
              <w:spacing w:line="276" w:lineRule="auto"/>
              <w:jc w:val="center"/>
              <w:rPr>
                <w:b/>
                <w:bCs/>
                <w:sz w:val="22"/>
                <w:szCs w:val="22"/>
                <w:lang w:val="en-US"/>
              </w:rPr>
            </w:pPr>
            <w:r w:rsidRPr="0090249F">
              <w:rPr>
                <w:b/>
                <w:i/>
                <w:iCs/>
                <w:sz w:val="22"/>
                <w:szCs w:val="22"/>
                <w:lang w:val="en-US"/>
              </w:rPr>
              <w:t>Sep/Dec/March/June 20xx</w:t>
            </w:r>
          </w:p>
        </w:tc>
      </w:tr>
      <w:tr w:rsidR="0090249F" w:rsidRPr="0090249F" w14:paraId="2EAC347E" w14:textId="77777777" w:rsidTr="00984043">
        <w:trPr>
          <w:trHeight w:val="340"/>
        </w:trPr>
        <w:tc>
          <w:tcPr>
            <w:tcW w:w="3573" w:type="pct"/>
            <w:shd w:val="clear" w:color="auto" w:fill="0070C0"/>
            <w:vAlign w:val="bottom"/>
            <w:hideMark/>
          </w:tcPr>
          <w:p w14:paraId="23AADC30" w14:textId="77777777" w:rsidR="0090249F" w:rsidRPr="0090249F" w:rsidRDefault="0090249F" w:rsidP="0090249F">
            <w:pPr>
              <w:autoSpaceDE/>
              <w:autoSpaceDN/>
              <w:spacing w:line="276" w:lineRule="auto"/>
              <w:jc w:val="both"/>
              <w:rPr>
                <w:b/>
                <w:bCs/>
                <w:sz w:val="22"/>
                <w:szCs w:val="22"/>
                <w:lang w:eastAsia="en-GB"/>
              </w:rPr>
            </w:pPr>
          </w:p>
        </w:tc>
        <w:tc>
          <w:tcPr>
            <w:tcW w:w="1427" w:type="pct"/>
            <w:shd w:val="clear" w:color="auto" w:fill="0070C0"/>
            <w:vAlign w:val="center"/>
          </w:tcPr>
          <w:p w14:paraId="6CCDCFDD" w14:textId="77777777" w:rsidR="0090249F" w:rsidRPr="0090249F" w:rsidRDefault="0090249F" w:rsidP="004D6752">
            <w:pPr>
              <w:autoSpaceDE/>
              <w:autoSpaceDN/>
              <w:spacing w:line="276" w:lineRule="auto"/>
              <w:jc w:val="center"/>
              <w:rPr>
                <w:b/>
                <w:bCs/>
                <w:sz w:val="22"/>
                <w:szCs w:val="22"/>
                <w:lang w:val="en-US"/>
              </w:rPr>
            </w:pPr>
            <w:r w:rsidRPr="0090249F">
              <w:rPr>
                <w:b/>
                <w:bCs/>
                <w:sz w:val="22"/>
                <w:szCs w:val="22"/>
                <w:lang w:val="en-US"/>
              </w:rPr>
              <w:t>Kshs</w:t>
            </w:r>
          </w:p>
        </w:tc>
      </w:tr>
      <w:tr w:rsidR="0090249F" w:rsidRPr="0090249F" w14:paraId="68DE3C92" w14:textId="77777777" w:rsidTr="00984043">
        <w:trPr>
          <w:trHeight w:val="340"/>
        </w:trPr>
        <w:tc>
          <w:tcPr>
            <w:tcW w:w="3573" w:type="pct"/>
            <w:shd w:val="clear" w:color="auto" w:fill="auto"/>
            <w:noWrap/>
            <w:vAlign w:val="bottom"/>
            <w:hideMark/>
          </w:tcPr>
          <w:p w14:paraId="1F668C22" w14:textId="77777777" w:rsidR="0090249F" w:rsidRPr="0090249F" w:rsidRDefault="0090249F" w:rsidP="0090249F">
            <w:pPr>
              <w:autoSpaceDE/>
              <w:autoSpaceDN/>
              <w:spacing w:line="276" w:lineRule="auto"/>
              <w:jc w:val="both"/>
              <w:rPr>
                <w:sz w:val="22"/>
                <w:szCs w:val="22"/>
                <w:lang w:val="en-US"/>
              </w:rPr>
            </w:pPr>
            <w:r w:rsidRPr="0090249F">
              <w:rPr>
                <w:sz w:val="22"/>
                <w:szCs w:val="22"/>
                <w:lang w:eastAsia="en-GB"/>
              </w:rPr>
              <w:t>Investments at Fair Value</w:t>
            </w:r>
          </w:p>
        </w:tc>
        <w:tc>
          <w:tcPr>
            <w:tcW w:w="1427" w:type="pct"/>
            <w:shd w:val="clear" w:color="auto" w:fill="auto"/>
            <w:noWrap/>
            <w:vAlign w:val="center"/>
            <w:hideMark/>
          </w:tcPr>
          <w:p w14:paraId="3C1ABD55" w14:textId="77777777" w:rsidR="0090249F" w:rsidRPr="0090249F" w:rsidRDefault="0090249F" w:rsidP="004D6752">
            <w:pPr>
              <w:autoSpaceDE/>
              <w:autoSpaceDN/>
              <w:spacing w:line="276" w:lineRule="auto"/>
              <w:jc w:val="center"/>
              <w:rPr>
                <w:sz w:val="22"/>
                <w:szCs w:val="22"/>
                <w:lang w:val="en-US"/>
              </w:rPr>
            </w:pPr>
            <w:r w:rsidRPr="0090249F">
              <w:rPr>
                <w:sz w:val="22"/>
                <w:szCs w:val="22"/>
                <w:lang w:val="en-US"/>
              </w:rPr>
              <w:t>xxx</w:t>
            </w:r>
          </w:p>
        </w:tc>
      </w:tr>
      <w:tr w:rsidR="0090249F" w:rsidRPr="0090249F" w14:paraId="1E6F11AE" w14:textId="77777777" w:rsidTr="00984043">
        <w:trPr>
          <w:trHeight w:val="340"/>
        </w:trPr>
        <w:tc>
          <w:tcPr>
            <w:tcW w:w="3573" w:type="pct"/>
            <w:shd w:val="clear" w:color="auto" w:fill="auto"/>
            <w:noWrap/>
            <w:vAlign w:val="bottom"/>
            <w:hideMark/>
          </w:tcPr>
          <w:p w14:paraId="30C68CF3" w14:textId="77777777" w:rsidR="0090249F" w:rsidRPr="0090249F" w:rsidRDefault="0090249F" w:rsidP="0090249F">
            <w:pPr>
              <w:autoSpaceDE/>
              <w:autoSpaceDN/>
              <w:spacing w:line="276" w:lineRule="auto"/>
              <w:jc w:val="both"/>
              <w:rPr>
                <w:b/>
                <w:bCs/>
                <w:sz w:val="22"/>
                <w:szCs w:val="22"/>
                <w:lang w:val="en-US"/>
              </w:rPr>
            </w:pPr>
            <w:r w:rsidRPr="0090249F">
              <w:rPr>
                <w:b/>
                <w:bCs/>
                <w:sz w:val="22"/>
                <w:szCs w:val="22"/>
                <w:lang w:eastAsia="en-GB"/>
              </w:rPr>
              <w:t>Total</w:t>
            </w:r>
            <w:r w:rsidRPr="0090249F">
              <w:rPr>
                <w:sz w:val="22"/>
                <w:szCs w:val="22"/>
                <w:lang w:eastAsia="en-GB"/>
              </w:rPr>
              <w:t xml:space="preserve"> </w:t>
            </w:r>
            <w:r w:rsidRPr="0090249F">
              <w:rPr>
                <w:b/>
                <w:bCs/>
                <w:sz w:val="22"/>
                <w:szCs w:val="22"/>
                <w:lang w:eastAsia="en-GB"/>
              </w:rPr>
              <w:t>Gain</w:t>
            </w:r>
          </w:p>
        </w:tc>
        <w:tc>
          <w:tcPr>
            <w:tcW w:w="1427" w:type="pct"/>
            <w:shd w:val="clear" w:color="auto" w:fill="auto"/>
            <w:noWrap/>
            <w:vAlign w:val="center"/>
            <w:hideMark/>
          </w:tcPr>
          <w:p w14:paraId="4C1A0CEF" w14:textId="77777777" w:rsidR="0090249F" w:rsidRPr="0090249F" w:rsidRDefault="0090249F" w:rsidP="004D6752">
            <w:pPr>
              <w:autoSpaceDE/>
              <w:autoSpaceDN/>
              <w:spacing w:line="276" w:lineRule="auto"/>
              <w:jc w:val="center"/>
              <w:rPr>
                <w:b/>
                <w:bCs/>
                <w:sz w:val="22"/>
                <w:szCs w:val="22"/>
                <w:lang w:val="en-US"/>
              </w:rPr>
            </w:pPr>
            <w:r w:rsidRPr="0090249F">
              <w:rPr>
                <w:b/>
                <w:bCs/>
                <w:sz w:val="22"/>
                <w:szCs w:val="22"/>
                <w:lang w:val="en-US"/>
              </w:rPr>
              <w:t>xxx</w:t>
            </w:r>
          </w:p>
        </w:tc>
      </w:tr>
    </w:tbl>
    <w:p w14:paraId="0D3912EB" w14:textId="77777777" w:rsidR="0025005F" w:rsidRDefault="0025005F" w:rsidP="0025005F">
      <w:pPr>
        <w:pStyle w:val="ListParagraph"/>
        <w:spacing w:line="360" w:lineRule="auto"/>
        <w:ind w:left="502" w:right="-20"/>
        <w:jc w:val="both"/>
        <w:rPr>
          <w:rFonts w:eastAsia="Arial"/>
          <w:b/>
          <w:bCs/>
          <w:spacing w:val="3"/>
          <w:sz w:val="22"/>
          <w:szCs w:val="22"/>
        </w:rPr>
      </w:pPr>
    </w:p>
    <w:p w14:paraId="5F85E290" w14:textId="77777777" w:rsidR="00C63104" w:rsidRPr="008452AA" w:rsidRDefault="00D21C5A" w:rsidP="00196F69">
      <w:pPr>
        <w:pStyle w:val="ListParagraph"/>
        <w:numPr>
          <w:ilvl w:val="0"/>
          <w:numId w:val="36"/>
        </w:numPr>
        <w:spacing w:line="360" w:lineRule="auto"/>
        <w:ind w:right="-20"/>
        <w:jc w:val="both"/>
        <w:rPr>
          <w:rFonts w:eastAsia="Arial"/>
          <w:b/>
          <w:bCs/>
          <w:spacing w:val="3"/>
          <w:sz w:val="22"/>
          <w:szCs w:val="22"/>
        </w:rPr>
      </w:pPr>
      <w:r w:rsidRPr="00953054">
        <w:rPr>
          <w:rFonts w:eastAsia="Arial"/>
          <w:b/>
          <w:bCs/>
          <w:spacing w:val="3"/>
          <w:sz w:val="22"/>
          <w:szCs w:val="22"/>
        </w:rPr>
        <w:t>Impairment Loss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675"/>
        <w:gridCol w:w="2643"/>
      </w:tblGrid>
      <w:tr w:rsidR="00152A05" w:rsidRPr="00152A05" w14:paraId="52D67C69" w14:textId="77777777" w:rsidTr="00480949">
        <w:trPr>
          <w:trHeight w:val="340"/>
        </w:trPr>
        <w:tc>
          <w:tcPr>
            <w:tcW w:w="3582" w:type="pct"/>
            <w:shd w:val="clear" w:color="auto" w:fill="0070C0"/>
            <w:noWrap/>
            <w:vAlign w:val="bottom"/>
            <w:hideMark/>
          </w:tcPr>
          <w:p w14:paraId="651749DC" w14:textId="77777777" w:rsidR="00152A05" w:rsidRPr="00152A05" w:rsidRDefault="00152A05" w:rsidP="00152A05">
            <w:pPr>
              <w:autoSpaceDE/>
              <w:autoSpaceDN/>
              <w:spacing w:line="276" w:lineRule="auto"/>
              <w:jc w:val="both"/>
              <w:rPr>
                <w:b/>
                <w:bCs/>
                <w:sz w:val="22"/>
                <w:szCs w:val="22"/>
                <w:lang w:eastAsia="en-GB"/>
              </w:rPr>
            </w:pPr>
            <w:r w:rsidRPr="00152A05">
              <w:rPr>
                <w:b/>
                <w:bCs/>
                <w:sz w:val="22"/>
                <w:szCs w:val="22"/>
                <w:lang w:val="en-US"/>
              </w:rPr>
              <w:t>Description</w:t>
            </w:r>
          </w:p>
        </w:tc>
        <w:tc>
          <w:tcPr>
            <w:tcW w:w="1418" w:type="pct"/>
            <w:shd w:val="clear" w:color="auto" w:fill="0070C0"/>
            <w:noWrap/>
            <w:vAlign w:val="center"/>
            <w:hideMark/>
          </w:tcPr>
          <w:p w14:paraId="4C54F7E7" w14:textId="18E13580" w:rsidR="00152A05" w:rsidRPr="00152A05" w:rsidRDefault="00152A05" w:rsidP="004D6752">
            <w:pPr>
              <w:autoSpaceDE/>
              <w:autoSpaceDN/>
              <w:spacing w:line="276" w:lineRule="auto"/>
              <w:jc w:val="center"/>
              <w:rPr>
                <w:b/>
                <w:i/>
                <w:iCs/>
                <w:sz w:val="22"/>
                <w:szCs w:val="22"/>
                <w:lang w:val="en-US"/>
              </w:rPr>
            </w:pPr>
            <w:r w:rsidRPr="00152A05">
              <w:rPr>
                <w:b/>
                <w:i/>
                <w:iCs/>
                <w:sz w:val="22"/>
                <w:szCs w:val="22"/>
                <w:lang w:val="en-US"/>
              </w:rPr>
              <w:t>Period ended</w:t>
            </w:r>
          </w:p>
          <w:p w14:paraId="49797050" w14:textId="72B73800" w:rsidR="00152A05" w:rsidRPr="00152A05" w:rsidRDefault="00152A05" w:rsidP="004D6752">
            <w:pPr>
              <w:autoSpaceDE/>
              <w:autoSpaceDN/>
              <w:spacing w:line="276" w:lineRule="auto"/>
              <w:jc w:val="center"/>
              <w:rPr>
                <w:b/>
                <w:bCs/>
                <w:sz w:val="22"/>
                <w:szCs w:val="22"/>
                <w:lang w:val="en-US"/>
              </w:rPr>
            </w:pPr>
            <w:r w:rsidRPr="00152A05">
              <w:rPr>
                <w:b/>
                <w:i/>
                <w:iCs/>
                <w:sz w:val="22"/>
                <w:szCs w:val="22"/>
                <w:lang w:val="en-US"/>
              </w:rPr>
              <w:t>Sep/Dec/March/June 20xx</w:t>
            </w:r>
          </w:p>
        </w:tc>
      </w:tr>
      <w:tr w:rsidR="00152A05" w:rsidRPr="00152A05" w14:paraId="446B79BA" w14:textId="77777777" w:rsidTr="00480949">
        <w:trPr>
          <w:trHeight w:val="340"/>
        </w:trPr>
        <w:tc>
          <w:tcPr>
            <w:tcW w:w="3582" w:type="pct"/>
            <w:shd w:val="clear" w:color="auto" w:fill="0070C0"/>
            <w:noWrap/>
            <w:vAlign w:val="bottom"/>
            <w:hideMark/>
          </w:tcPr>
          <w:p w14:paraId="096FAFB3" w14:textId="77777777" w:rsidR="00152A05" w:rsidRPr="00152A05" w:rsidRDefault="00152A05" w:rsidP="00152A05">
            <w:pPr>
              <w:autoSpaceDE/>
              <w:autoSpaceDN/>
              <w:spacing w:line="276" w:lineRule="auto"/>
              <w:jc w:val="both"/>
              <w:rPr>
                <w:b/>
                <w:bCs/>
                <w:sz w:val="22"/>
                <w:szCs w:val="22"/>
                <w:lang w:eastAsia="en-GB"/>
              </w:rPr>
            </w:pPr>
          </w:p>
        </w:tc>
        <w:tc>
          <w:tcPr>
            <w:tcW w:w="1418" w:type="pct"/>
            <w:shd w:val="clear" w:color="auto" w:fill="0070C0"/>
            <w:noWrap/>
            <w:vAlign w:val="center"/>
            <w:hideMark/>
          </w:tcPr>
          <w:p w14:paraId="1CB41A8E" w14:textId="77777777" w:rsidR="00152A05" w:rsidRPr="00152A05" w:rsidRDefault="00152A05" w:rsidP="004D6752">
            <w:pPr>
              <w:autoSpaceDE/>
              <w:autoSpaceDN/>
              <w:spacing w:line="276" w:lineRule="auto"/>
              <w:jc w:val="center"/>
              <w:rPr>
                <w:b/>
                <w:bCs/>
                <w:sz w:val="22"/>
                <w:szCs w:val="22"/>
                <w:lang w:val="en-US"/>
              </w:rPr>
            </w:pPr>
            <w:r w:rsidRPr="00152A05">
              <w:rPr>
                <w:b/>
                <w:bCs/>
                <w:sz w:val="22"/>
                <w:szCs w:val="22"/>
                <w:lang w:val="en-US"/>
              </w:rPr>
              <w:t>Kshs</w:t>
            </w:r>
          </w:p>
        </w:tc>
      </w:tr>
      <w:tr w:rsidR="00152A05" w:rsidRPr="00152A05" w14:paraId="6B0BCF2E" w14:textId="77777777" w:rsidTr="00480949">
        <w:trPr>
          <w:trHeight w:val="340"/>
        </w:trPr>
        <w:tc>
          <w:tcPr>
            <w:tcW w:w="3582" w:type="pct"/>
            <w:shd w:val="clear" w:color="auto" w:fill="auto"/>
            <w:noWrap/>
            <w:vAlign w:val="bottom"/>
            <w:hideMark/>
          </w:tcPr>
          <w:p w14:paraId="6A299AA0" w14:textId="77777777" w:rsidR="00152A05" w:rsidRPr="00152A05" w:rsidRDefault="00152A05" w:rsidP="00152A05">
            <w:pPr>
              <w:autoSpaceDE/>
              <w:autoSpaceDN/>
              <w:spacing w:line="276" w:lineRule="auto"/>
              <w:jc w:val="both"/>
              <w:rPr>
                <w:sz w:val="22"/>
                <w:szCs w:val="22"/>
                <w:lang w:val="en-US"/>
              </w:rPr>
            </w:pPr>
            <w:r w:rsidRPr="00152A05">
              <w:rPr>
                <w:sz w:val="22"/>
                <w:szCs w:val="22"/>
                <w:lang w:eastAsia="en-GB"/>
              </w:rPr>
              <w:t>Property, Plant and Equipment</w:t>
            </w:r>
          </w:p>
        </w:tc>
        <w:tc>
          <w:tcPr>
            <w:tcW w:w="1418" w:type="pct"/>
            <w:shd w:val="clear" w:color="auto" w:fill="auto"/>
            <w:noWrap/>
            <w:vAlign w:val="center"/>
            <w:hideMark/>
          </w:tcPr>
          <w:p w14:paraId="591DE5F5" w14:textId="77777777" w:rsidR="00152A05" w:rsidRPr="00152A05" w:rsidRDefault="00152A05" w:rsidP="004D6752">
            <w:pPr>
              <w:autoSpaceDE/>
              <w:autoSpaceDN/>
              <w:spacing w:line="276" w:lineRule="auto"/>
              <w:jc w:val="center"/>
              <w:rPr>
                <w:sz w:val="22"/>
                <w:szCs w:val="22"/>
                <w:lang w:val="en-US"/>
              </w:rPr>
            </w:pPr>
            <w:r w:rsidRPr="00152A05">
              <w:rPr>
                <w:sz w:val="22"/>
                <w:szCs w:val="22"/>
                <w:lang w:val="en-US"/>
              </w:rPr>
              <w:t>xxx</w:t>
            </w:r>
          </w:p>
        </w:tc>
      </w:tr>
      <w:tr w:rsidR="00152A05" w:rsidRPr="00152A05" w14:paraId="4CF088E9" w14:textId="77777777" w:rsidTr="00480949">
        <w:trPr>
          <w:trHeight w:val="340"/>
        </w:trPr>
        <w:tc>
          <w:tcPr>
            <w:tcW w:w="3582" w:type="pct"/>
            <w:shd w:val="clear" w:color="auto" w:fill="auto"/>
            <w:noWrap/>
            <w:vAlign w:val="bottom"/>
            <w:hideMark/>
          </w:tcPr>
          <w:p w14:paraId="3F17F61F" w14:textId="77777777" w:rsidR="00152A05" w:rsidRPr="00152A05" w:rsidRDefault="00152A05" w:rsidP="00152A05">
            <w:pPr>
              <w:autoSpaceDE/>
              <w:autoSpaceDN/>
              <w:spacing w:line="276" w:lineRule="auto"/>
              <w:jc w:val="both"/>
              <w:rPr>
                <w:sz w:val="22"/>
                <w:szCs w:val="22"/>
                <w:lang w:val="en-US"/>
              </w:rPr>
            </w:pPr>
            <w:r w:rsidRPr="00152A05">
              <w:rPr>
                <w:sz w:val="22"/>
                <w:szCs w:val="22"/>
                <w:lang w:eastAsia="en-GB"/>
              </w:rPr>
              <w:t>Intangible Assets</w:t>
            </w:r>
          </w:p>
        </w:tc>
        <w:tc>
          <w:tcPr>
            <w:tcW w:w="1418" w:type="pct"/>
            <w:shd w:val="clear" w:color="auto" w:fill="auto"/>
            <w:noWrap/>
            <w:vAlign w:val="center"/>
            <w:hideMark/>
          </w:tcPr>
          <w:p w14:paraId="1549D802" w14:textId="77777777" w:rsidR="00152A05" w:rsidRPr="00152A05" w:rsidRDefault="00152A05" w:rsidP="004D6752">
            <w:pPr>
              <w:autoSpaceDE/>
              <w:autoSpaceDN/>
              <w:spacing w:line="276" w:lineRule="auto"/>
              <w:jc w:val="center"/>
              <w:rPr>
                <w:sz w:val="22"/>
                <w:szCs w:val="22"/>
                <w:lang w:val="en-US"/>
              </w:rPr>
            </w:pPr>
            <w:r w:rsidRPr="00152A05">
              <w:rPr>
                <w:sz w:val="22"/>
                <w:szCs w:val="22"/>
                <w:lang w:val="en-US"/>
              </w:rPr>
              <w:t>xxx</w:t>
            </w:r>
          </w:p>
        </w:tc>
      </w:tr>
      <w:tr w:rsidR="00152A05" w:rsidRPr="00152A05" w14:paraId="171E11D6" w14:textId="77777777" w:rsidTr="00480949">
        <w:trPr>
          <w:trHeight w:val="340"/>
        </w:trPr>
        <w:tc>
          <w:tcPr>
            <w:tcW w:w="3582" w:type="pct"/>
            <w:shd w:val="clear" w:color="auto" w:fill="auto"/>
            <w:noWrap/>
            <w:vAlign w:val="bottom"/>
            <w:hideMark/>
          </w:tcPr>
          <w:p w14:paraId="42C137B9" w14:textId="77777777" w:rsidR="00152A05" w:rsidRPr="00152A05" w:rsidRDefault="00152A05" w:rsidP="00152A05">
            <w:pPr>
              <w:autoSpaceDE/>
              <w:autoSpaceDN/>
              <w:spacing w:line="276" w:lineRule="auto"/>
              <w:jc w:val="both"/>
              <w:rPr>
                <w:b/>
                <w:bCs/>
                <w:sz w:val="22"/>
                <w:szCs w:val="22"/>
                <w:lang w:val="en-US"/>
              </w:rPr>
            </w:pPr>
            <w:r w:rsidRPr="00152A05">
              <w:rPr>
                <w:b/>
                <w:bCs/>
                <w:sz w:val="22"/>
                <w:szCs w:val="22"/>
                <w:lang w:eastAsia="en-GB"/>
              </w:rPr>
              <w:t>Total</w:t>
            </w:r>
            <w:r w:rsidRPr="00152A05">
              <w:rPr>
                <w:sz w:val="22"/>
                <w:szCs w:val="22"/>
                <w:lang w:eastAsia="en-GB"/>
              </w:rPr>
              <w:t xml:space="preserve"> </w:t>
            </w:r>
            <w:r w:rsidRPr="00152A05">
              <w:rPr>
                <w:b/>
                <w:bCs/>
                <w:sz w:val="22"/>
                <w:szCs w:val="22"/>
                <w:lang w:eastAsia="en-GB"/>
              </w:rPr>
              <w:t>Impairment</w:t>
            </w:r>
            <w:r w:rsidRPr="00152A05">
              <w:rPr>
                <w:sz w:val="22"/>
                <w:szCs w:val="22"/>
                <w:lang w:eastAsia="en-GB"/>
              </w:rPr>
              <w:t xml:space="preserve"> </w:t>
            </w:r>
            <w:r w:rsidRPr="00152A05">
              <w:rPr>
                <w:b/>
                <w:bCs/>
                <w:sz w:val="22"/>
                <w:szCs w:val="22"/>
                <w:lang w:eastAsia="en-GB"/>
              </w:rPr>
              <w:t>Loss</w:t>
            </w:r>
          </w:p>
        </w:tc>
        <w:tc>
          <w:tcPr>
            <w:tcW w:w="1418" w:type="pct"/>
            <w:shd w:val="clear" w:color="auto" w:fill="auto"/>
            <w:noWrap/>
            <w:vAlign w:val="center"/>
            <w:hideMark/>
          </w:tcPr>
          <w:p w14:paraId="09838F53" w14:textId="77777777" w:rsidR="00152A05" w:rsidRPr="00152A05" w:rsidRDefault="00152A05" w:rsidP="004D6752">
            <w:pPr>
              <w:autoSpaceDE/>
              <w:autoSpaceDN/>
              <w:spacing w:line="276" w:lineRule="auto"/>
              <w:jc w:val="center"/>
              <w:rPr>
                <w:b/>
                <w:bCs/>
                <w:sz w:val="22"/>
                <w:szCs w:val="22"/>
                <w:lang w:val="en-US"/>
              </w:rPr>
            </w:pPr>
            <w:r w:rsidRPr="00152A05">
              <w:rPr>
                <w:b/>
                <w:bCs/>
                <w:sz w:val="22"/>
                <w:szCs w:val="22"/>
                <w:lang w:val="en-US"/>
              </w:rPr>
              <w:t>xxx</w:t>
            </w:r>
          </w:p>
        </w:tc>
      </w:tr>
    </w:tbl>
    <w:p w14:paraId="378272BD" w14:textId="0F761C81" w:rsidR="00FF477A" w:rsidRPr="00953054" w:rsidRDefault="00FF477A" w:rsidP="00953054">
      <w:pPr>
        <w:autoSpaceDE/>
        <w:autoSpaceDN/>
        <w:jc w:val="both"/>
        <w:rPr>
          <w:b/>
          <w:sz w:val="22"/>
          <w:szCs w:val="22"/>
        </w:rPr>
      </w:pPr>
    </w:p>
    <w:p w14:paraId="06B403DE" w14:textId="77777777" w:rsidR="00BC60AF" w:rsidRPr="00953054" w:rsidRDefault="00BC60AF" w:rsidP="00196F69">
      <w:pPr>
        <w:pStyle w:val="ListParagraph"/>
        <w:numPr>
          <w:ilvl w:val="0"/>
          <w:numId w:val="36"/>
        </w:numPr>
        <w:spacing w:line="360" w:lineRule="auto"/>
        <w:ind w:right="-20"/>
        <w:jc w:val="both"/>
        <w:rPr>
          <w:rFonts w:eastAsia="Arial"/>
          <w:b/>
          <w:bCs/>
          <w:spacing w:val="3"/>
          <w:sz w:val="22"/>
          <w:szCs w:val="22"/>
        </w:rPr>
      </w:pPr>
      <w:r w:rsidRPr="00953054">
        <w:rPr>
          <w:rFonts w:eastAsia="Arial"/>
          <w:b/>
          <w:bCs/>
          <w:spacing w:val="3"/>
          <w:sz w:val="22"/>
          <w:szCs w:val="22"/>
        </w:rPr>
        <w:t>Taxation</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639"/>
        <w:gridCol w:w="2679"/>
      </w:tblGrid>
      <w:tr w:rsidR="00520540" w:rsidRPr="00520540" w14:paraId="422CABCF" w14:textId="77777777" w:rsidTr="00984043">
        <w:trPr>
          <w:trHeight w:val="340"/>
        </w:trPr>
        <w:tc>
          <w:tcPr>
            <w:tcW w:w="3573" w:type="pct"/>
            <w:vMerge w:val="restart"/>
            <w:shd w:val="clear" w:color="auto" w:fill="0070C0"/>
            <w:noWrap/>
            <w:vAlign w:val="center"/>
            <w:hideMark/>
          </w:tcPr>
          <w:p w14:paraId="4D70D797" w14:textId="77777777" w:rsidR="00520540" w:rsidRPr="00520540" w:rsidRDefault="00520540" w:rsidP="00520540">
            <w:pPr>
              <w:autoSpaceDE/>
              <w:autoSpaceDN/>
              <w:spacing w:line="276" w:lineRule="auto"/>
              <w:jc w:val="both"/>
              <w:rPr>
                <w:b/>
                <w:bCs/>
                <w:sz w:val="22"/>
                <w:szCs w:val="22"/>
                <w:lang w:eastAsia="en-GB"/>
              </w:rPr>
            </w:pPr>
            <w:r w:rsidRPr="00520540">
              <w:rPr>
                <w:b/>
                <w:bCs/>
                <w:sz w:val="22"/>
                <w:szCs w:val="22"/>
                <w:lang w:val="en-US"/>
              </w:rPr>
              <w:t>Description</w:t>
            </w:r>
          </w:p>
        </w:tc>
        <w:tc>
          <w:tcPr>
            <w:tcW w:w="1427" w:type="pct"/>
            <w:shd w:val="clear" w:color="auto" w:fill="0070C0"/>
            <w:noWrap/>
            <w:vAlign w:val="bottom"/>
            <w:hideMark/>
          </w:tcPr>
          <w:p w14:paraId="2D2E47A1" w14:textId="12CE2620" w:rsidR="00C62E01" w:rsidRPr="00C62E01" w:rsidRDefault="00C62E01" w:rsidP="004D6752">
            <w:pPr>
              <w:autoSpaceDE/>
              <w:autoSpaceDN/>
              <w:spacing w:line="276" w:lineRule="auto"/>
              <w:jc w:val="center"/>
              <w:rPr>
                <w:b/>
                <w:bCs/>
                <w:color w:val="000000"/>
                <w:sz w:val="22"/>
                <w:szCs w:val="22"/>
                <w:lang w:val="en-US"/>
              </w:rPr>
            </w:pPr>
            <w:r w:rsidRPr="00C62E01">
              <w:rPr>
                <w:b/>
                <w:bCs/>
                <w:color w:val="000000"/>
                <w:sz w:val="22"/>
                <w:szCs w:val="22"/>
                <w:lang w:val="en-US"/>
              </w:rPr>
              <w:t>Period ended</w:t>
            </w:r>
          </w:p>
          <w:p w14:paraId="7D0BA101" w14:textId="637EA64E" w:rsidR="00520540" w:rsidRPr="00520540" w:rsidRDefault="00C62E01" w:rsidP="004D6752">
            <w:pPr>
              <w:autoSpaceDE/>
              <w:autoSpaceDN/>
              <w:spacing w:line="276" w:lineRule="auto"/>
              <w:jc w:val="center"/>
              <w:rPr>
                <w:b/>
                <w:bCs/>
                <w:sz w:val="22"/>
                <w:szCs w:val="22"/>
                <w:lang w:val="en-US"/>
              </w:rPr>
            </w:pPr>
            <w:r w:rsidRPr="00C62E01">
              <w:rPr>
                <w:b/>
                <w:bCs/>
                <w:color w:val="000000"/>
                <w:sz w:val="22"/>
                <w:szCs w:val="22"/>
                <w:lang w:val="en-US"/>
              </w:rPr>
              <w:t>Sep/Dec/March/June 20xx</w:t>
            </w:r>
          </w:p>
        </w:tc>
      </w:tr>
      <w:tr w:rsidR="00520540" w:rsidRPr="00520540" w14:paraId="766995A0" w14:textId="77777777" w:rsidTr="00984043">
        <w:trPr>
          <w:trHeight w:val="340"/>
        </w:trPr>
        <w:tc>
          <w:tcPr>
            <w:tcW w:w="3573" w:type="pct"/>
            <w:vMerge/>
            <w:shd w:val="clear" w:color="auto" w:fill="0070C0"/>
            <w:noWrap/>
            <w:hideMark/>
          </w:tcPr>
          <w:p w14:paraId="46C7F532" w14:textId="77777777" w:rsidR="00520540" w:rsidRPr="00520540" w:rsidRDefault="00520540" w:rsidP="00520540">
            <w:pPr>
              <w:autoSpaceDE/>
              <w:autoSpaceDN/>
              <w:spacing w:line="276" w:lineRule="auto"/>
              <w:jc w:val="both"/>
              <w:rPr>
                <w:b/>
                <w:bCs/>
                <w:sz w:val="22"/>
                <w:szCs w:val="22"/>
                <w:lang w:eastAsia="en-GB"/>
              </w:rPr>
            </w:pPr>
          </w:p>
        </w:tc>
        <w:tc>
          <w:tcPr>
            <w:tcW w:w="1427" w:type="pct"/>
            <w:shd w:val="clear" w:color="auto" w:fill="0070C0"/>
            <w:noWrap/>
            <w:vAlign w:val="bottom"/>
            <w:hideMark/>
          </w:tcPr>
          <w:p w14:paraId="00166692" w14:textId="77777777" w:rsidR="00520540" w:rsidRPr="00520540" w:rsidRDefault="00520540" w:rsidP="004D6752">
            <w:pPr>
              <w:autoSpaceDE/>
              <w:autoSpaceDN/>
              <w:spacing w:line="276" w:lineRule="auto"/>
              <w:jc w:val="center"/>
              <w:rPr>
                <w:b/>
                <w:bCs/>
                <w:sz w:val="22"/>
                <w:szCs w:val="22"/>
                <w:lang w:val="en-US"/>
              </w:rPr>
            </w:pPr>
            <w:r w:rsidRPr="00520540">
              <w:rPr>
                <w:b/>
                <w:bCs/>
                <w:sz w:val="22"/>
                <w:szCs w:val="22"/>
                <w:lang w:val="en-US"/>
              </w:rPr>
              <w:t>Kshs</w:t>
            </w:r>
          </w:p>
        </w:tc>
      </w:tr>
      <w:tr w:rsidR="00520540" w:rsidRPr="00520540" w14:paraId="1ACB8D82" w14:textId="77777777" w:rsidTr="00984043">
        <w:trPr>
          <w:trHeight w:val="340"/>
        </w:trPr>
        <w:tc>
          <w:tcPr>
            <w:tcW w:w="3573" w:type="pct"/>
            <w:shd w:val="clear" w:color="auto" w:fill="auto"/>
            <w:noWrap/>
            <w:hideMark/>
          </w:tcPr>
          <w:p w14:paraId="4B9E09DF" w14:textId="77777777" w:rsidR="00520540" w:rsidRPr="00520540" w:rsidRDefault="00520540" w:rsidP="00520540">
            <w:pPr>
              <w:autoSpaceDE/>
              <w:autoSpaceDN/>
              <w:spacing w:line="276" w:lineRule="auto"/>
              <w:jc w:val="both"/>
              <w:rPr>
                <w:sz w:val="22"/>
                <w:szCs w:val="22"/>
                <w:lang w:val="en-US"/>
              </w:rPr>
            </w:pPr>
            <w:r w:rsidRPr="00520540">
              <w:rPr>
                <w:sz w:val="22"/>
                <w:szCs w:val="22"/>
                <w:lang w:eastAsia="en-GB"/>
              </w:rPr>
              <w:t>Current income tax charge</w:t>
            </w:r>
          </w:p>
        </w:tc>
        <w:tc>
          <w:tcPr>
            <w:tcW w:w="1427" w:type="pct"/>
            <w:shd w:val="clear" w:color="auto" w:fill="auto"/>
            <w:noWrap/>
            <w:vAlign w:val="bottom"/>
            <w:hideMark/>
          </w:tcPr>
          <w:p w14:paraId="08ED831C" w14:textId="77777777" w:rsidR="00520540" w:rsidRPr="00520540" w:rsidRDefault="00520540" w:rsidP="004D6752">
            <w:pPr>
              <w:autoSpaceDE/>
              <w:autoSpaceDN/>
              <w:spacing w:line="276" w:lineRule="auto"/>
              <w:jc w:val="center"/>
              <w:rPr>
                <w:sz w:val="22"/>
                <w:szCs w:val="22"/>
                <w:lang w:val="en-US"/>
              </w:rPr>
            </w:pPr>
            <w:r w:rsidRPr="00520540">
              <w:rPr>
                <w:sz w:val="22"/>
                <w:szCs w:val="22"/>
                <w:lang w:val="en-US"/>
              </w:rPr>
              <w:t>xxx</w:t>
            </w:r>
          </w:p>
        </w:tc>
      </w:tr>
      <w:tr w:rsidR="00520540" w:rsidRPr="00520540" w14:paraId="406CD877" w14:textId="77777777" w:rsidTr="00984043">
        <w:trPr>
          <w:trHeight w:val="340"/>
        </w:trPr>
        <w:tc>
          <w:tcPr>
            <w:tcW w:w="3573" w:type="pct"/>
            <w:shd w:val="clear" w:color="auto" w:fill="auto"/>
            <w:noWrap/>
          </w:tcPr>
          <w:p w14:paraId="0E0080E2" w14:textId="77777777" w:rsidR="00520540" w:rsidRPr="00520540" w:rsidRDefault="00520540" w:rsidP="00520540">
            <w:pPr>
              <w:autoSpaceDE/>
              <w:autoSpaceDN/>
              <w:spacing w:line="276" w:lineRule="auto"/>
              <w:jc w:val="both"/>
              <w:rPr>
                <w:sz w:val="22"/>
                <w:szCs w:val="22"/>
                <w:lang w:eastAsia="en-GB"/>
              </w:rPr>
            </w:pPr>
            <w:r w:rsidRPr="00520540">
              <w:rPr>
                <w:sz w:val="22"/>
                <w:szCs w:val="22"/>
                <w:lang w:eastAsia="en-GB"/>
              </w:rPr>
              <w:t>Tax charged on rental income</w:t>
            </w:r>
          </w:p>
        </w:tc>
        <w:tc>
          <w:tcPr>
            <w:tcW w:w="1427" w:type="pct"/>
            <w:shd w:val="clear" w:color="auto" w:fill="auto"/>
            <w:noWrap/>
            <w:vAlign w:val="bottom"/>
          </w:tcPr>
          <w:p w14:paraId="445D0A9C" w14:textId="77777777" w:rsidR="00520540" w:rsidRPr="00520540" w:rsidRDefault="00520540" w:rsidP="004D6752">
            <w:pPr>
              <w:autoSpaceDE/>
              <w:autoSpaceDN/>
              <w:spacing w:line="276" w:lineRule="auto"/>
              <w:jc w:val="center"/>
              <w:rPr>
                <w:sz w:val="22"/>
                <w:szCs w:val="22"/>
                <w:lang w:val="en-US"/>
              </w:rPr>
            </w:pPr>
            <w:r w:rsidRPr="00520540">
              <w:rPr>
                <w:sz w:val="22"/>
                <w:szCs w:val="22"/>
                <w:lang w:val="en-US"/>
              </w:rPr>
              <w:t>xxx</w:t>
            </w:r>
          </w:p>
        </w:tc>
      </w:tr>
      <w:tr w:rsidR="00520540" w:rsidRPr="00520540" w14:paraId="5673F735" w14:textId="77777777" w:rsidTr="00984043">
        <w:trPr>
          <w:trHeight w:val="340"/>
        </w:trPr>
        <w:tc>
          <w:tcPr>
            <w:tcW w:w="3573" w:type="pct"/>
            <w:shd w:val="clear" w:color="auto" w:fill="auto"/>
            <w:noWrap/>
          </w:tcPr>
          <w:p w14:paraId="2AB9263F" w14:textId="77777777" w:rsidR="00520540" w:rsidRPr="00520540" w:rsidRDefault="00520540" w:rsidP="00520540">
            <w:pPr>
              <w:autoSpaceDE/>
              <w:autoSpaceDN/>
              <w:spacing w:line="276" w:lineRule="auto"/>
              <w:jc w:val="both"/>
              <w:rPr>
                <w:sz w:val="22"/>
                <w:szCs w:val="22"/>
                <w:lang w:eastAsia="en-GB"/>
              </w:rPr>
            </w:pPr>
            <w:r w:rsidRPr="00520540">
              <w:rPr>
                <w:sz w:val="22"/>
                <w:szCs w:val="22"/>
                <w:lang w:eastAsia="en-GB"/>
              </w:rPr>
              <w:t>Tax charged on interest income</w:t>
            </w:r>
          </w:p>
        </w:tc>
        <w:tc>
          <w:tcPr>
            <w:tcW w:w="1427" w:type="pct"/>
            <w:shd w:val="clear" w:color="auto" w:fill="auto"/>
            <w:noWrap/>
            <w:vAlign w:val="bottom"/>
          </w:tcPr>
          <w:p w14:paraId="1BFD10A3" w14:textId="77777777" w:rsidR="00520540" w:rsidRPr="00520540" w:rsidRDefault="00520540" w:rsidP="004D6752">
            <w:pPr>
              <w:autoSpaceDE/>
              <w:autoSpaceDN/>
              <w:spacing w:line="276" w:lineRule="auto"/>
              <w:jc w:val="center"/>
              <w:rPr>
                <w:sz w:val="22"/>
                <w:szCs w:val="22"/>
                <w:lang w:val="en-US"/>
              </w:rPr>
            </w:pPr>
            <w:r w:rsidRPr="00520540">
              <w:rPr>
                <w:sz w:val="22"/>
                <w:szCs w:val="22"/>
                <w:lang w:val="en-US"/>
              </w:rPr>
              <w:t>xxx</w:t>
            </w:r>
          </w:p>
        </w:tc>
      </w:tr>
      <w:tr w:rsidR="00520540" w:rsidRPr="00520540" w14:paraId="674D78B2" w14:textId="77777777" w:rsidTr="00984043">
        <w:trPr>
          <w:trHeight w:val="340"/>
        </w:trPr>
        <w:tc>
          <w:tcPr>
            <w:tcW w:w="3573" w:type="pct"/>
            <w:shd w:val="clear" w:color="auto" w:fill="auto"/>
            <w:hideMark/>
          </w:tcPr>
          <w:p w14:paraId="39DF9CB9" w14:textId="77777777" w:rsidR="00520540" w:rsidRPr="00520540" w:rsidRDefault="00520540" w:rsidP="00520540">
            <w:pPr>
              <w:autoSpaceDE/>
              <w:autoSpaceDN/>
              <w:spacing w:line="276" w:lineRule="auto"/>
              <w:jc w:val="both"/>
              <w:rPr>
                <w:sz w:val="22"/>
                <w:szCs w:val="22"/>
                <w:lang w:val="en-US"/>
              </w:rPr>
            </w:pPr>
            <w:r w:rsidRPr="00520540">
              <w:rPr>
                <w:sz w:val="22"/>
                <w:szCs w:val="22"/>
                <w:lang w:eastAsia="en-GB"/>
              </w:rPr>
              <w:t>Original and reversal of temporary differences</w:t>
            </w:r>
          </w:p>
        </w:tc>
        <w:tc>
          <w:tcPr>
            <w:tcW w:w="1427" w:type="pct"/>
            <w:shd w:val="clear" w:color="auto" w:fill="auto"/>
            <w:noWrap/>
            <w:vAlign w:val="bottom"/>
            <w:hideMark/>
          </w:tcPr>
          <w:p w14:paraId="528C3155" w14:textId="77777777" w:rsidR="00520540" w:rsidRPr="00520540" w:rsidRDefault="00520540" w:rsidP="004D6752">
            <w:pPr>
              <w:autoSpaceDE/>
              <w:autoSpaceDN/>
              <w:spacing w:line="276" w:lineRule="auto"/>
              <w:jc w:val="center"/>
              <w:rPr>
                <w:sz w:val="22"/>
                <w:szCs w:val="22"/>
                <w:lang w:val="en-US"/>
              </w:rPr>
            </w:pPr>
            <w:r w:rsidRPr="00520540">
              <w:rPr>
                <w:sz w:val="22"/>
                <w:szCs w:val="22"/>
                <w:lang w:val="en-US"/>
              </w:rPr>
              <w:t>xxx</w:t>
            </w:r>
          </w:p>
        </w:tc>
      </w:tr>
      <w:tr w:rsidR="00520540" w:rsidRPr="00520540" w14:paraId="3CB7A6F8" w14:textId="77777777" w:rsidTr="00984043">
        <w:trPr>
          <w:trHeight w:val="340"/>
        </w:trPr>
        <w:tc>
          <w:tcPr>
            <w:tcW w:w="3573" w:type="pct"/>
            <w:shd w:val="clear" w:color="auto" w:fill="auto"/>
            <w:hideMark/>
          </w:tcPr>
          <w:p w14:paraId="221C374E" w14:textId="77777777" w:rsidR="00520540" w:rsidRPr="00520540" w:rsidRDefault="00520540" w:rsidP="00520540">
            <w:pPr>
              <w:autoSpaceDE/>
              <w:autoSpaceDN/>
              <w:spacing w:line="276" w:lineRule="auto"/>
              <w:jc w:val="both"/>
              <w:rPr>
                <w:b/>
                <w:bCs/>
                <w:sz w:val="22"/>
                <w:szCs w:val="22"/>
                <w:lang w:val="en-US"/>
              </w:rPr>
            </w:pPr>
            <w:r w:rsidRPr="00520540">
              <w:rPr>
                <w:b/>
                <w:bCs/>
                <w:sz w:val="22"/>
                <w:szCs w:val="22"/>
                <w:lang w:eastAsia="en-GB"/>
              </w:rPr>
              <w:t>Income tax expense reported in the statement of financial performance</w:t>
            </w:r>
          </w:p>
        </w:tc>
        <w:tc>
          <w:tcPr>
            <w:tcW w:w="1427" w:type="pct"/>
            <w:shd w:val="clear" w:color="auto" w:fill="auto"/>
            <w:noWrap/>
            <w:vAlign w:val="bottom"/>
            <w:hideMark/>
          </w:tcPr>
          <w:p w14:paraId="2F8281BB" w14:textId="77777777" w:rsidR="00520540" w:rsidRPr="00520540" w:rsidRDefault="00520540" w:rsidP="004D6752">
            <w:pPr>
              <w:autoSpaceDE/>
              <w:autoSpaceDN/>
              <w:spacing w:line="276" w:lineRule="auto"/>
              <w:jc w:val="center"/>
              <w:rPr>
                <w:b/>
                <w:bCs/>
                <w:sz w:val="22"/>
                <w:szCs w:val="22"/>
                <w:lang w:val="en-US"/>
              </w:rPr>
            </w:pPr>
            <w:r w:rsidRPr="00520540">
              <w:rPr>
                <w:b/>
                <w:bCs/>
                <w:sz w:val="22"/>
                <w:szCs w:val="22"/>
                <w:lang w:val="en-US"/>
              </w:rPr>
              <w:t>xxx</w:t>
            </w:r>
          </w:p>
        </w:tc>
      </w:tr>
    </w:tbl>
    <w:p w14:paraId="3CEB5B49" w14:textId="77777777" w:rsidR="00CF66E0" w:rsidRPr="00473013" w:rsidRDefault="00CF66E0" w:rsidP="00953054">
      <w:pPr>
        <w:spacing w:line="360" w:lineRule="auto"/>
        <w:ind w:right="-20"/>
        <w:jc w:val="both"/>
        <w:rPr>
          <w:rFonts w:eastAsia="Arial"/>
          <w:b/>
          <w:bCs/>
          <w:spacing w:val="3"/>
          <w:sz w:val="10"/>
          <w:szCs w:val="10"/>
        </w:rPr>
      </w:pPr>
    </w:p>
    <w:p w14:paraId="5F005F50" w14:textId="77777777" w:rsidR="005C0314" w:rsidRPr="00473013" w:rsidRDefault="00D21C5A" w:rsidP="00196F69">
      <w:pPr>
        <w:pStyle w:val="ListParagraph"/>
        <w:numPr>
          <w:ilvl w:val="0"/>
          <w:numId w:val="36"/>
        </w:numPr>
        <w:spacing w:line="360" w:lineRule="auto"/>
        <w:ind w:right="-20"/>
        <w:jc w:val="both"/>
        <w:rPr>
          <w:rFonts w:eastAsia="Arial"/>
          <w:b/>
          <w:bCs/>
          <w:spacing w:val="3"/>
          <w:sz w:val="22"/>
          <w:szCs w:val="22"/>
        </w:rPr>
      </w:pPr>
      <w:r w:rsidRPr="00953054">
        <w:rPr>
          <w:rFonts w:eastAsia="Arial"/>
          <w:b/>
          <w:bCs/>
          <w:spacing w:val="3"/>
          <w:sz w:val="22"/>
          <w:szCs w:val="22"/>
        </w:rPr>
        <w:t>Cash and Cash Equivalents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681"/>
        <w:gridCol w:w="2117"/>
        <w:gridCol w:w="2520"/>
      </w:tblGrid>
      <w:tr w:rsidR="00A201C0" w:rsidRPr="00953054" w14:paraId="61AF4252" w14:textId="77777777" w:rsidTr="00984043">
        <w:trPr>
          <w:trHeight w:val="356"/>
        </w:trPr>
        <w:tc>
          <w:tcPr>
            <w:tcW w:w="2512" w:type="pct"/>
            <w:shd w:val="clear" w:color="auto" w:fill="0070C0"/>
            <w:noWrap/>
            <w:vAlign w:val="center"/>
            <w:hideMark/>
          </w:tcPr>
          <w:p w14:paraId="2C557208" w14:textId="77777777" w:rsidR="00A201C0" w:rsidRPr="00953054" w:rsidRDefault="00A201C0" w:rsidP="00953054">
            <w:pPr>
              <w:autoSpaceDE/>
              <w:autoSpaceDN/>
              <w:spacing w:line="276" w:lineRule="auto"/>
              <w:jc w:val="both"/>
              <w:rPr>
                <w:b/>
                <w:bCs/>
                <w:sz w:val="22"/>
                <w:szCs w:val="22"/>
                <w:lang w:eastAsia="en-GB"/>
              </w:rPr>
            </w:pPr>
            <w:r w:rsidRPr="00953054">
              <w:rPr>
                <w:b/>
                <w:bCs/>
                <w:sz w:val="22"/>
                <w:szCs w:val="22"/>
                <w:lang w:val="en-US"/>
              </w:rPr>
              <w:t>Description</w:t>
            </w:r>
          </w:p>
        </w:tc>
        <w:tc>
          <w:tcPr>
            <w:tcW w:w="1136" w:type="pct"/>
            <w:shd w:val="clear" w:color="auto" w:fill="0070C0"/>
            <w:noWrap/>
            <w:vAlign w:val="center"/>
            <w:hideMark/>
          </w:tcPr>
          <w:p w14:paraId="65046955" w14:textId="19F1CEFD" w:rsidR="00F86580" w:rsidRDefault="00F86580" w:rsidP="004D6752">
            <w:pPr>
              <w:autoSpaceDE/>
              <w:autoSpaceDN/>
              <w:jc w:val="center"/>
              <w:rPr>
                <w:b/>
                <w:bCs/>
                <w:color w:val="000000"/>
                <w:sz w:val="22"/>
                <w:szCs w:val="22"/>
                <w:lang w:val="en-US"/>
              </w:rPr>
            </w:pPr>
            <w:r>
              <w:rPr>
                <w:b/>
                <w:bCs/>
                <w:color w:val="000000"/>
                <w:sz w:val="22"/>
                <w:szCs w:val="22"/>
                <w:lang w:val="en-US"/>
              </w:rPr>
              <w:t>Period ended</w:t>
            </w:r>
          </w:p>
          <w:p w14:paraId="7549C634" w14:textId="77777777" w:rsidR="00A201C0" w:rsidRPr="00953054" w:rsidRDefault="00F86580" w:rsidP="004D6752">
            <w:pPr>
              <w:autoSpaceDE/>
              <w:autoSpaceDN/>
              <w:spacing w:line="276" w:lineRule="auto"/>
              <w:jc w:val="center"/>
              <w:rPr>
                <w:b/>
                <w:bCs/>
                <w:sz w:val="22"/>
                <w:szCs w:val="22"/>
                <w:lang w:val="en-US"/>
              </w:rPr>
            </w:pPr>
            <w:r>
              <w:rPr>
                <w:b/>
                <w:bCs/>
                <w:color w:val="000000"/>
                <w:sz w:val="22"/>
                <w:szCs w:val="22"/>
                <w:lang w:val="en-US"/>
              </w:rPr>
              <w:t>Sep/Dec/March/June 20xx</w:t>
            </w:r>
          </w:p>
        </w:tc>
        <w:tc>
          <w:tcPr>
            <w:tcW w:w="1352" w:type="pct"/>
            <w:shd w:val="clear" w:color="auto" w:fill="0070C0"/>
            <w:noWrap/>
            <w:vAlign w:val="center"/>
            <w:hideMark/>
          </w:tcPr>
          <w:p w14:paraId="2A45C169" w14:textId="77777777" w:rsidR="001F3E06" w:rsidRPr="00953054" w:rsidRDefault="001F3E06" w:rsidP="004D6752">
            <w:pPr>
              <w:autoSpaceDE/>
              <w:autoSpaceDN/>
              <w:spacing w:line="276" w:lineRule="auto"/>
              <w:jc w:val="center"/>
              <w:rPr>
                <w:b/>
                <w:i/>
                <w:iCs/>
                <w:sz w:val="22"/>
                <w:szCs w:val="22"/>
                <w:lang w:val="en-US"/>
              </w:rPr>
            </w:pPr>
            <w:r w:rsidRPr="00953054">
              <w:rPr>
                <w:b/>
                <w:i/>
                <w:iCs/>
                <w:sz w:val="22"/>
                <w:szCs w:val="22"/>
                <w:lang w:val="en-US"/>
              </w:rPr>
              <w:t>Opening Statement</w:t>
            </w:r>
          </w:p>
          <w:p w14:paraId="5119B12F" w14:textId="77777777" w:rsidR="00A201C0" w:rsidRPr="00953054" w:rsidRDefault="001F3E06" w:rsidP="004D6752">
            <w:pPr>
              <w:autoSpaceDE/>
              <w:autoSpaceDN/>
              <w:spacing w:line="276" w:lineRule="auto"/>
              <w:jc w:val="center"/>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A201C0" w:rsidRPr="00953054" w14:paraId="2B49728C" w14:textId="77777777" w:rsidTr="00984043">
        <w:trPr>
          <w:trHeight w:val="356"/>
        </w:trPr>
        <w:tc>
          <w:tcPr>
            <w:tcW w:w="2512" w:type="pct"/>
            <w:shd w:val="clear" w:color="auto" w:fill="0070C0"/>
            <w:noWrap/>
            <w:vAlign w:val="center"/>
            <w:hideMark/>
          </w:tcPr>
          <w:p w14:paraId="1B90335C" w14:textId="77777777" w:rsidR="00A201C0" w:rsidRPr="00953054" w:rsidRDefault="00A201C0" w:rsidP="00953054">
            <w:pPr>
              <w:autoSpaceDE/>
              <w:autoSpaceDN/>
              <w:spacing w:line="276" w:lineRule="auto"/>
              <w:jc w:val="both"/>
              <w:rPr>
                <w:b/>
                <w:bCs/>
                <w:sz w:val="22"/>
                <w:szCs w:val="22"/>
                <w:lang w:eastAsia="en-GB"/>
              </w:rPr>
            </w:pPr>
          </w:p>
        </w:tc>
        <w:tc>
          <w:tcPr>
            <w:tcW w:w="1136" w:type="pct"/>
            <w:shd w:val="clear" w:color="auto" w:fill="0070C0"/>
            <w:noWrap/>
            <w:vAlign w:val="center"/>
            <w:hideMark/>
          </w:tcPr>
          <w:p w14:paraId="060F15A9" w14:textId="77777777" w:rsidR="00A201C0" w:rsidRPr="00953054" w:rsidRDefault="00A201C0" w:rsidP="004D6752">
            <w:pPr>
              <w:autoSpaceDE/>
              <w:autoSpaceDN/>
              <w:spacing w:line="276" w:lineRule="auto"/>
              <w:jc w:val="center"/>
              <w:rPr>
                <w:b/>
                <w:bCs/>
                <w:sz w:val="22"/>
                <w:szCs w:val="22"/>
                <w:lang w:val="en-US"/>
              </w:rPr>
            </w:pPr>
            <w:r w:rsidRPr="00953054">
              <w:rPr>
                <w:b/>
                <w:bCs/>
                <w:sz w:val="22"/>
                <w:szCs w:val="22"/>
                <w:lang w:val="en-US"/>
              </w:rPr>
              <w:t>Kshs</w:t>
            </w:r>
          </w:p>
        </w:tc>
        <w:tc>
          <w:tcPr>
            <w:tcW w:w="1352" w:type="pct"/>
            <w:shd w:val="clear" w:color="auto" w:fill="0070C0"/>
            <w:noWrap/>
            <w:vAlign w:val="center"/>
            <w:hideMark/>
          </w:tcPr>
          <w:p w14:paraId="0BBEA194" w14:textId="77777777" w:rsidR="00A201C0" w:rsidRPr="00953054" w:rsidRDefault="00A201C0" w:rsidP="004D6752">
            <w:pPr>
              <w:autoSpaceDE/>
              <w:autoSpaceDN/>
              <w:spacing w:line="276" w:lineRule="auto"/>
              <w:jc w:val="center"/>
              <w:rPr>
                <w:b/>
                <w:bCs/>
                <w:sz w:val="22"/>
                <w:szCs w:val="22"/>
                <w:lang w:val="en-US"/>
              </w:rPr>
            </w:pPr>
            <w:r w:rsidRPr="00953054">
              <w:rPr>
                <w:b/>
                <w:bCs/>
                <w:sz w:val="22"/>
                <w:szCs w:val="22"/>
                <w:lang w:val="en-US"/>
              </w:rPr>
              <w:t>Kshs</w:t>
            </w:r>
          </w:p>
        </w:tc>
      </w:tr>
      <w:tr w:rsidR="00023F04" w:rsidRPr="00953054" w14:paraId="37292E50" w14:textId="77777777" w:rsidTr="00984043">
        <w:trPr>
          <w:trHeight w:val="356"/>
        </w:trPr>
        <w:tc>
          <w:tcPr>
            <w:tcW w:w="2512" w:type="pct"/>
            <w:shd w:val="clear" w:color="auto" w:fill="auto"/>
            <w:noWrap/>
            <w:vAlign w:val="center"/>
            <w:hideMark/>
          </w:tcPr>
          <w:p w14:paraId="3BBC3F26" w14:textId="77777777" w:rsidR="00023F04" w:rsidRPr="00953054" w:rsidRDefault="00023F04" w:rsidP="00953054">
            <w:pPr>
              <w:autoSpaceDE/>
              <w:autoSpaceDN/>
              <w:spacing w:line="276" w:lineRule="auto"/>
              <w:jc w:val="both"/>
              <w:rPr>
                <w:sz w:val="22"/>
                <w:szCs w:val="22"/>
                <w:lang w:val="en-US"/>
              </w:rPr>
            </w:pPr>
            <w:r w:rsidRPr="00953054">
              <w:rPr>
                <w:sz w:val="22"/>
                <w:szCs w:val="22"/>
                <w:lang w:eastAsia="en-GB"/>
              </w:rPr>
              <w:t>Recurrent Account</w:t>
            </w:r>
          </w:p>
        </w:tc>
        <w:tc>
          <w:tcPr>
            <w:tcW w:w="1136" w:type="pct"/>
            <w:shd w:val="clear" w:color="auto" w:fill="auto"/>
            <w:noWrap/>
            <w:vAlign w:val="center"/>
            <w:hideMark/>
          </w:tcPr>
          <w:p w14:paraId="3FCF69EC" w14:textId="77777777" w:rsidR="00023F04" w:rsidRPr="00953054" w:rsidRDefault="00023F04" w:rsidP="004D6752">
            <w:pPr>
              <w:autoSpaceDE/>
              <w:autoSpaceDN/>
              <w:spacing w:line="276" w:lineRule="auto"/>
              <w:jc w:val="center"/>
              <w:rPr>
                <w:sz w:val="22"/>
                <w:szCs w:val="22"/>
                <w:lang w:val="en-US"/>
              </w:rPr>
            </w:pPr>
            <w:r w:rsidRPr="00953054">
              <w:rPr>
                <w:sz w:val="22"/>
                <w:szCs w:val="22"/>
                <w:lang w:val="en-US"/>
              </w:rPr>
              <w:t>xxx</w:t>
            </w:r>
          </w:p>
        </w:tc>
        <w:tc>
          <w:tcPr>
            <w:tcW w:w="1352" w:type="pct"/>
            <w:noWrap/>
            <w:vAlign w:val="center"/>
            <w:hideMark/>
          </w:tcPr>
          <w:p w14:paraId="131F69C4" w14:textId="77777777" w:rsidR="00023F04" w:rsidRPr="00953054" w:rsidRDefault="00023F04" w:rsidP="004D6752">
            <w:pPr>
              <w:autoSpaceDE/>
              <w:autoSpaceDN/>
              <w:spacing w:line="276" w:lineRule="auto"/>
              <w:jc w:val="center"/>
              <w:rPr>
                <w:sz w:val="22"/>
                <w:szCs w:val="22"/>
                <w:lang w:val="en-US"/>
              </w:rPr>
            </w:pPr>
            <w:r w:rsidRPr="00953054">
              <w:rPr>
                <w:sz w:val="22"/>
                <w:szCs w:val="22"/>
                <w:lang w:val="en-US"/>
              </w:rPr>
              <w:t>xxx</w:t>
            </w:r>
          </w:p>
        </w:tc>
      </w:tr>
      <w:tr w:rsidR="00023F04" w:rsidRPr="00953054" w14:paraId="1E989CA1" w14:textId="77777777" w:rsidTr="00984043">
        <w:trPr>
          <w:trHeight w:val="356"/>
        </w:trPr>
        <w:tc>
          <w:tcPr>
            <w:tcW w:w="2512" w:type="pct"/>
            <w:shd w:val="clear" w:color="auto" w:fill="auto"/>
            <w:noWrap/>
            <w:vAlign w:val="center"/>
          </w:tcPr>
          <w:p w14:paraId="41E2900C" w14:textId="77777777" w:rsidR="00023F04" w:rsidRPr="00953054" w:rsidRDefault="00023F04" w:rsidP="00953054">
            <w:pPr>
              <w:autoSpaceDE/>
              <w:autoSpaceDN/>
              <w:spacing w:line="276" w:lineRule="auto"/>
              <w:jc w:val="both"/>
              <w:rPr>
                <w:sz w:val="22"/>
                <w:szCs w:val="22"/>
                <w:lang w:eastAsia="en-GB"/>
              </w:rPr>
            </w:pPr>
            <w:r w:rsidRPr="00953054">
              <w:rPr>
                <w:sz w:val="22"/>
                <w:szCs w:val="22"/>
                <w:lang w:eastAsia="en-GB"/>
              </w:rPr>
              <w:t>Development Account</w:t>
            </w:r>
          </w:p>
        </w:tc>
        <w:tc>
          <w:tcPr>
            <w:tcW w:w="1136" w:type="pct"/>
            <w:shd w:val="clear" w:color="auto" w:fill="auto"/>
            <w:noWrap/>
            <w:vAlign w:val="center"/>
          </w:tcPr>
          <w:p w14:paraId="2BBD0629" w14:textId="77777777" w:rsidR="00023F04" w:rsidRPr="00953054" w:rsidRDefault="00023F04" w:rsidP="004D6752">
            <w:pPr>
              <w:autoSpaceDE/>
              <w:autoSpaceDN/>
              <w:spacing w:line="276" w:lineRule="auto"/>
              <w:jc w:val="center"/>
              <w:rPr>
                <w:sz w:val="22"/>
                <w:szCs w:val="22"/>
                <w:lang w:val="en-US"/>
              </w:rPr>
            </w:pPr>
            <w:r w:rsidRPr="00953054">
              <w:rPr>
                <w:sz w:val="22"/>
                <w:szCs w:val="22"/>
                <w:lang w:val="en-US"/>
              </w:rPr>
              <w:t>xxx</w:t>
            </w:r>
          </w:p>
        </w:tc>
        <w:tc>
          <w:tcPr>
            <w:tcW w:w="1352" w:type="pct"/>
            <w:noWrap/>
            <w:vAlign w:val="center"/>
          </w:tcPr>
          <w:p w14:paraId="0DA218A8" w14:textId="77777777" w:rsidR="00023F04" w:rsidRPr="00953054" w:rsidRDefault="00023F04" w:rsidP="004D6752">
            <w:pPr>
              <w:autoSpaceDE/>
              <w:autoSpaceDN/>
              <w:spacing w:line="276" w:lineRule="auto"/>
              <w:jc w:val="center"/>
              <w:rPr>
                <w:sz w:val="22"/>
                <w:szCs w:val="22"/>
                <w:lang w:val="en-US"/>
              </w:rPr>
            </w:pPr>
            <w:r w:rsidRPr="00953054">
              <w:rPr>
                <w:sz w:val="22"/>
                <w:szCs w:val="22"/>
                <w:lang w:val="en-US"/>
              </w:rPr>
              <w:t>xxx</w:t>
            </w:r>
          </w:p>
        </w:tc>
      </w:tr>
      <w:tr w:rsidR="00023F04" w:rsidRPr="00953054" w14:paraId="6E13641F" w14:textId="77777777" w:rsidTr="00984043">
        <w:trPr>
          <w:trHeight w:val="356"/>
        </w:trPr>
        <w:tc>
          <w:tcPr>
            <w:tcW w:w="2512" w:type="pct"/>
            <w:shd w:val="clear" w:color="auto" w:fill="auto"/>
            <w:noWrap/>
            <w:vAlign w:val="center"/>
          </w:tcPr>
          <w:p w14:paraId="5FBD9DC9" w14:textId="77777777" w:rsidR="00023F04" w:rsidRPr="00953054" w:rsidRDefault="00023F04" w:rsidP="00953054">
            <w:pPr>
              <w:autoSpaceDE/>
              <w:autoSpaceDN/>
              <w:spacing w:line="276" w:lineRule="auto"/>
              <w:jc w:val="both"/>
              <w:rPr>
                <w:sz w:val="22"/>
                <w:szCs w:val="22"/>
                <w:lang w:eastAsia="en-GB"/>
              </w:rPr>
            </w:pPr>
            <w:r w:rsidRPr="00953054">
              <w:rPr>
                <w:sz w:val="22"/>
                <w:szCs w:val="22"/>
                <w:lang w:eastAsia="en-GB"/>
              </w:rPr>
              <w:t>Deposits Account</w:t>
            </w:r>
          </w:p>
        </w:tc>
        <w:tc>
          <w:tcPr>
            <w:tcW w:w="1136" w:type="pct"/>
            <w:shd w:val="clear" w:color="auto" w:fill="auto"/>
            <w:noWrap/>
            <w:vAlign w:val="center"/>
          </w:tcPr>
          <w:p w14:paraId="085B04EF" w14:textId="77777777" w:rsidR="00023F04" w:rsidRPr="00953054" w:rsidRDefault="00023F04" w:rsidP="004D6752">
            <w:pPr>
              <w:autoSpaceDE/>
              <w:autoSpaceDN/>
              <w:spacing w:line="276" w:lineRule="auto"/>
              <w:jc w:val="center"/>
              <w:rPr>
                <w:sz w:val="22"/>
                <w:szCs w:val="22"/>
                <w:lang w:val="en-US"/>
              </w:rPr>
            </w:pPr>
            <w:r w:rsidRPr="00953054">
              <w:rPr>
                <w:sz w:val="22"/>
                <w:szCs w:val="22"/>
                <w:lang w:val="en-US"/>
              </w:rPr>
              <w:t>xxx</w:t>
            </w:r>
          </w:p>
        </w:tc>
        <w:tc>
          <w:tcPr>
            <w:tcW w:w="1352" w:type="pct"/>
            <w:noWrap/>
            <w:vAlign w:val="center"/>
          </w:tcPr>
          <w:p w14:paraId="26D9014B" w14:textId="77777777" w:rsidR="00023F04" w:rsidRPr="00953054" w:rsidRDefault="00023F04" w:rsidP="004D6752">
            <w:pPr>
              <w:autoSpaceDE/>
              <w:autoSpaceDN/>
              <w:spacing w:line="276" w:lineRule="auto"/>
              <w:jc w:val="center"/>
              <w:rPr>
                <w:sz w:val="22"/>
                <w:szCs w:val="22"/>
                <w:lang w:val="en-US"/>
              </w:rPr>
            </w:pPr>
            <w:r w:rsidRPr="00953054">
              <w:rPr>
                <w:sz w:val="22"/>
                <w:szCs w:val="22"/>
                <w:lang w:val="en-US"/>
              </w:rPr>
              <w:t>xxx</w:t>
            </w:r>
          </w:p>
        </w:tc>
      </w:tr>
      <w:tr w:rsidR="006A150E" w:rsidRPr="00953054" w14:paraId="5A2106D3" w14:textId="77777777" w:rsidTr="00984043">
        <w:trPr>
          <w:trHeight w:val="356"/>
        </w:trPr>
        <w:tc>
          <w:tcPr>
            <w:tcW w:w="2512" w:type="pct"/>
            <w:shd w:val="clear" w:color="auto" w:fill="auto"/>
            <w:noWrap/>
            <w:vAlign w:val="center"/>
          </w:tcPr>
          <w:p w14:paraId="78F4FD35" w14:textId="77777777" w:rsidR="006A150E" w:rsidRPr="00953054" w:rsidRDefault="006A150E" w:rsidP="00953054">
            <w:pPr>
              <w:autoSpaceDE/>
              <w:autoSpaceDN/>
              <w:spacing w:line="276" w:lineRule="auto"/>
              <w:jc w:val="both"/>
              <w:rPr>
                <w:sz w:val="22"/>
                <w:szCs w:val="22"/>
                <w:lang w:val="en-US"/>
              </w:rPr>
            </w:pPr>
            <w:r w:rsidRPr="00953054">
              <w:rPr>
                <w:sz w:val="22"/>
                <w:szCs w:val="22"/>
                <w:lang w:val="en-US"/>
              </w:rPr>
              <w:t>Special Purpose Accounts</w:t>
            </w:r>
          </w:p>
        </w:tc>
        <w:tc>
          <w:tcPr>
            <w:tcW w:w="1136" w:type="pct"/>
            <w:shd w:val="clear" w:color="auto" w:fill="auto"/>
            <w:noWrap/>
            <w:vAlign w:val="center"/>
          </w:tcPr>
          <w:p w14:paraId="69A2D582" w14:textId="77777777" w:rsidR="006A150E" w:rsidRPr="00953054" w:rsidRDefault="006A150E" w:rsidP="004D6752">
            <w:pPr>
              <w:autoSpaceDE/>
              <w:autoSpaceDN/>
              <w:spacing w:line="276" w:lineRule="auto"/>
              <w:jc w:val="center"/>
              <w:rPr>
                <w:sz w:val="22"/>
                <w:szCs w:val="22"/>
                <w:lang w:val="en-US"/>
              </w:rPr>
            </w:pPr>
            <w:r w:rsidRPr="00953054">
              <w:rPr>
                <w:sz w:val="22"/>
                <w:szCs w:val="22"/>
                <w:lang w:val="en-US"/>
              </w:rPr>
              <w:t>xxx</w:t>
            </w:r>
          </w:p>
        </w:tc>
        <w:tc>
          <w:tcPr>
            <w:tcW w:w="1352" w:type="pct"/>
            <w:noWrap/>
            <w:vAlign w:val="center"/>
          </w:tcPr>
          <w:p w14:paraId="26E5D4CA" w14:textId="77777777" w:rsidR="006A150E" w:rsidRPr="00953054" w:rsidRDefault="006A150E" w:rsidP="004D6752">
            <w:pPr>
              <w:autoSpaceDE/>
              <w:autoSpaceDN/>
              <w:spacing w:line="276" w:lineRule="auto"/>
              <w:jc w:val="center"/>
              <w:rPr>
                <w:sz w:val="22"/>
                <w:szCs w:val="22"/>
                <w:lang w:val="en-US"/>
              </w:rPr>
            </w:pPr>
            <w:r w:rsidRPr="00953054">
              <w:rPr>
                <w:sz w:val="22"/>
                <w:szCs w:val="22"/>
                <w:lang w:val="en-US"/>
              </w:rPr>
              <w:t>xxx</w:t>
            </w:r>
          </w:p>
        </w:tc>
      </w:tr>
      <w:tr w:rsidR="00023F04" w:rsidRPr="00953054" w14:paraId="160F2663" w14:textId="77777777" w:rsidTr="00984043">
        <w:trPr>
          <w:trHeight w:val="356"/>
        </w:trPr>
        <w:tc>
          <w:tcPr>
            <w:tcW w:w="2512" w:type="pct"/>
            <w:shd w:val="clear" w:color="auto" w:fill="auto"/>
            <w:noWrap/>
            <w:vAlign w:val="center"/>
            <w:hideMark/>
          </w:tcPr>
          <w:p w14:paraId="400FA465" w14:textId="77777777" w:rsidR="00023F04" w:rsidRPr="00953054" w:rsidRDefault="00023F04" w:rsidP="00953054">
            <w:pPr>
              <w:autoSpaceDE/>
              <w:autoSpaceDN/>
              <w:spacing w:line="276" w:lineRule="auto"/>
              <w:jc w:val="both"/>
              <w:rPr>
                <w:sz w:val="22"/>
                <w:szCs w:val="22"/>
                <w:lang w:val="en-US"/>
              </w:rPr>
            </w:pPr>
            <w:r w:rsidRPr="00953054">
              <w:rPr>
                <w:sz w:val="22"/>
                <w:szCs w:val="22"/>
                <w:lang w:val="en-US"/>
              </w:rPr>
              <w:t>Other</w:t>
            </w:r>
            <w:r w:rsidR="008846E6" w:rsidRPr="00953054">
              <w:rPr>
                <w:sz w:val="22"/>
                <w:szCs w:val="22"/>
                <w:lang w:val="en-US"/>
              </w:rPr>
              <w:t xml:space="preserve"> </w:t>
            </w:r>
            <w:r w:rsidR="00C52368" w:rsidRPr="00953054">
              <w:rPr>
                <w:sz w:val="22"/>
                <w:szCs w:val="22"/>
                <w:lang w:val="en-US"/>
              </w:rPr>
              <w:t xml:space="preserve">operating commercial accounts </w:t>
            </w:r>
            <w:r w:rsidRPr="00953054">
              <w:rPr>
                <w:sz w:val="22"/>
                <w:szCs w:val="22"/>
                <w:lang w:val="en-US"/>
              </w:rPr>
              <w:t>(</w:t>
            </w:r>
            <w:r w:rsidRPr="00953054">
              <w:rPr>
                <w:i/>
                <w:iCs/>
                <w:sz w:val="22"/>
                <w:szCs w:val="22"/>
                <w:lang w:val="en-US"/>
              </w:rPr>
              <w:t>Specify</w:t>
            </w:r>
            <w:r w:rsidRPr="00953054">
              <w:rPr>
                <w:sz w:val="22"/>
                <w:szCs w:val="22"/>
                <w:lang w:val="en-US"/>
              </w:rPr>
              <w:t>)</w:t>
            </w:r>
          </w:p>
        </w:tc>
        <w:tc>
          <w:tcPr>
            <w:tcW w:w="1136" w:type="pct"/>
            <w:shd w:val="clear" w:color="auto" w:fill="auto"/>
            <w:noWrap/>
            <w:vAlign w:val="center"/>
            <w:hideMark/>
          </w:tcPr>
          <w:p w14:paraId="33228511" w14:textId="77777777" w:rsidR="00023F04" w:rsidRPr="00953054" w:rsidRDefault="00023F04" w:rsidP="004D6752">
            <w:pPr>
              <w:autoSpaceDE/>
              <w:autoSpaceDN/>
              <w:spacing w:line="276" w:lineRule="auto"/>
              <w:jc w:val="center"/>
              <w:rPr>
                <w:sz w:val="22"/>
                <w:szCs w:val="22"/>
                <w:lang w:val="en-US"/>
              </w:rPr>
            </w:pPr>
            <w:r w:rsidRPr="00953054">
              <w:rPr>
                <w:sz w:val="22"/>
                <w:szCs w:val="22"/>
                <w:lang w:val="en-US"/>
              </w:rPr>
              <w:t>xxx</w:t>
            </w:r>
          </w:p>
        </w:tc>
        <w:tc>
          <w:tcPr>
            <w:tcW w:w="1352" w:type="pct"/>
            <w:noWrap/>
            <w:vAlign w:val="center"/>
            <w:hideMark/>
          </w:tcPr>
          <w:p w14:paraId="4E57B6DD" w14:textId="77777777" w:rsidR="00023F04" w:rsidRPr="00953054" w:rsidRDefault="00023F04" w:rsidP="004D6752">
            <w:pPr>
              <w:autoSpaceDE/>
              <w:autoSpaceDN/>
              <w:spacing w:line="276" w:lineRule="auto"/>
              <w:jc w:val="center"/>
              <w:rPr>
                <w:sz w:val="22"/>
                <w:szCs w:val="22"/>
                <w:lang w:val="en-US"/>
              </w:rPr>
            </w:pPr>
            <w:r w:rsidRPr="00953054">
              <w:rPr>
                <w:sz w:val="22"/>
                <w:szCs w:val="22"/>
                <w:lang w:val="en-US"/>
              </w:rPr>
              <w:t>xxx</w:t>
            </w:r>
          </w:p>
        </w:tc>
      </w:tr>
      <w:tr w:rsidR="00023F04" w:rsidRPr="00953054" w14:paraId="26E2CDE6" w14:textId="77777777" w:rsidTr="00984043">
        <w:trPr>
          <w:trHeight w:val="356"/>
        </w:trPr>
        <w:tc>
          <w:tcPr>
            <w:tcW w:w="2512" w:type="pct"/>
            <w:shd w:val="clear" w:color="auto" w:fill="auto"/>
            <w:noWrap/>
            <w:vAlign w:val="center"/>
            <w:hideMark/>
          </w:tcPr>
          <w:p w14:paraId="5E405F3B" w14:textId="77777777" w:rsidR="00023F04" w:rsidRPr="00953054" w:rsidRDefault="00023F04" w:rsidP="00953054">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p>
        </w:tc>
        <w:tc>
          <w:tcPr>
            <w:tcW w:w="1136" w:type="pct"/>
            <w:shd w:val="clear" w:color="auto" w:fill="auto"/>
            <w:noWrap/>
            <w:vAlign w:val="center"/>
            <w:hideMark/>
          </w:tcPr>
          <w:p w14:paraId="66924E45" w14:textId="77777777" w:rsidR="00023F04" w:rsidRPr="00953054" w:rsidRDefault="00023F04" w:rsidP="004D6752">
            <w:pPr>
              <w:autoSpaceDE/>
              <w:autoSpaceDN/>
              <w:spacing w:line="276" w:lineRule="auto"/>
              <w:jc w:val="center"/>
              <w:rPr>
                <w:b/>
                <w:bCs/>
                <w:sz w:val="22"/>
                <w:szCs w:val="22"/>
                <w:lang w:val="en-US"/>
              </w:rPr>
            </w:pPr>
            <w:r w:rsidRPr="00953054">
              <w:rPr>
                <w:b/>
                <w:bCs/>
                <w:sz w:val="22"/>
                <w:szCs w:val="22"/>
                <w:lang w:val="en-US"/>
              </w:rPr>
              <w:t>xxx</w:t>
            </w:r>
          </w:p>
        </w:tc>
        <w:tc>
          <w:tcPr>
            <w:tcW w:w="1352" w:type="pct"/>
            <w:noWrap/>
            <w:vAlign w:val="center"/>
            <w:hideMark/>
          </w:tcPr>
          <w:p w14:paraId="15D1A63A" w14:textId="77777777" w:rsidR="00023F04" w:rsidRPr="00953054" w:rsidRDefault="00023F04" w:rsidP="004D6752">
            <w:pPr>
              <w:autoSpaceDE/>
              <w:autoSpaceDN/>
              <w:spacing w:line="276" w:lineRule="auto"/>
              <w:jc w:val="center"/>
              <w:rPr>
                <w:b/>
                <w:bCs/>
                <w:sz w:val="22"/>
                <w:szCs w:val="22"/>
                <w:lang w:val="en-US"/>
              </w:rPr>
            </w:pPr>
            <w:r w:rsidRPr="00953054">
              <w:rPr>
                <w:b/>
                <w:bCs/>
                <w:sz w:val="22"/>
                <w:szCs w:val="22"/>
                <w:lang w:val="en-US"/>
              </w:rPr>
              <w:t>xxx</w:t>
            </w:r>
          </w:p>
        </w:tc>
      </w:tr>
    </w:tbl>
    <w:p w14:paraId="6601A753" w14:textId="77777777" w:rsidR="00E869A3" w:rsidRDefault="00876048" w:rsidP="00473013">
      <w:pPr>
        <w:autoSpaceDE/>
        <w:autoSpaceDN/>
        <w:jc w:val="both"/>
        <w:rPr>
          <w:i/>
          <w:sz w:val="22"/>
          <w:szCs w:val="22"/>
        </w:rPr>
      </w:pPr>
      <w:r w:rsidRPr="00953054">
        <w:rPr>
          <w:i/>
          <w:sz w:val="22"/>
          <w:szCs w:val="22"/>
        </w:rPr>
        <w:t xml:space="preserve">(The amount should agree with the closing and opening balances as included in </w:t>
      </w:r>
      <w:r w:rsidR="00AE717B" w:rsidRPr="00953054">
        <w:rPr>
          <w:i/>
          <w:sz w:val="22"/>
          <w:szCs w:val="22"/>
        </w:rPr>
        <w:t>the statement of cash flows)</w:t>
      </w:r>
    </w:p>
    <w:p w14:paraId="687D12E3" w14:textId="77CE37D4" w:rsidR="00440207" w:rsidRDefault="00440207">
      <w:pPr>
        <w:autoSpaceDE/>
        <w:autoSpaceDN/>
        <w:rPr>
          <w:i/>
          <w:sz w:val="22"/>
          <w:szCs w:val="22"/>
        </w:rPr>
      </w:pPr>
      <w:r>
        <w:rPr>
          <w:i/>
          <w:sz w:val="22"/>
          <w:szCs w:val="22"/>
        </w:rPr>
        <w:br w:type="page"/>
      </w:r>
    </w:p>
    <w:p w14:paraId="52CEB96F" w14:textId="2FD62CB0" w:rsidR="00046C7F" w:rsidRPr="00046C7F"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r>
        <w:rPr>
          <w:b/>
          <w:bCs/>
          <w:sz w:val="22"/>
          <w:szCs w:val="22"/>
        </w:rPr>
        <w:t xml:space="preserve"> (continued)</w:t>
      </w:r>
    </w:p>
    <w:p w14:paraId="3D40BA27" w14:textId="77777777" w:rsidR="00473013" w:rsidRPr="00953054" w:rsidRDefault="00473013" w:rsidP="00473013">
      <w:pPr>
        <w:autoSpaceDE/>
        <w:autoSpaceDN/>
        <w:jc w:val="both"/>
        <w:rPr>
          <w:i/>
          <w:sz w:val="22"/>
          <w:szCs w:val="22"/>
        </w:rPr>
      </w:pPr>
    </w:p>
    <w:p w14:paraId="214A7259" w14:textId="5F17D77B" w:rsidR="000317F9" w:rsidRPr="00953054" w:rsidRDefault="00814F1F" w:rsidP="00953054">
      <w:pPr>
        <w:autoSpaceDE/>
        <w:autoSpaceDN/>
        <w:spacing w:line="360" w:lineRule="auto"/>
        <w:jc w:val="both"/>
        <w:rPr>
          <w:b/>
          <w:sz w:val="22"/>
          <w:szCs w:val="22"/>
          <w:lang w:eastAsia="en-GB"/>
        </w:rPr>
      </w:pPr>
      <w:r w:rsidRPr="00953054">
        <w:rPr>
          <w:b/>
          <w:sz w:val="22"/>
          <w:szCs w:val="22"/>
          <w:lang w:eastAsia="en-GB"/>
        </w:rPr>
        <w:t xml:space="preserve">(a) </w:t>
      </w:r>
      <w:r w:rsidR="00D21C5A" w:rsidRPr="00953054">
        <w:rPr>
          <w:b/>
          <w:sz w:val="22"/>
          <w:szCs w:val="22"/>
          <w:lang w:eastAsia="en-GB"/>
        </w:rPr>
        <w:t>Detailed Analysis of the Cash and Cash Equivalents</w:t>
      </w:r>
    </w:p>
    <w:tbl>
      <w:tblPr>
        <w:tblW w:w="9360"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402"/>
        <w:gridCol w:w="1986"/>
        <w:gridCol w:w="1986"/>
        <w:gridCol w:w="1986"/>
      </w:tblGrid>
      <w:tr w:rsidR="00104DCA" w:rsidRPr="00953054" w14:paraId="6F4E5BF2" w14:textId="77777777" w:rsidTr="00984043">
        <w:trPr>
          <w:trHeight w:val="340"/>
          <w:tblHeader/>
        </w:trPr>
        <w:tc>
          <w:tcPr>
            <w:tcW w:w="3402" w:type="dxa"/>
            <w:shd w:val="clear" w:color="auto" w:fill="0070C0"/>
            <w:noWrap/>
            <w:vAlign w:val="center"/>
            <w:hideMark/>
          </w:tcPr>
          <w:p w14:paraId="401178AE" w14:textId="77777777" w:rsidR="006F3E35" w:rsidRPr="00953054" w:rsidRDefault="006F3E35" w:rsidP="00953054">
            <w:pPr>
              <w:autoSpaceDE/>
              <w:autoSpaceDN/>
              <w:spacing w:line="276" w:lineRule="auto"/>
              <w:jc w:val="both"/>
              <w:rPr>
                <w:b/>
                <w:bCs/>
                <w:sz w:val="22"/>
                <w:szCs w:val="22"/>
                <w:lang w:val="en-US"/>
              </w:rPr>
            </w:pPr>
          </w:p>
        </w:tc>
        <w:tc>
          <w:tcPr>
            <w:tcW w:w="1986" w:type="dxa"/>
            <w:shd w:val="clear" w:color="auto" w:fill="0070C0"/>
          </w:tcPr>
          <w:p w14:paraId="794F7576" w14:textId="77777777" w:rsidR="006F3E35" w:rsidRPr="00953054" w:rsidRDefault="006F3E35" w:rsidP="004D6752">
            <w:pPr>
              <w:autoSpaceDE/>
              <w:autoSpaceDN/>
              <w:spacing w:line="276" w:lineRule="auto"/>
              <w:jc w:val="center"/>
              <w:rPr>
                <w:sz w:val="22"/>
                <w:szCs w:val="22"/>
                <w:lang w:val="en-US"/>
              </w:rPr>
            </w:pPr>
          </w:p>
        </w:tc>
        <w:tc>
          <w:tcPr>
            <w:tcW w:w="1986" w:type="dxa"/>
            <w:shd w:val="clear" w:color="auto" w:fill="0070C0"/>
            <w:noWrap/>
            <w:vAlign w:val="center"/>
            <w:hideMark/>
          </w:tcPr>
          <w:p w14:paraId="785A304B" w14:textId="6C9E85BC" w:rsidR="00F86580" w:rsidRDefault="00F86580" w:rsidP="004D6752">
            <w:pPr>
              <w:autoSpaceDE/>
              <w:autoSpaceDN/>
              <w:jc w:val="center"/>
              <w:rPr>
                <w:b/>
                <w:bCs/>
                <w:color w:val="000000"/>
                <w:sz w:val="22"/>
                <w:szCs w:val="22"/>
                <w:lang w:val="en-US"/>
              </w:rPr>
            </w:pPr>
            <w:r>
              <w:rPr>
                <w:b/>
                <w:bCs/>
                <w:color w:val="000000"/>
                <w:sz w:val="22"/>
                <w:szCs w:val="22"/>
                <w:lang w:val="en-US"/>
              </w:rPr>
              <w:t>Period ended</w:t>
            </w:r>
          </w:p>
          <w:p w14:paraId="36FB93F9" w14:textId="77777777" w:rsidR="006F3E35" w:rsidRPr="00953054" w:rsidRDefault="00F86580" w:rsidP="004D6752">
            <w:pPr>
              <w:autoSpaceDE/>
              <w:autoSpaceDN/>
              <w:spacing w:line="276" w:lineRule="auto"/>
              <w:jc w:val="center"/>
              <w:rPr>
                <w:b/>
                <w:bCs/>
                <w:sz w:val="22"/>
                <w:szCs w:val="22"/>
                <w:lang w:val="en-US"/>
              </w:rPr>
            </w:pPr>
            <w:r>
              <w:rPr>
                <w:b/>
                <w:bCs/>
                <w:color w:val="000000"/>
                <w:sz w:val="22"/>
                <w:szCs w:val="22"/>
                <w:lang w:val="en-US"/>
              </w:rPr>
              <w:t>Sep/Dec/March/June 20xx</w:t>
            </w:r>
          </w:p>
        </w:tc>
        <w:tc>
          <w:tcPr>
            <w:tcW w:w="1986" w:type="dxa"/>
            <w:shd w:val="clear" w:color="auto" w:fill="0070C0"/>
            <w:noWrap/>
            <w:vAlign w:val="center"/>
            <w:hideMark/>
          </w:tcPr>
          <w:p w14:paraId="6C68927E" w14:textId="77777777" w:rsidR="001E381D" w:rsidRPr="00953054" w:rsidRDefault="001E381D" w:rsidP="004D6752">
            <w:pPr>
              <w:autoSpaceDE/>
              <w:autoSpaceDN/>
              <w:spacing w:line="276" w:lineRule="auto"/>
              <w:jc w:val="center"/>
              <w:rPr>
                <w:b/>
                <w:i/>
                <w:iCs/>
                <w:sz w:val="22"/>
                <w:szCs w:val="22"/>
                <w:lang w:val="en-US"/>
              </w:rPr>
            </w:pPr>
            <w:r w:rsidRPr="00953054">
              <w:rPr>
                <w:b/>
                <w:i/>
                <w:iCs/>
                <w:sz w:val="22"/>
                <w:szCs w:val="22"/>
                <w:lang w:val="en-US"/>
              </w:rPr>
              <w:t>Opening Statement</w:t>
            </w:r>
          </w:p>
          <w:p w14:paraId="02C8E037" w14:textId="77777777" w:rsidR="006F3E35" w:rsidRPr="00953054" w:rsidRDefault="001E381D" w:rsidP="004D6752">
            <w:pPr>
              <w:autoSpaceDE/>
              <w:autoSpaceDN/>
              <w:spacing w:line="276" w:lineRule="auto"/>
              <w:jc w:val="center"/>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104DCA" w:rsidRPr="00953054" w14:paraId="0EF25FAE" w14:textId="77777777" w:rsidTr="00984043">
        <w:trPr>
          <w:trHeight w:val="340"/>
          <w:tblHeader/>
        </w:trPr>
        <w:tc>
          <w:tcPr>
            <w:tcW w:w="3402" w:type="dxa"/>
            <w:shd w:val="clear" w:color="auto" w:fill="0070C0"/>
            <w:noWrap/>
            <w:vAlign w:val="center"/>
            <w:hideMark/>
          </w:tcPr>
          <w:p w14:paraId="2C2A3513" w14:textId="77777777" w:rsidR="000317F9" w:rsidRPr="00953054" w:rsidRDefault="000317F9" w:rsidP="00953054">
            <w:pPr>
              <w:autoSpaceDE/>
              <w:autoSpaceDN/>
              <w:spacing w:line="276" w:lineRule="auto"/>
              <w:jc w:val="both"/>
              <w:rPr>
                <w:b/>
                <w:bCs/>
                <w:sz w:val="22"/>
                <w:szCs w:val="22"/>
                <w:lang w:val="en-US"/>
              </w:rPr>
            </w:pPr>
            <w:r w:rsidRPr="00953054">
              <w:rPr>
                <w:b/>
                <w:bCs/>
                <w:sz w:val="22"/>
                <w:szCs w:val="22"/>
                <w:lang w:val="en-US"/>
              </w:rPr>
              <w:t xml:space="preserve">Financial </w:t>
            </w:r>
            <w:r w:rsidR="00DC5D62" w:rsidRPr="00953054">
              <w:rPr>
                <w:b/>
                <w:bCs/>
                <w:sz w:val="22"/>
                <w:szCs w:val="22"/>
                <w:lang w:val="en-US"/>
              </w:rPr>
              <w:t>Institution</w:t>
            </w:r>
          </w:p>
        </w:tc>
        <w:tc>
          <w:tcPr>
            <w:tcW w:w="1986" w:type="dxa"/>
            <w:shd w:val="clear" w:color="auto" w:fill="0070C0"/>
            <w:vAlign w:val="bottom"/>
          </w:tcPr>
          <w:p w14:paraId="6A42E281" w14:textId="77777777" w:rsidR="000317F9" w:rsidRPr="00953054" w:rsidRDefault="000317F9" w:rsidP="004D6752">
            <w:pPr>
              <w:autoSpaceDE/>
              <w:autoSpaceDN/>
              <w:spacing w:line="276" w:lineRule="auto"/>
              <w:jc w:val="center"/>
              <w:rPr>
                <w:b/>
                <w:bCs/>
                <w:sz w:val="22"/>
                <w:szCs w:val="22"/>
                <w:lang w:val="en-US"/>
              </w:rPr>
            </w:pPr>
            <w:r w:rsidRPr="00953054">
              <w:rPr>
                <w:b/>
                <w:bCs/>
                <w:sz w:val="22"/>
                <w:szCs w:val="22"/>
                <w:lang w:val="en-US"/>
              </w:rPr>
              <w:t>Account number</w:t>
            </w:r>
          </w:p>
        </w:tc>
        <w:tc>
          <w:tcPr>
            <w:tcW w:w="1986" w:type="dxa"/>
            <w:shd w:val="clear" w:color="auto" w:fill="0070C0"/>
            <w:noWrap/>
            <w:vAlign w:val="center"/>
            <w:hideMark/>
          </w:tcPr>
          <w:p w14:paraId="22F86F71" w14:textId="77777777" w:rsidR="000317F9" w:rsidRPr="00953054" w:rsidRDefault="00DC5D62" w:rsidP="004D6752">
            <w:pPr>
              <w:autoSpaceDE/>
              <w:autoSpaceDN/>
              <w:spacing w:line="276" w:lineRule="auto"/>
              <w:jc w:val="center"/>
              <w:rPr>
                <w:b/>
                <w:bCs/>
                <w:sz w:val="22"/>
                <w:szCs w:val="22"/>
                <w:lang w:val="en-US"/>
              </w:rPr>
            </w:pPr>
            <w:r w:rsidRPr="00953054">
              <w:rPr>
                <w:b/>
                <w:bCs/>
                <w:sz w:val="22"/>
                <w:szCs w:val="22"/>
                <w:lang w:val="en-US"/>
              </w:rPr>
              <w:t>Kshs</w:t>
            </w:r>
          </w:p>
        </w:tc>
        <w:tc>
          <w:tcPr>
            <w:tcW w:w="1986" w:type="dxa"/>
            <w:shd w:val="clear" w:color="auto" w:fill="0070C0"/>
            <w:noWrap/>
            <w:vAlign w:val="center"/>
            <w:hideMark/>
          </w:tcPr>
          <w:p w14:paraId="2FD81034" w14:textId="77777777" w:rsidR="000317F9" w:rsidRPr="00953054" w:rsidRDefault="00DC5D62" w:rsidP="004D6752">
            <w:pPr>
              <w:autoSpaceDE/>
              <w:autoSpaceDN/>
              <w:spacing w:line="276" w:lineRule="auto"/>
              <w:jc w:val="center"/>
              <w:rPr>
                <w:b/>
                <w:bCs/>
                <w:sz w:val="22"/>
                <w:szCs w:val="22"/>
                <w:lang w:val="en-US"/>
              </w:rPr>
            </w:pPr>
            <w:r w:rsidRPr="00953054">
              <w:rPr>
                <w:b/>
                <w:bCs/>
                <w:sz w:val="22"/>
                <w:szCs w:val="22"/>
                <w:lang w:val="en-US"/>
              </w:rPr>
              <w:t>Kshs</w:t>
            </w:r>
          </w:p>
        </w:tc>
      </w:tr>
      <w:tr w:rsidR="00650C14" w:rsidRPr="00953054" w14:paraId="1ED861B7" w14:textId="77777777" w:rsidTr="00984043">
        <w:trPr>
          <w:trHeight w:val="346"/>
        </w:trPr>
        <w:tc>
          <w:tcPr>
            <w:tcW w:w="3402" w:type="dxa"/>
            <w:shd w:val="clear" w:color="auto" w:fill="auto"/>
            <w:noWrap/>
            <w:vAlign w:val="center"/>
          </w:tcPr>
          <w:p w14:paraId="034D3FF3" w14:textId="77777777" w:rsidR="000317F9" w:rsidRPr="008452AA" w:rsidRDefault="00466DAF" w:rsidP="00953054">
            <w:pPr>
              <w:autoSpaceDE/>
              <w:autoSpaceDN/>
              <w:spacing w:line="276" w:lineRule="auto"/>
              <w:jc w:val="both"/>
              <w:rPr>
                <w:b/>
                <w:bCs/>
                <w:sz w:val="22"/>
                <w:szCs w:val="22"/>
                <w:lang w:val="en-US"/>
              </w:rPr>
            </w:pPr>
            <w:r w:rsidRPr="008452AA">
              <w:rPr>
                <w:b/>
                <w:bCs/>
                <w:sz w:val="22"/>
                <w:szCs w:val="22"/>
                <w:lang w:val="en-US"/>
              </w:rPr>
              <w:t>Rec</w:t>
            </w:r>
            <w:r w:rsidR="000317F9" w:rsidRPr="008452AA">
              <w:rPr>
                <w:b/>
                <w:bCs/>
                <w:sz w:val="22"/>
                <w:szCs w:val="22"/>
                <w:lang w:val="en-US"/>
              </w:rPr>
              <w:t xml:space="preserve">urrent </w:t>
            </w:r>
            <w:r w:rsidR="00DC5D62" w:rsidRPr="008452AA">
              <w:rPr>
                <w:b/>
                <w:bCs/>
                <w:sz w:val="22"/>
                <w:szCs w:val="22"/>
                <w:lang w:val="en-US"/>
              </w:rPr>
              <w:t>Account</w:t>
            </w:r>
            <w:r w:rsidR="002D3FE6" w:rsidRPr="008452AA">
              <w:rPr>
                <w:b/>
                <w:bCs/>
                <w:sz w:val="22"/>
                <w:szCs w:val="22"/>
                <w:lang w:val="en-US"/>
              </w:rPr>
              <w:t>s</w:t>
            </w:r>
          </w:p>
        </w:tc>
        <w:tc>
          <w:tcPr>
            <w:tcW w:w="1986" w:type="dxa"/>
          </w:tcPr>
          <w:p w14:paraId="459B076C" w14:textId="77777777" w:rsidR="000317F9" w:rsidRPr="00953054" w:rsidRDefault="000317F9" w:rsidP="004D6752">
            <w:pPr>
              <w:autoSpaceDE/>
              <w:autoSpaceDN/>
              <w:spacing w:line="276" w:lineRule="auto"/>
              <w:jc w:val="center"/>
              <w:rPr>
                <w:b/>
                <w:bCs/>
                <w:sz w:val="22"/>
                <w:szCs w:val="22"/>
                <w:lang w:val="en-US"/>
              </w:rPr>
            </w:pPr>
          </w:p>
        </w:tc>
        <w:tc>
          <w:tcPr>
            <w:tcW w:w="1986" w:type="dxa"/>
            <w:shd w:val="clear" w:color="auto" w:fill="auto"/>
            <w:noWrap/>
            <w:vAlign w:val="center"/>
          </w:tcPr>
          <w:p w14:paraId="67789246" w14:textId="77777777" w:rsidR="000317F9" w:rsidRPr="00953054" w:rsidRDefault="000317F9" w:rsidP="004D6752">
            <w:pPr>
              <w:autoSpaceDE/>
              <w:autoSpaceDN/>
              <w:spacing w:line="276" w:lineRule="auto"/>
              <w:jc w:val="center"/>
              <w:rPr>
                <w:b/>
                <w:bCs/>
                <w:sz w:val="22"/>
                <w:szCs w:val="22"/>
                <w:lang w:val="en-US"/>
              </w:rPr>
            </w:pPr>
          </w:p>
        </w:tc>
        <w:tc>
          <w:tcPr>
            <w:tcW w:w="1986" w:type="dxa"/>
            <w:shd w:val="clear" w:color="auto" w:fill="auto"/>
            <w:noWrap/>
            <w:vAlign w:val="center"/>
          </w:tcPr>
          <w:p w14:paraId="179088AF" w14:textId="77777777" w:rsidR="000317F9" w:rsidRPr="00953054" w:rsidRDefault="000317F9" w:rsidP="004D6752">
            <w:pPr>
              <w:autoSpaceDE/>
              <w:autoSpaceDN/>
              <w:spacing w:line="276" w:lineRule="auto"/>
              <w:jc w:val="center"/>
              <w:rPr>
                <w:b/>
                <w:bCs/>
                <w:sz w:val="22"/>
                <w:szCs w:val="22"/>
                <w:lang w:val="en-US"/>
              </w:rPr>
            </w:pPr>
          </w:p>
        </w:tc>
      </w:tr>
      <w:tr w:rsidR="00713069" w:rsidRPr="00953054" w14:paraId="0DFD3D03" w14:textId="77777777" w:rsidTr="00984043">
        <w:trPr>
          <w:trHeight w:val="340"/>
        </w:trPr>
        <w:tc>
          <w:tcPr>
            <w:tcW w:w="3402" w:type="dxa"/>
            <w:shd w:val="clear" w:color="auto" w:fill="auto"/>
            <w:noWrap/>
            <w:vAlign w:val="center"/>
          </w:tcPr>
          <w:p w14:paraId="6E296F89" w14:textId="77777777" w:rsidR="00713069" w:rsidRPr="00953054" w:rsidRDefault="00713069" w:rsidP="00473013">
            <w:pPr>
              <w:autoSpaceDE/>
              <w:autoSpaceDN/>
              <w:spacing w:line="276" w:lineRule="auto"/>
              <w:jc w:val="both"/>
              <w:rPr>
                <w:i/>
                <w:iCs/>
                <w:sz w:val="22"/>
                <w:szCs w:val="22"/>
                <w:lang w:val="en-US"/>
              </w:rPr>
            </w:pPr>
            <w:r w:rsidRPr="00953054">
              <w:rPr>
                <w:i/>
                <w:iCs/>
                <w:sz w:val="22"/>
                <w:szCs w:val="22"/>
                <w:lang w:val="en-US"/>
              </w:rPr>
              <w:t>CBK00001</w:t>
            </w:r>
          </w:p>
        </w:tc>
        <w:tc>
          <w:tcPr>
            <w:tcW w:w="1986" w:type="dxa"/>
          </w:tcPr>
          <w:p w14:paraId="46A8D49A" w14:textId="77777777" w:rsidR="00713069" w:rsidRPr="00953054" w:rsidRDefault="00713069" w:rsidP="004D6752">
            <w:pPr>
              <w:autoSpaceDE/>
              <w:autoSpaceDN/>
              <w:spacing w:line="276" w:lineRule="auto"/>
              <w:jc w:val="center"/>
              <w:rPr>
                <w:sz w:val="22"/>
                <w:szCs w:val="22"/>
                <w:lang w:val="en-US"/>
              </w:rPr>
            </w:pPr>
            <w:r w:rsidRPr="00953054">
              <w:rPr>
                <w:sz w:val="22"/>
                <w:szCs w:val="22"/>
                <w:lang w:val="en-US"/>
              </w:rPr>
              <w:t>1000xxxx</w:t>
            </w:r>
          </w:p>
        </w:tc>
        <w:tc>
          <w:tcPr>
            <w:tcW w:w="1986" w:type="dxa"/>
            <w:shd w:val="clear" w:color="auto" w:fill="auto"/>
            <w:noWrap/>
          </w:tcPr>
          <w:p w14:paraId="55F0FF45" w14:textId="77777777" w:rsidR="00713069" w:rsidRPr="00953054" w:rsidRDefault="00713069" w:rsidP="004D6752">
            <w:pPr>
              <w:autoSpaceDE/>
              <w:autoSpaceDN/>
              <w:spacing w:line="276" w:lineRule="auto"/>
              <w:jc w:val="center"/>
              <w:rPr>
                <w:sz w:val="22"/>
                <w:szCs w:val="22"/>
                <w:lang w:val="en-US"/>
              </w:rPr>
            </w:pPr>
            <w:r w:rsidRPr="00953054">
              <w:rPr>
                <w:sz w:val="22"/>
                <w:szCs w:val="22"/>
                <w:lang w:val="en-US"/>
              </w:rPr>
              <w:t>xxx</w:t>
            </w:r>
          </w:p>
        </w:tc>
        <w:tc>
          <w:tcPr>
            <w:tcW w:w="1986" w:type="dxa"/>
            <w:shd w:val="clear" w:color="auto" w:fill="auto"/>
            <w:noWrap/>
          </w:tcPr>
          <w:p w14:paraId="197DE66A" w14:textId="77777777" w:rsidR="00713069" w:rsidRPr="00953054" w:rsidRDefault="00713069" w:rsidP="004D6752">
            <w:pPr>
              <w:autoSpaceDE/>
              <w:autoSpaceDN/>
              <w:spacing w:line="276" w:lineRule="auto"/>
              <w:jc w:val="center"/>
              <w:rPr>
                <w:sz w:val="22"/>
                <w:szCs w:val="22"/>
                <w:lang w:val="en-US"/>
              </w:rPr>
            </w:pPr>
            <w:r w:rsidRPr="00953054">
              <w:rPr>
                <w:sz w:val="22"/>
                <w:szCs w:val="22"/>
                <w:lang w:val="en-US"/>
              </w:rPr>
              <w:t>xxx</w:t>
            </w:r>
          </w:p>
        </w:tc>
      </w:tr>
      <w:tr w:rsidR="00466DAF" w:rsidRPr="00953054" w14:paraId="1DD6A00E" w14:textId="77777777" w:rsidTr="00984043">
        <w:trPr>
          <w:trHeight w:val="340"/>
        </w:trPr>
        <w:tc>
          <w:tcPr>
            <w:tcW w:w="3402" w:type="dxa"/>
            <w:shd w:val="clear" w:color="auto" w:fill="auto"/>
            <w:noWrap/>
            <w:vAlign w:val="center"/>
          </w:tcPr>
          <w:p w14:paraId="471A6106" w14:textId="77777777" w:rsidR="00466DAF" w:rsidRPr="008452AA" w:rsidRDefault="00466DAF" w:rsidP="00953054">
            <w:pPr>
              <w:autoSpaceDE/>
              <w:autoSpaceDN/>
              <w:spacing w:line="276" w:lineRule="auto"/>
              <w:jc w:val="both"/>
              <w:rPr>
                <w:b/>
                <w:bCs/>
                <w:sz w:val="22"/>
                <w:szCs w:val="22"/>
                <w:lang w:val="en-US"/>
              </w:rPr>
            </w:pPr>
            <w:r w:rsidRPr="008452AA">
              <w:rPr>
                <w:b/>
                <w:bCs/>
                <w:sz w:val="22"/>
                <w:szCs w:val="22"/>
                <w:lang w:val="en-US"/>
              </w:rPr>
              <w:t>Development Accounts</w:t>
            </w:r>
          </w:p>
        </w:tc>
        <w:tc>
          <w:tcPr>
            <w:tcW w:w="1986" w:type="dxa"/>
          </w:tcPr>
          <w:p w14:paraId="5A090137" w14:textId="77777777" w:rsidR="00466DAF" w:rsidRPr="00953054" w:rsidRDefault="00466DAF" w:rsidP="004D6752">
            <w:pPr>
              <w:autoSpaceDE/>
              <w:autoSpaceDN/>
              <w:spacing w:line="276" w:lineRule="auto"/>
              <w:jc w:val="center"/>
              <w:rPr>
                <w:sz w:val="22"/>
                <w:szCs w:val="22"/>
                <w:lang w:val="en-US"/>
              </w:rPr>
            </w:pPr>
          </w:p>
        </w:tc>
        <w:tc>
          <w:tcPr>
            <w:tcW w:w="1986" w:type="dxa"/>
            <w:shd w:val="clear" w:color="auto" w:fill="auto"/>
            <w:noWrap/>
          </w:tcPr>
          <w:p w14:paraId="2680733F" w14:textId="77777777" w:rsidR="00466DAF" w:rsidRPr="00953054" w:rsidRDefault="00466DAF" w:rsidP="004D6752">
            <w:pPr>
              <w:autoSpaceDE/>
              <w:autoSpaceDN/>
              <w:spacing w:line="276" w:lineRule="auto"/>
              <w:jc w:val="center"/>
              <w:rPr>
                <w:sz w:val="22"/>
                <w:szCs w:val="22"/>
                <w:lang w:val="en-US"/>
              </w:rPr>
            </w:pPr>
          </w:p>
        </w:tc>
        <w:tc>
          <w:tcPr>
            <w:tcW w:w="1986" w:type="dxa"/>
            <w:shd w:val="clear" w:color="auto" w:fill="auto"/>
            <w:noWrap/>
          </w:tcPr>
          <w:p w14:paraId="28D210AE" w14:textId="77777777" w:rsidR="00466DAF" w:rsidRPr="00953054" w:rsidRDefault="00466DAF" w:rsidP="004D6752">
            <w:pPr>
              <w:autoSpaceDE/>
              <w:autoSpaceDN/>
              <w:spacing w:line="276" w:lineRule="auto"/>
              <w:jc w:val="center"/>
              <w:rPr>
                <w:sz w:val="22"/>
                <w:szCs w:val="22"/>
                <w:lang w:val="en-US"/>
              </w:rPr>
            </w:pPr>
          </w:p>
        </w:tc>
      </w:tr>
      <w:tr w:rsidR="00713069" w:rsidRPr="00953054" w14:paraId="093D6140" w14:textId="77777777" w:rsidTr="00984043">
        <w:trPr>
          <w:trHeight w:val="340"/>
        </w:trPr>
        <w:tc>
          <w:tcPr>
            <w:tcW w:w="3402" w:type="dxa"/>
            <w:shd w:val="clear" w:color="auto" w:fill="auto"/>
            <w:noWrap/>
            <w:vAlign w:val="center"/>
          </w:tcPr>
          <w:p w14:paraId="4DC6FF71" w14:textId="77777777" w:rsidR="00713069" w:rsidRPr="00953054" w:rsidRDefault="00713069" w:rsidP="00953054">
            <w:pPr>
              <w:autoSpaceDE/>
              <w:autoSpaceDN/>
              <w:spacing w:line="276" w:lineRule="auto"/>
              <w:jc w:val="both"/>
              <w:rPr>
                <w:i/>
                <w:iCs/>
                <w:sz w:val="22"/>
                <w:szCs w:val="22"/>
                <w:lang w:val="en-US"/>
              </w:rPr>
            </w:pPr>
            <w:r w:rsidRPr="00953054">
              <w:rPr>
                <w:sz w:val="22"/>
                <w:szCs w:val="22"/>
                <w:lang w:val="en-US"/>
              </w:rPr>
              <w:t xml:space="preserve"> </w:t>
            </w:r>
            <w:r w:rsidRPr="00953054">
              <w:rPr>
                <w:i/>
                <w:iCs/>
                <w:sz w:val="22"/>
                <w:szCs w:val="22"/>
                <w:lang w:val="en-US"/>
              </w:rPr>
              <w:t>CBK00002</w:t>
            </w:r>
          </w:p>
        </w:tc>
        <w:tc>
          <w:tcPr>
            <w:tcW w:w="1986" w:type="dxa"/>
          </w:tcPr>
          <w:p w14:paraId="66428164" w14:textId="77777777" w:rsidR="00713069" w:rsidRPr="00953054" w:rsidRDefault="00713069" w:rsidP="004D6752">
            <w:pPr>
              <w:autoSpaceDE/>
              <w:autoSpaceDN/>
              <w:spacing w:line="276" w:lineRule="auto"/>
              <w:jc w:val="center"/>
              <w:rPr>
                <w:sz w:val="22"/>
                <w:szCs w:val="22"/>
                <w:lang w:val="en-US"/>
              </w:rPr>
            </w:pPr>
            <w:r w:rsidRPr="00953054">
              <w:rPr>
                <w:sz w:val="22"/>
                <w:szCs w:val="22"/>
                <w:lang w:val="en-US"/>
              </w:rPr>
              <w:t>1000xxxx</w:t>
            </w:r>
          </w:p>
        </w:tc>
        <w:tc>
          <w:tcPr>
            <w:tcW w:w="1986" w:type="dxa"/>
            <w:shd w:val="clear" w:color="auto" w:fill="auto"/>
            <w:noWrap/>
          </w:tcPr>
          <w:p w14:paraId="206AD663" w14:textId="77777777" w:rsidR="00713069" w:rsidRPr="00953054" w:rsidRDefault="00713069" w:rsidP="004D6752">
            <w:pPr>
              <w:autoSpaceDE/>
              <w:autoSpaceDN/>
              <w:spacing w:line="276" w:lineRule="auto"/>
              <w:jc w:val="center"/>
              <w:rPr>
                <w:sz w:val="22"/>
                <w:szCs w:val="22"/>
                <w:lang w:val="en-US"/>
              </w:rPr>
            </w:pPr>
            <w:r w:rsidRPr="00953054">
              <w:rPr>
                <w:sz w:val="22"/>
                <w:szCs w:val="22"/>
                <w:lang w:val="en-US"/>
              </w:rPr>
              <w:t>xxx</w:t>
            </w:r>
          </w:p>
        </w:tc>
        <w:tc>
          <w:tcPr>
            <w:tcW w:w="1986" w:type="dxa"/>
            <w:shd w:val="clear" w:color="auto" w:fill="auto"/>
            <w:noWrap/>
          </w:tcPr>
          <w:p w14:paraId="3DAF4D83" w14:textId="77777777" w:rsidR="00713069" w:rsidRPr="00953054" w:rsidRDefault="00713069" w:rsidP="004D6752">
            <w:pPr>
              <w:autoSpaceDE/>
              <w:autoSpaceDN/>
              <w:spacing w:line="276" w:lineRule="auto"/>
              <w:jc w:val="center"/>
              <w:rPr>
                <w:sz w:val="22"/>
                <w:szCs w:val="22"/>
                <w:lang w:val="en-US"/>
              </w:rPr>
            </w:pPr>
            <w:r w:rsidRPr="00953054">
              <w:rPr>
                <w:sz w:val="22"/>
                <w:szCs w:val="22"/>
                <w:lang w:val="en-US"/>
              </w:rPr>
              <w:t>xxx</w:t>
            </w:r>
          </w:p>
        </w:tc>
      </w:tr>
      <w:tr w:rsidR="00466DAF" w:rsidRPr="00953054" w14:paraId="37429ECB" w14:textId="77777777" w:rsidTr="00984043">
        <w:trPr>
          <w:trHeight w:val="340"/>
        </w:trPr>
        <w:tc>
          <w:tcPr>
            <w:tcW w:w="3402" w:type="dxa"/>
            <w:shd w:val="clear" w:color="auto" w:fill="auto"/>
            <w:noWrap/>
            <w:vAlign w:val="center"/>
          </w:tcPr>
          <w:p w14:paraId="12C892BE" w14:textId="77777777" w:rsidR="00466DAF" w:rsidRPr="008452AA" w:rsidRDefault="00466DAF" w:rsidP="00953054">
            <w:pPr>
              <w:autoSpaceDE/>
              <w:autoSpaceDN/>
              <w:spacing w:line="276" w:lineRule="auto"/>
              <w:jc w:val="both"/>
              <w:rPr>
                <w:b/>
                <w:bCs/>
                <w:sz w:val="22"/>
                <w:szCs w:val="22"/>
                <w:lang w:val="en-US"/>
              </w:rPr>
            </w:pPr>
            <w:r w:rsidRPr="008452AA">
              <w:rPr>
                <w:b/>
                <w:bCs/>
                <w:sz w:val="22"/>
                <w:szCs w:val="22"/>
                <w:lang w:val="en-US"/>
              </w:rPr>
              <w:t>Deposits Accounts</w:t>
            </w:r>
          </w:p>
        </w:tc>
        <w:tc>
          <w:tcPr>
            <w:tcW w:w="1986" w:type="dxa"/>
          </w:tcPr>
          <w:p w14:paraId="33B2493B" w14:textId="77777777" w:rsidR="00466DAF" w:rsidRPr="00953054" w:rsidRDefault="00466DAF" w:rsidP="004D6752">
            <w:pPr>
              <w:autoSpaceDE/>
              <w:autoSpaceDN/>
              <w:spacing w:line="276" w:lineRule="auto"/>
              <w:jc w:val="center"/>
              <w:rPr>
                <w:b/>
                <w:bCs/>
                <w:sz w:val="22"/>
                <w:szCs w:val="22"/>
                <w:lang w:val="en-US"/>
              </w:rPr>
            </w:pPr>
          </w:p>
        </w:tc>
        <w:tc>
          <w:tcPr>
            <w:tcW w:w="1986" w:type="dxa"/>
            <w:shd w:val="clear" w:color="auto" w:fill="auto"/>
            <w:noWrap/>
          </w:tcPr>
          <w:p w14:paraId="59B03DD7" w14:textId="77777777" w:rsidR="00466DAF" w:rsidRPr="00953054" w:rsidRDefault="00466DAF" w:rsidP="004D6752">
            <w:pPr>
              <w:autoSpaceDE/>
              <w:autoSpaceDN/>
              <w:spacing w:line="276" w:lineRule="auto"/>
              <w:jc w:val="center"/>
              <w:rPr>
                <w:b/>
                <w:bCs/>
                <w:sz w:val="22"/>
                <w:szCs w:val="22"/>
                <w:lang w:val="en-US"/>
              </w:rPr>
            </w:pPr>
          </w:p>
        </w:tc>
        <w:tc>
          <w:tcPr>
            <w:tcW w:w="1986" w:type="dxa"/>
            <w:shd w:val="clear" w:color="auto" w:fill="auto"/>
            <w:noWrap/>
          </w:tcPr>
          <w:p w14:paraId="5941400A" w14:textId="77777777" w:rsidR="00466DAF" w:rsidRPr="00953054" w:rsidRDefault="00466DAF" w:rsidP="004D6752">
            <w:pPr>
              <w:autoSpaceDE/>
              <w:autoSpaceDN/>
              <w:spacing w:line="276" w:lineRule="auto"/>
              <w:jc w:val="center"/>
              <w:rPr>
                <w:b/>
                <w:bCs/>
                <w:sz w:val="22"/>
                <w:szCs w:val="22"/>
                <w:lang w:val="en-US"/>
              </w:rPr>
            </w:pPr>
          </w:p>
        </w:tc>
      </w:tr>
      <w:tr w:rsidR="00EB473C" w:rsidRPr="00953054" w14:paraId="0C537463" w14:textId="77777777" w:rsidTr="00984043">
        <w:trPr>
          <w:trHeight w:val="340"/>
        </w:trPr>
        <w:tc>
          <w:tcPr>
            <w:tcW w:w="3402" w:type="dxa"/>
            <w:shd w:val="clear" w:color="auto" w:fill="auto"/>
            <w:noWrap/>
            <w:vAlign w:val="center"/>
          </w:tcPr>
          <w:p w14:paraId="11D29F73" w14:textId="77777777" w:rsidR="00EB473C" w:rsidRPr="00953054" w:rsidRDefault="003E4D9B" w:rsidP="00473013">
            <w:pPr>
              <w:autoSpaceDE/>
              <w:autoSpaceDN/>
              <w:spacing w:line="276" w:lineRule="auto"/>
              <w:jc w:val="both"/>
              <w:rPr>
                <w:i/>
                <w:iCs/>
                <w:sz w:val="22"/>
                <w:szCs w:val="22"/>
                <w:lang w:val="en-US"/>
              </w:rPr>
            </w:pPr>
            <w:r w:rsidRPr="00953054">
              <w:rPr>
                <w:i/>
                <w:iCs/>
                <w:sz w:val="22"/>
                <w:szCs w:val="22"/>
                <w:lang w:val="en-US"/>
              </w:rPr>
              <w:t>C</w:t>
            </w:r>
            <w:r w:rsidR="007C0516" w:rsidRPr="00953054">
              <w:rPr>
                <w:i/>
                <w:iCs/>
                <w:sz w:val="22"/>
                <w:szCs w:val="22"/>
                <w:lang w:val="en-US"/>
              </w:rPr>
              <w:t>BK0000</w:t>
            </w:r>
            <w:r w:rsidR="002473C3" w:rsidRPr="00953054">
              <w:rPr>
                <w:i/>
                <w:iCs/>
                <w:sz w:val="22"/>
                <w:szCs w:val="22"/>
                <w:lang w:val="en-US"/>
              </w:rPr>
              <w:t>3</w:t>
            </w:r>
          </w:p>
        </w:tc>
        <w:tc>
          <w:tcPr>
            <w:tcW w:w="1986" w:type="dxa"/>
          </w:tcPr>
          <w:p w14:paraId="583BC01D" w14:textId="77777777" w:rsidR="00EB473C" w:rsidRPr="00953054" w:rsidRDefault="002473C3" w:rsidP="004D6752">
            <w:pPr>
              <w:autoSpaceDE/>
              <w:autoSpaceDN/>
              <w:spacing w:line="276" w:lineRule="auto"/>
              <w:jc w:val="center"/>
              <w:rPr>
                <w:sz w:val="22"/>
                <w:szCs w:val="22"/>
                <w:lang w:val="en-US"/>
              </w:rPr>
            </w:pPr>
            <w:r w:rsidRPr="00953054">
              <w:rPr>
                <w:sz w:val="22"/>
                <w:szCs w:val="22"/>
                <w:lang w:val="en-US"/>
              </w:rPr>
              <w:t>1000</w:t>
            </w:r>
            <w:r w:rsidR="00A47E0E" w:rsidRPr="00953054">
              <w:rPr>
                <w:sz w:val="22"/>
                <w:szCs w:val="22"/>
                <w:lang w:val="en-US"/>
              </w:rPr>
              <w:t>0</w:t>
            </w:r>
            <w:r w:rsidR="00D80E7C" w:rsidRPr="00953054">
              <w:rPr>
                <w:sz w:val="22"/>
                <w:szCs w:val="22"/>
                <w:lang w:val="en-US"/>
              </w:rPr>
              <w:t>xxx</w:t>
            </w:r>
          </w:p>
        </w:tc>
        <w:tc>
          <w:tcPr>
            <w:tcW w:w="1986" w:type="dxa"/>
            <w:shd w:val="clear" w:color="auto" w:fill="auto"/>
            <w:noWrap/>
          </w:tcPr>
          <w:p w14:paraId="0746015D" w14:textId="77777777" w:rsidR="00EB473C" w:rsidRPr="00953054" w:rsidRDefault="00EB473C" w:rsidP="004D6752">
            <w:pPr>
              <w:autoSpaceDE/>
              <w:autoSpaceDN/>
              <w:spacing w:line="276" w:lineRule="auto"/>
              <w:jc w:val="center"/>
              <w:rPr>
                <w:b/>
                <w:bCs/>
                <w:sz w:val="22"/>
                <w:szCs w:val="22"/>
                <w:lang w:val="en-US"/>
              </w:rPr>
            </w:pPr>
            <w:r w:rsidRPr="00953054">
              <w:rPr>
                <w:sz w:val="22"/>
                <w:szCs w:val="22"/>
                <w:lang w:val="en-US"/>
              </w:rPr>
              <w:t>xxx</w:t>
            </w:r>
          </w:p>
        </w:tc>
        <w:tc>
          <w:tcPr>
            <w:tcW w:w="1986" w:type="dxa"/>
            <w:shd w:val="clear" w:color="auto" w:fill="auto"/>
            <w:noWrap/>
          </w:tcPr>
          <w:p w14:paraId="23AF04AF" w14:textId="77777777" w:rsidR="00EB473C" w:rsidRPr="00953054" w:rsidRDefault="00EB473C" w:rsidP="004D6752">
            <w:pPr>
              <w:autoSpaceDE/>
              <w:autoSpaceDN/>
              <w:spacing w:line="276" w:lineRule="auto"/>
              <w:jc w:val="center"/>
              <w:rPr>
                <w:b/>
                <w:bCs/>
                <w:sz w:val="22"/>
                <w:szCs w:val="22"/>
                <w:lang w:val="en-US"/>
              </w:rPr>
            </w:pPr>
            <w:r w:rsidRPr="00953054">
              <w:rPr>
                <w:sz w:val="22"/>
                <w:szCs w:val="22"/>
                <w:lang w:val="en-US"/>
              </w:rPr>
              <w:t>xxx</w:t>
            </w:r>
          </w:p>
        </w:tc>
      </w:tr>
      <w:tr w:rsidR="00650C14" w:rsidRPr="00953054" w14:paraId="2AFE31CB" w14:textId="77777777" w:rsidTr="00984043">
        <w:trPr>
          <w:trHeight w:val="340"/>
        </w:trPr>
        <w:tc>
          <w:tcPr>
            <w:tcW w:w="3402" w:type="dxa"/>
            <w:shd w:val="clear" w:color="auto" w:fill="auto"/>
            <w:noWrap/>
            <w:vAlign w:val="center"/>
          </w:tcPr>
          <w:p w14:paraId="78A4A006" w14:textId="77777777" w:rsidR="000317F9" w:rsidRPr="008452AA" w:rsidRDefault="006A150E" w:rsidP="00953054">
            <w:pPr>
              <w:autoSpaceDE/>
              <w:autoSpaceDN/>
              <w:spacing w:line="276" w:lineRule="auto"/>
              <w:jc w:val="both"/>
              <w:rPr>
                <w:b/>
                <w:bCs/>
                <w:sz w:val="22"/>
                <w:szCs w:val="22"/>
                <w:lang w:val="en-US"/>
              </w:rPr>
            </w:pPr>
            <w:r w:rsidRPr="008452AA">
              <w:rPr>
                <w:b/>
                <w:bCs/>
                <w:sz w:val="22"/>
                <w:szCs w:val="22"/>
                <w:lang w:val="en-US"/>
              </w:rPr>
              <w:t>Special Purpose Accounts</w:t>
            </w:r>
          </w:p>
        </w:tc>
        <w:tc>
          <w:tcPr>
            <w:tcW w:w="1986" w:type="dxa"/>
          </w:tcPr>
          <w:p w14:paraId="5E9C10DF" w14:textId="77777777" w:rsidR="000317F9" w:rsidRPr="00953054" w:rsidRDefault="000317F9" w:rsidP="004D6752">
            <w:pPr>
              <w:autoSpaceDE/>
              <w:autoSpaceDN/>
              <w:spacing w:line="276" w:lineRule="auto"/>
              <w:jc w:val="center"/>
              <w:rPr>
                <w:sz w:val="22"/>
                <w:szCs w:val="22"/>
                <w:lang w:val="en-US"/>
              </w:rPr>
            </w:pPr>
          </w:p>
        </w:tc>
        <w:tc>
          <w:tcPr>
            <w:tcW w:w="1986" w:type="dxa"/>
            <w:shd w:val="clear" w:color="auto" w:fill="auto"/>
            <w:noWrap/>
            <w:vAlign w:val="center"/>
          </w:tcPr>
          <w:p w14:paraId="24401D3F" w14:textId="77777777" w:rsidR="000317F9" w:rsidRPr="00953054" w:rsidRDefault="000317F9" w:rsidP="004D6752">
            <w:pPr>
              <w:autoSpaceDE/>
              <w:autoSpaceDN/>
              <w:spacing w:line="276" w:lineRule="auto"/>
              <w:jc w:val="center"/>
              <w:rPr>
                <w:sz w:val="22"/>
                <w:szCs w:val="22"/>
                <w:lang w:val="en-US"/>
              </w:rPr>
            </w:pPr>
          </w:p>
        </w:tc>
        <w:tc>
          <w:tcPr>
            <w:tcW w:w="1986" w:type="dxa"/>
            <w:shd w:val="clear" w:color="auto" w:fill="auto"/>
            <w:noWrap/>
            <w:vAlign w:val="center"/>
          </w:tcPr>
          <w:p w14:paraId="4AAEB262" w14:textId="77777777" w:rsidR="000317F9" w:rsidRPr="00953054" w:rsidRDefault="000317F9" w:rsidP="004D6752">
            <w:pPr>
              <w:autoSpaceDE/>
              <w:autoSpaceDN/>
              <w:spacing w:line="276" w:lineRule="auto"/>
              <w:jc w:val="center"/>
              <w:rPr>
                <w:sz w:val="22"/>
                <w:szCs w:val="22"/>
                <w:lang w:val="en-US"/>
              </w:rPr>
            </w:pPr>
          </w:p>
        </w:tc>
      </w:tr>
      <w:tr w:rsidR="00CC6190" w:rsidRPr="00953054" w14:paraId="35C33A91" w14:textId="77777777" w:rsidTr="00984043">
        <w:trPr>
          <w:trHeight w:val="340"/>
        </w:trPr>
        <w:tc>
          <w:tcPr>
            <w:tcW w:w="3402" w:type="dxa"/>
            <w:shd w:val="clear" w:color="auto" w:fill="auto"/>
            <w:noWrap/>
            <w:vAlign w:val="center"/>
          </w:tcPr>
          <w:p w14:paraId="74C90A91" w14:textId="77777777" w:rsidR="00CC6190" w:rsidRPr="00953054" w:rsidRDefault="00CC6190" w:rsidP="00953054">
            <w:pPr>
              <w:autoSpaceDE/>
              <w:autoSpaceDN/>
              <w:spacing w:line="276" w:lineRule="auto"/>
              <w:jc w:val="both"/>
              <w:rPr>
                <w:i/>
                <w:iCs/>
                <w:sz w:val="22"/>
                <w:szCs w:val="22"/>
                <w:lang w:val="en-US"/>
              </w:rPr>
            </w:pPr>
            <w:r w:rsidRPr="00953054">
              <w:rPr>
                <w:sz w:val="22"/>
                <w:szCs w:val="22"/>
                <w:lang w:val="en-US"/>
              </w:rPr>
              <w:t xml:space="preserve">  </w:t>
            </w:r>
            <w:r w:rsidRPr="00953054">
              <w:rPr>
                <w:i/>
                <w:iCs/>
                <w:sz w:val="22"/>
                <w:szCs w:val="22"/>
                <w:lang w:val="en-US"/>
              </w:rPr>
              <w:t>CBK00004</w:t>
            </w:r>
          </w:p>
        </w:tc>
        <w:tc>
          <w:tcPr>
            <w:tcW w:w="1986" w:type="dxa"/>
          </w:tcPr>
          <w:p w14:paraId="5FA74400" w14:textId="77777777" w:rsidR="00CC6190" w:rsidRPr="00953054" w:rsidRDefault="00CC6190" w:rsidP="004D6752">
            <w:pPr>
              <w:autoSpaceDE/>
              <w:autoSpaceDN/>
              <w:spacing w:line="276" w:lineRule="auto"/>
              <w:jc w:val="center"/>
              <w:rPr>
                <w:sz w:val="22"/>
                <w:szCs w:val="22"/>
                <w:lang w:val="en-US"/>
              </w:rPr>
            </w:pPr>
            <w:r w:rsidRPr="00953054">
              <w:rPr>
                <w:sz w:val="22"/>
                <w:szCs w:val="22"/>
                <w:lang w:val="en-US"/>
              </w:rPr>
              <w:t>10000xxx</w:t>
            </w:r>
          </w:p>
        </w:tc>
        <w:tc>
          <w:tcPr>
            <w:tcW w:w="1986" w:type="dxa"/>
            <w:shd w:val="clear" w:color="auto" w:fill="auto"/>
            <w:noWrap/>
          </w:tcPr>
          <w:p w14:paraId="2EE8A06C" w14:textId="77777777" w:rsidR="00CC6190" w:rsidRPr="00953054" w:rsidRDefault="00CC6190" w:rsidP="004D6752">
            <w:pPr>
              <w:autoSpaceDE/>
              <w:autoSpaceDN/>
              <w:spacing w:line="276" w:lineRule="auto"/>
              <w:jc w:val="center"/>
              <w:rPr>
                <w:sz w:val="22"/>
                <w:szCs w:val="22"/>
                <w:lang w:val="en-US"/>
              </w:rPr>
            </w:pPr>
            <w:r w:rsidRPr="00953054">
              <w:rPr>
                <w:sz w:val="22"/>
                <w:szCs w:val="22"/>
                <w:lang w:val="en-US"/>
              </w:rPr>
              <w:t>xxx</w:t>
            </w:r>
          </w:p>
        </w:tc>
        <w:tc>
          <w:tcPr>
            <w:tcW w:w="1986" w:type="dxa"/>
            <w:shd w:val="clear" w:color="auto" w:fill="auto"/>
            <w:noWrap/>
          </w:tcPr>
          <w:p w14:paraId="2D5F22B5" w14:textId="77777777" w:rsidR="00CC6190" w:rsidRPr="00953054" w:rsidRDefault="00CC6190" w:rsidP="004D6752">
            <w:pPr>
              <w:autoSpaceDE/>
              <w:autoSpaceDN/>
              <w:spacing w:line="276" w:lineRule="auto"/>
              <w:jc w:val="center"/>
              <w:rPr>
                <w:sz w:val="22"/>
                <w:szCs w:val="22"/>
                <w:lang w:val="en-US"/>
              </w:rPr>
            </w:pPr>
            <w:r w:rsidRPr="00953054">
              <w:rPr>
                <w:sz w:val="22"/>
                <w:szCs w:val="22"/>
                <w:lang w:val="en-US"/>
              </w:rPr>
              <w:t>xxx</w:t>
            </w:r>
          </w:p>
        </w:tc>
      </w:tr>
      <w:tr w:rsidR="00650C14" w:rsidRPr="00953054" w14:paraId="775BBC20" w14:textId="77777777" w:rsidTr="00984043">
        <w:trPr>
          <w:trHeight w:val="340"/>
        </w:trPr>
        <w:tc>
          <w:tcPr>
            <w:tcW w:w="3402" w:type="dxa"/>
            <w:shd w:val="clear" w:color="auto" w:fill="auto"/>
            <w:noWrap/>
            <w:vAlign w:val="center"/>
            <w:hideMark/>
          </w:tcPr>
          <w:p w14:paraId="18B6FE81" w14:textId="77777777" w:rsidR="000317F9" w:rsidRPr="008452AA" w:rsidRDefault="000D7B59" w:rsidP="00953054">
            <w:pPr>
              <w:autoSpaceDE/>
              <w:autoSpaceDN/>
              <w:spacing w:line="276" w:lineRule="auto"/>
              <w:jc w:val="both"/>
              <w:rPr>
                <w:b/>
                <w:bCs/>
                <w:sz w:val="22"/>
                <w:szCs w:val="22"/>
                <w:lang w:val="en-US"/>
              </w:rPr>
            </w:pPr>
            <w:r w:rsidRPr="008452AA">
              <w:rPr>
                <w:b/>
                <w:bCs/>
                <w:sz w:val="22"/>
                <w:szCs w:val="22"/>
                <w:lang w:val="en-US"/>
              </w:rPr>
              <w:t>Other operating commercial accounts (</w:t>
            </w:r>
            <w:r w:rsidRPr="008452AA">
              <w:rPr>
                <w:b/>
                <w:bCs/>
                <w:i/>
                <w:iCs/>
                <w:sz w:val="22"/>
                <w:szCs w:val="22"/>
                <w:lang w:val="en-US"/>
              </w:rPr>
              <w:t>Specify</w:t>
            </w:r>
            <w:r w:rsidRPr="008452AA">
              <w:rPr>
                <w:b/>
                <w:bCs/>
                <w:sz w:val="22"/>
                <w:szCs w:val="22"/>
                <w:lang w:val="en-US"/>
              </w:rPr>
              <w:t>)</w:t>
            </w:r>
          </w:p>
        </w:tc>
        <w:tc>
          <w:tcPr>
            <w:tcW w:w="1986" w:type="dxa"/>
          </w:tcPr>
          <w:p w14:paraId="3F4E548F" w14:textId="77777777" w:rsidR="000317F9" w:rsidRPr="00953054" w:rsidRDefault="000317F9" w:rsidP="004D6752">
            <w:pPr>
              <w:autoSpaceDE/>
              <w:autoSpaceDN/>
              <w:spacing w:line="276" w:lineRule="auto"/>
              <w:jc w:val="center"/>
              <w:rPr>
                <w:sz w:val="22"/>
                <w:szCs w:val="22"/>
                <w:lang w:val="en-US"/>
              </w:rPr>
            </w:pPr>
          </w:p>
        </w:tc>
        <w:tc>
          <w:tcPr>
            <w:tcW w:w="1986" w:type="dxa"/>
            <w:shd w:val="clear" w:color="auto" w:fill="auto"/>
            <w:noWrap/>
            <w:vAlign w:val="center"/>
            <w:hideMark/>
          </w:tcPr>
          <w:p w14:paraId="3B0EC68B" w14:textId="77777777" w:rsidR="000317F9" w:rsidRPr="00953054" w:rsidRDefault="000317F9" w:rsidP="004D6752">
            <w:pPr>
              <w:autoSpaceDE/>
              <w:autoSpaceDN/>
              <w:spacing w:line="276" w:lineRule="auto"/>
              <w:jc w:val="center"/>
              <w:rPr>
                <w:sz w:val="22"/>
                <w:szCs w:val="22"/>
                <w:lang w:val="en-US"/>
              </w:rPr>
            </w:pPr>
          </w:p>
        </w:tc>
        <w:tc>
          <w:tcPr>
            <w:tcW w:w="1986" w:type="dxa"/>
            <w:shd w:val="clear" w:color="auto" w:fill="auto"/>
            <w:noWrap/>
            <w:vAlign w:val="center"/>
            <w:hideMark/>
          </w:tcPr>
          <w:p w14:paraId="40E39F1C" w14:textId="77777777" w:rsidR="000317F9" w:rsidRPr="00953054" w:rsidRDefault="000317F9" w:rsidP="004D6752">
            <w:pPr>
              <w:autoSpaceDE/>
              <w:autoSpaceDN/>
              <w:spacing w:line="276" w:lineRule="auto"/>
              <w:jc w:val="center"/>
              <w:rPr>
                <w:sz w:val="22"/>
                <w:szCs w:val="22"/>
                <w:lang w:val="en-US"/>
              </w:rPr>
            </w:pPr>
          </w:p>
        </w:tc>
      </w:tr>
      <w:tr w:rsidR="00650C14" w:rsidRPr="00953054" w14:paraId="025992C5" w14:textId="77777777" w:rsidTr="00984043">
        <w:trPr>
          <w:trHeight w:val="340"/>
        </w:trPr>
        <w:tc>
          <w:tcPr>
            <w:tcW w:w="3402" w:type="dxa"/>
            <w:shd w:val="clear" w:color="auto" w:fill="auto"/>
            <w:noWrap/>
            <w:vAlign w:val="center"/>
            <w:hideMark/>
          </w:tcPr>
          <w:p w14:paraId="154D185B" w14:textId="77777777" w:rsidR="000317F9" w:rsidRPr="00953054" w:rsidRDefault="00DC5D62" w:rsidP="00953054">
            <w:pPr>
              <w:autoSpaceDE/>
              <w:autoSpaceDN/>
              <w:spacing w:line="276" w:lineRule="auto"/>
              <w:jc w:val="both"/>
              <w:rPr>
                <w:i/>
                <w:iCs/>
                <w:sz w:val="22"/>
                <w:szCs w:val="22"/>
                <w:lang w:val="en-US"/>
              </w:rPr>
            </w:pPr>
            <w:r w:rsidRPr="00953054">
              <w:rPr>
                <w:i/>
                <w:iCs/>
                <w:sz w:val="22"/>
                <w:szCs w:val="22"/>
                <w:lang w:val="en-US"/>
              </w:rPr>
              <w:t xml:space="preserve">Cash </w:t>
            </w:r>
            <w:r w:rsidR="00AD3F6D" w:rsidRPr="00953054">
              <w:rPr>
                <w:i/>
                <w:iCs/>
                <w:sz w:val="22"/>
                <w:szCs w:val="22"/>
                <w:lang w:val="en-US"/>
              </w:rPr>
              <w:t>o</w:t>
            </w:r>
            <w:r w:rsidRPr="00953054">
              <w:rPr>
                <w:i/>
                <w:iCs/>
                <w:sz w:val="22"/>
                <w:szCs w:val="22"/>
                <w:lang w:val="en-US"/>
              </w:rPr>
              <w:t>n Hand</w:t>
            </w:r>
          </w:p>
        </w:tc>
        <w:tc>
          <w:tcPr>
            <w:tcW w:w="1986" w:type="dxa"/>
          </w:tcPr>
          <w:p w14:paraId="49AC10EF" w14:textId="77777777" w:rsidR="000317F9" w:rsidRPr="00953054" w:rsidRDefault="000317F9" w:rsidP="004D6752">
            <w:pPr>
              <w:autoSpaceDE/>
              <w:autoSpaceDN/>
              <w:spacing w:line="276" w:lineRule="auto"/>
              <w:jc w:val="center"/>
              <w:rPr>
                <w:sz w:val="22"/>
                <w:szCs w:val="22"/>
                <w:lang w:val="en-US"/>
              </w:rPr>
            </w:pPr>
          </w:p>
        </w:tc>
        <w:tc>
          <w:tcPr>
            <w:tcW w:w="1986" w:type="dxa"/>
            <w:shd w:val="clear" w:color="auto" w:fill="auto"/>
            <w:noWrap/>
            <w:vAlign w:val="center"/>
            <w:hideMark/>
          </w:tcPr>
          <w:p w14:paraId="69126B4D" w14:textId="77777777" w:rsidR="000317F9" w:rsidRPr="00953054" w:rsidRDefault="00DC5D62" w:rsidP="004D6752">
            <w:pPr>
              <w:autoSpaceDE/>
              <w:autoSpaceDN/>
              <w:spacing w:line="276" w:lineRule="auto"/>
              <w:jc w:val="center"/>
              <w:rPr>
                <w:sz w:val="22"/>
                <w:szCs w:val="22"/>
                <w:lang w:val="en-US"/>
              </w:rPr>
            </w:pPr>
            <w:r w:rsidRPr="00953054">
              <w:rPr>
                <w:sz w:val="22"/>
                <w:szCs w:val="22"/>
                <w:lang w:val="en-US"/>
              </w:rPr>
              <w:t>xxx</w:t>
            </w:r>
          </w:p>
        </w:tc>
        <w:tc>
          <w:tcPr>
            <w:tcW w:w="1986" w:type="dxa"/>
            <w:shd w:val="clear" w:color="auto" w:fill="auto"/>
            <w:noWrap/>
            <w:vAlign w:val="center"/>
            <w:hideMark/>
          </w:tcPr>
          <w:p w14:paraId="02AB57F2" w14:textId="77777777" w:rsidR="000317F9" w:rsidRPr="00953054" w:rsidRDefault="00DC5D62" w:rsidP="004D6752">
            <w:pPr>
              <w:autoSpaceDE/>
              <w:autoSpaceDN/>
              <w:spacing w:line="276" w:lineRule="auto"/>
              <w:jc w:val="center"/>
              <w:rPr>
                <w:sz w:val="22"/>
                <w:szCs w:val="22"/>
                <w:lang w:val="en-US"/>
              </w:rPr>
            </w:pPr>
            <w:r w:rsidRPr="00953054">
              <w:rPr>
                <w:sz w:val="22"/>
                <w:szCs w:val="22"/>
                <w:lang w:val="en-US"/>
              </w:rPr>
              <w:t>xxx</w:t>
            </w:r>
          </w:p>
        </w:tc>
      </w:tr>
      <w:tr w:rsidR="00473C81" w:rsidRPr="00953054" w14:paraId="3484D408" w14:textId="77777777" w:rsidTr="00984043">
        <w:trPr>
          <w:trHeight w:val="340"/>
        </w:trPr>
        <w:tc>
          <w:tcPr>
            <w:tcW w:w="3402" w:type="dxa"/>
            <w:shd w:val="clear" w:color="auto" w:fill="auto"/>
            <w:noWrap/>
            <w:vAlign w:val="center"/>
            <w:hideMark/>
          </w:tcPr>
          <w:p w14:paraId="5CB93E91" w14:textId="77777777" w:rsidR="000317F9" w:rsidRPr="00953054" w:rsidRDefault="00DC5D62" w:rsidP="00953054">
            <w:pPr>
              <w:autoSpaceDE/>
              <w:autoSpaceDN/>
              <w:spacing w:line="276" w:lineRule="auto"/>
              <w:jc w:val="both"/>
              <w:rPr>
                <w:b/>
                <w:bCs/>
                <w:sz w:val="22"/>
                <w:szCs w:val="22"/>
                <w:lang w:val="en-US"/>
              </w:rPr>
            </w:pPr>
            <w:r w:rsidRPr="00953054">
              <w:rPr>
                <w:b/>
                <w:bCs/>
                <w:sz w:val="22"/>
                <w:szCs w:val="22"/>
                <w:lang w:val="en-US"/>
              </w:rPr>
              <w:t>Total</w:t>
            </w:r>
          </w:p>
        </w:tc>
        <w:tc>
          <w:tcPr>
            <w:tcW w:w="1986" w:type="dxa"/>
          </w:tcPr>
          <w:p w14:paraId="49A21BF0" w14:textId="77777777" w:rsidR="000317F9" w:rsidRPr="00953054" w:rsidRDefault="000317F9" w:rsidP="004D6752">
            <w:pPr>
              <w:autoSpaceDE/>
              <w:autoSpaceDN/>
              <w:spacing w:line="276" w:lineRule="auto"/>
              <w:jc w:val="center"/>
              <w:rPr>
                <w:b/>
                <w:bCs/>
                <w:sz w:val="22"/>
                <w:szCs w:val="22"/>
                <w:lang w:val="en-US"/>
              </w:rPr>
            </w:pPr>
          </w:p>
        </w:tc>
        <w:tc>
          <w:tcPr>
            <w:tcW w:w="1986" w:type="dxa"/>
            <w:shd w:val="clear" w:color="auto" w:fill="auto"/>
            <w:noWrap/>
            <w:vAlign w:val="center"/>
            <w:hideMark/>
          </w:tcPr>
          <w:p w14:paraId="6B16A92A" w14:textId="77777777" w:rsidR="000317F9" w:rsidRPr="00953054" w:rsidRDefault="00DC5D62" w:rsidP="004D6752">
            <w:pPr>
              <w:autoSpaceDE/>
              <w:autoSpaceDN/>
              <w:spacing w:line="276" w:lineRule="auto"/>
              <w:jc w:val="center"/>
              <w:rPr>
                <w:b/>
                <w:bCs/>
                <w:sz w:val="22"/>
                <w:szCs w:val="22"/>
                <w:lang w:val="en-US"/>
              </w:rPr>
            </w:pPr>
            <w:r w:rsidRPr="00953054">
              <w:rPr>
                <w:b/>
                <w:bCs/>
                <w:sz w:val="22"/>
                <w:szCs w:val="22"/>
                <w:lang w:val="en-US"/>
              </w:rPr>
              <w:t>xxx</w:t>
            </w:r>
          </w:p>
        </w:tc>
        <w:tc>
          <w:tcPr>
            <w:tcW w:w="1986" w:type="dxa"/>
            <w:shd w:val="clear" w:color="auto" w:fill="auto"/>
            <w:noWrap/>
            <w:vAlign w:val="center"/>
            <w:hideMark/>
          </w:tcPr>
          <w:p w14:paraId="5F64AE6F" w14:textId="77777777" w:rsidR="000317F9" w:rsidRPr="00953054" w:rsidRDefault="00DC5D62" w:rsidP="004D6752">
            <w:pPr>
              <w:autoSpaceDE/>
              <w:autoSpaceDN/>
              <w:spacing w:line="276" w:lineRule="auto"/>
              <w:jc w:val="center"/>
              <w:rPr>
                <w:b/>
                <w:bCs/>
                <w:sz w:val="22"/>
                <w:szCs w:val="22"/>
                <w:lang w:val="en-US"/>
              </w:rPr>
            </w:pPr>
            <w:r w:rsidRPr="00953054">
              <w:rPr>
                <w:b/>
                <w:bCs/>
                <w:sz w:val="22"/>
                <w:szCs w:val="22"/>
                <w:lang w:val="en-US"/>
              </w:rPr>
              <w:t>xxx</w:t>
            </w:r>
          </w:p>
        </w:tc>
      </w:tr>
    </w:tbl>
    <w:p w14:paraId="7D36686D" w14:textId="08B0BB19" w:rsidR="00E869A3" w:rsidRPr="00046C7F" w:rsidRDefault="00E869A3" w:rsidP="00953054">
      <w:pPr>
        <w:autoSpaceDE/>
        <w:autoSpaceDN/>
        <w:jc w:val="both"/>
        <w:rPr>
          <w:b/>
          <w:sz w:val="8"/>
          <w:szCs w:val="8"/>
        </w:rPr>
      </w:pPr>
    </w:p>
    <w:p w14:paraId="6294EBC5" w14:textId="77777777" w:rsidR="00910172" w:rsidRPr="00473013" w:rsidRDefault="00D21C5A" w:rsidP="00196F69">
      <w:pPr>
        <w:pStyle w:val="ListParagraph"/>
        <w:numPr>
          <w:ilvl w:val="0"/>
          <w:numId w:val="36"/>
        </w:numPr>
        <w:spacing w:line="360" w:lineRule="auto"/>
        <w:ind w:right="-20"/>
        <w:jc w:val="both"/>
        <w:rPr>
          <w:rFonts w:eastAsia="Arial"/>
          <w:b/>
          <w:bCs/>
          <w:spacing w:val="3"/>
          <w:sz w:val="22"/>
          <w:szCs w:val="22"/>
        </w:rPr>
      </w:pPr>
      <w:r w:rsidRPr="00953054">
        <w:rPr>
          <w:rFonts w:eastAsia="Arial"/>
          <w:b/>
          <w:bCs/>
          <w:spacing w:val="3"/>
          <w:sz w:val="22"/>
          <w:szCs w:val="22"/>
        </w:rPr>
        <w:t>Receivables from Exchange Transactions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564"/>
        <w:gridCol w:w="1877"/>
        <w:gridCol w:w="1877"/>
      </w:tblGrid>
      <w:tr w:rsidR="0001587E" w:rsidRPr="00953054" w14:paraId="0E154A26" w14:textId="77777777" w:rsidTr="00984043">
        <w:trPr>
          <w:trHeight w:val="340"/>
        </w:trPr>
        <w:tc>
          <w:tcPr>
            <w:tcW w:w="2986"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0625DF9A" w14:textId="77777777" w:rsidR="0001587E" w:rsidRPr="00953054" w:rsidRDefault="0001587E" w:rsidP="00953054">
            <w:pPr>
              <w:autoSpaceDE/>
              <w:autoSpaceDN/>
              <w:spacing w:line="276" w:lineRule="auto"/>
              <w:jc w:val="both"/>
              <w:rPr>
                <w:b/>
                <w:bCs/>
                <w:sz w:val="22"/>
                <w:szCs w:val="22"/>
                <w:lang w:eastAsia="en-GB"/>
              </w:rPr>
            </w:pPr>
            <w:r w:rsidRPr="00953054">
              <w:rPr>
                <w:b/>
                <w:bCs/>
                <w:sz w:val="22"/>
                <w:szCs w:val="22"/>
                <w:lang w:eastAsia="en-GB"/>
              </w:rPr>
              <w:t>Description</w:t>
            </w:r>
          </w:p>
        </w:tc>
        <w:tc>
          <w:tcPr>
            <w:tcW w:w="1007" w:type="pct"/>
            <w:shd w:val="clear" w:color="auto" w:fill="0070C0"/>
          </w:tcPr>
          <w:p w14:paraId="75FFD429" w14:textId="77777777" w:rsidR="00C14D01" w:rsidRPr="00953054" w:rsidRDefault="008452AA" w:rsidP="004D6752">
            <w:pPr>
              <w:autoSpaceDE/>
              <w:autoSpaceDN/>
              <w:spacing w:line="276" w:lineRule="auto"/>
              <w:jc w:val="center"/>
              <w:rPr>
                <w:b/>
                <w:i/>
                <w:iCs/>
                <w:sz w:val="22"/>
                <w:szCs w:val="22"/>
                <w:lang w:val="en-US"/>
              </w:rPr>
            </w:pPr>
            <w:r>
              <w:rPr>
                <w:b/>
                <w:bCs/>
                <w:color w:val="000000"/>
                <w:sz w:val="22"/>
                <w:szCs w:val="22"/>
                <w:lang w:val="en-US"/>
              </w:rPr>
              <w:t>Period ended Sep/Dec/March/June 20xx</w:t>
            </w:r>
          </w:p>
        </w:tc>
        <w:tc>
          <w:tcPr>
            <w:tcW w:w="1007" w:type="pct"/>
            <w:shd w:val="clear" w:color="auto" w:fill="0070C0"/>
            <w:vAlign w:val="center"/>
          </w:tcPr>
          <w:p w14:paraId="727B1217" w14:textId="77777777" w:rsidR="00C14D01" w:rsidRPr="00953054" w:rsidRDefault="00C14D01" w:rsidP="004D6752">
            <w:pPr>
              <w:autoSpaceDE/>
              <w:autoSpaceDN/>
              <w:spacing w:line="276" w:lineRule="auto"/>
              <w:jc w:val="center"/>
              <w:rPr>
                <w:b/>
                <w:i/>
                <w:iCs/>
                <w:sz w:val="22"/>
                <w:szCs w:val="22"/>
                <w:lang w:val="en-US"/>
              </w:rPr>
            </w:pPr>
            <w:r w:rsidRPr="00953054">
              <w:rPr>
                <w:b/>
                <w:i/>
                <w:iCs/>
                <w:sz w:val="22"/>
                <w:szCs w:val="22"/>
                <w:lang w:val="en-US"/>
              </w:rPr>
              <w:t>Opening Statement</w:t>
            </w:r>
          </w:p>
          <w:p w14:paraId="7671FD74" w14:textId="58E89491" w:rsidR="0001587E" w:rsidRPr="00953054" w:rsidRDefault="00C14D01" w:rsidP="004D6752">
            <w:pPr>
              <w:autoSpaceDE/>
              <w:autoSpaceDN/>
              <w:spacing w:line="276" w:lineRule="auto"/>
              <w:jc w:val="center"/>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01587E" w:rsidRPr="00953054" w14:paraId="214613D8" w14:textId="77777777" w:rsidTr="00984043">
        <w:trPr>
          <w:trHeight w:val="340"/>
        </w:trPr>
        <w:tc>
          <w:tcPr>
            <w:tcW w:w="2986"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61CA42C8" w14:textId="77777777" w:rsidR="0001587E" w:rsidRPr="00953054" w:rsidRDefault="0001587E" w:rsidP="00953054">
            <w:pPr>
              <w:autoSpaceDE/>
              <w:autoSpaceDN/>
              <w:spacing w:line="276" w:lineRule="auto"/>
              <w:jc w:val="both"/>
              <w:rPr>
                <w:b/>
                <w:bCs/>
                <w:sz w:val="22"/>
                <w:szCs w:val="22"/>
                <w:lang w:eastAsia="en-GB"/>
              </w:rPr>
            </w:pPr>
          </w:p>
        </w:tc>
        <w:tc>
          <w:tcPr>
            <w:tcW w:w="1007" w:type="pct"/>
            <w:tcBorders>
              <w:top w:val="single" w:sz="4" w:space="0" w:color="auto"/>
              <w:left w:val="single" w:sz="4" w:space="0" w:color="auto"/>
              <w:bottom w:val="single" w:sz="4" w:space="0" w:color="auto"/>
              <w:right w:val="single" w:sz="4" w:space="0" w:color="auto"/>
            </w:tcBorders>
            <w:shd w:val="clear" w:color="auto" w:fill="0070C0"/>
          </w:tcPr>
          <w:p w14:paraId="2770EE97" w14:textId="77777777" w:rsidR="005F3D5F" w:rsidRDefault="005F3D5F" w:rsidP="004D6752">
            <w:pPr>
              <w:autoSpaceDE/>
              <w:autoSpaceDN/>
              <w:spacing w:line="276" w:lineRule="auto"/>
              <w:jc w:val="center"/>
              <w:rPr>
                <w:b/>
                <w:bCs/>
                <w:sz w:val="22"/>
                <w:szCs w:val="22"/>
                <w:lang w:val="en-US"/>
              </w:rPr>
            </w:pPr>
            <w:r>
              <w:rPr>
                <w:b/>
                <w:bCs/>
                <w:sz w:val="22"/>
                <w:szCs w:val="22"/>
                <w:lang w:val="en-US"/>
              </w:rPr>
              <w:t>Kshs</w:t>
            </w:r>
          </w:p>
        </w:tc>
        <w:tc>
          <w:tcPr>
            <w:tcW w:w="1007" w:type="pct"/>
            <w:tcBorders>
              <w:top w:val="single" w:sz="4" w:space="0" w:color="auto"/>
              <w:left w:val="single" w:sz="4" w:space="0" w:color="auto"/>
              <w:bottom w:val="single" w:sz="4" w:space="0" w:color="auto"/>
              <w:right w:val="single" w:sz="4" w:space="0" w:color="auto"/>
            </w:tcBorders>
            <w:shd w:val="clear" w:color="auto" w:fill="0070C0"/>
            <w:vAlign w:val="center"/>
          </w:tcPr>
          <w:p w14:paraId="327DDAF7" w14:textId="77777777" w:rsidR="0001587E" w:rsidRPr="00953054" w:rsidRDefault="0001587E" w:rsidP="004D6752">
            <w:pPr>
              <w:autoSpaceDE/>
              <w:autoSpaceDN/>
              <w:spacing w:line="276" w:lineRule="auto"/>
              <w:jc w:val="center"/>
              <w:rPr>
                <w:b/>
                <w:bCs/>
                <w:sz w:val="22"/>
                <w:szCs w:val="22"/>
                <w:lang w:val="en-US"/>
              </w:rPr>
            </w:pPr>
            <w:r w:rsidRPr="00953054">
              <w:rPr>
                <w:b/>
                <w:bCs/>
                <w:sz w:val="22"/>
                <w:szCs w:val="22"/>
                <w:lang w:val="en-US"/>
              </w:rPr>
              <w:t>Kshs</w:t>
            </w:r>
          </w:p>
        </w:tc>
      </w:tr>
      <w:tr w:rsidR="0001587E" w:rsidRPr="00953054" w14:paraId="5FDAB6ED" w14:textId="77777777" w:rsidTr="00984043">
        <w:trPr>
          <w:trHeight w:val="340"/>
        </w:trPr>
        <w:tc>
          <w:tcPr>
            <w:tcW w:w="2986" w:type="pct"/>
            <w:shd w:val="clear" w:color="auto" w:fill="auto"/>
            <w:noWrap/>
            <w:vAlign w:val="bottom"/>
            <w:hideMark/>
          </w:tcPr>
          <w:p w14:paraId="1873FE58" w14:textId="77777777" w:rsidR="0001587E" w:rsidRPr="00953054" w:rsidRDefault="0001587E" w:rsidP="00953054">
            <w:pPr>
              <w:autoSpaceDE/>
              <w:autoSpaceDN/>
              <w:spacing w:line="276" w:lineRule="auto"/>
              <w:jc w:val="both"/>
              <w:rPr>
                <w:b/>
                <w:bCs/>
                <w:sz w:val="22"/>
                <w:szCs w:val="22"/>
                <w:lang w:val="en-US"/>
              </w:rPr>
            </w:pPr>
            <w:r w:rsidRPr="00953054">
              <w:rPr>
                <w:b/>
                <w:bCs/>
                <w:sz w:val="22"/>
                <w:szCs w:val="22"/>
                <w:lang w:eastAsia="en-GB"/>
              </w:rPr>
              <w:t>Total receivables</w:t>
            </w:r>
          </w:p>
        </w:tc>
        <w:tc>
          <w:tcPr>
            <w:tcW w:w="1007" w:type="pct"/>
          </w:tcPr>
          <w:p w14:paraId="34F12447" w14:textId="77777777" w:rsidR="005F3D5F" w:rsidRPr="00953054" w:rsidRDefault="005F3D5F" w:rsidP="004D6752">
            <w:pPr>
              <w:autoSpaceDE/>
              <w:autoSpaceDN/>
              <w:spacing w:line="276" w:lineRule="auto"/>
              <w:jc w:val="center"/>
              <w:rPr>
                <w:sz w:val="22"/>
                <w:szCs w:val="22"/>
                <w:lang w:val="en-US"/>
              </w:rPr>
            </w:pPr>
          </w:p>
        </w:tc>
        <w:tc>
          <w:tcPr>
            <w:tcW w:w="1007" w:type="pct"/>
            <w:vAlign w:val="center"/>
          </w:tcPr>
          <w:p w14:paraId="22097503" w14:textId="77777777" w:rsidR="0001587E" w:rsidRPr="00953054" w:rsidRDefault="0001587E" w:rsidP="004D6752">
            <w:pPr>
              <w:autoSpaceDE/>
              <w:autoSpaceDN/>
              <w:spacing w:line="276" w:lineRule="auto"/>
              <w:jc w:val="center"/>
              <w:rPr>
                <w:sz w:val="22"/>
                <w:szCs w:val="22"/>
                <w:lang w:val="en-US"/>
              </w:rPr>
            </w:pPr>
          </w:p>
        </w:tc>
      </w:tr>
      <w:tr w:rsidR="0001587E" w:rsidRPr="00953054" w14:paraId="7CAEE9B8" w14:textId="77777777" w:rsidTr="00984043">
        <w:trPr>
          <w:trHeight w:val="340"/>
        </w:trPr>
        <w:tc>
          <w:tcPr>
            <w:tcW w:w="2986" w:type="pct"/>
            <w:shd w:val="clear" w:color="auto" w:fill="auto"/>
            <w:noWrap/>
            <w:vAlign w:val="bottom"/>
            <w:hideMark/>
          </w:tcPr>
          <w:p w14:paraId="64A87CD5" w14:textId="77777777" w:rsidR="0001587E" w:rsidRPr="00953054" w:rsidRDefault="0001587E" w:rsidP="00953054">
            <w:pPr>
              <w:autoSpaceDE/>
              <w:autoSpaceDN/>
              <w:spacing w:line="276" w:lineRule="auto"/>
              <w:jc w:val="both"/>
              <w:rPr>
                <w:sz w:val="22"/>
                <w:szCs w:val="22"/>
                <w:lang w:val="en-US"/>
              </w:rPr>
            </w:pPr>
            <w:r w:rsidRPr="00953054">
              <w:rPr>
                <w:sz w:val="22"/>
                <w:szCs w:val="22"/>
                <w:lang w:eastAsia="en-GB"/>
              </w:rPr>
              <w:t>Other exchange debtors (</w:t>
            </w:r>
            <w:r w:rsidRPr="00953054">
              <w:rPr>
                <w:i/>
                <w:iCs/>
                <w:sz w:val="22"/>
                <w:szCs w:val="22"/>
                <w:lang w:eastAsia="en-GB"/>
              </w:rPr>
              <w:t>Specify</w:t>
            </w:r>
            <w:r w:rsidRPr="00953054">
              <w:rPr>
                <w:sz w:val="22"/>
                <w:szCs w:val="22"/>
                <w:lang w:eastAsia="en-GB"/>
              </w:rPr>
              <w:t>)</w:t>
            </w:r>
          </w:p>
        </w:tc>
        <w:tc>
          <w:tcPr>
            <w:tcW w:w="1007" w:type="pct"/>
            <w:vAlign w:val="center"/>
          </w:tcPr>
          <w:p w14:paraId="2EC9F64F" w14:textId="77777777" w:rsidR="005F3D5F" w:rsidRPr="00953054" w:rsidRDefault="005F3D5F" w:rsidP="004D6752">
            <w:pPr>
              <w:autoSpaceDE/>
              <w:autoSpaceDN/>
              <w:spacing w:line="276" w:lineRule="auto"/>
              <w:jc w:val="center"/>
              <w:rPr>
                <w:sz w:val="22"/>
                <w:szCs w:val="22"/>
                <w:lang w:val="en-US"/>
              </w:rPr>
            </w:pPr>
            <w:r w:rsidRPr="00953054">
              <w:rPr>
                <w:sz w:val="22"/>
                <w:szCs w:val="22"/>
                <w:lang w:val="en-US"/>
              </w:rPr>
              <w:t>xxx</w:t>
            </w:r>
          </w:p>
        </w:tc>
        <w:tc>
          <w:tcPr>
            <w:tcW w:w="1007" w:type="pct"/>
            <w:vAlign w:val="center"/>
          </w:tcPr>
          <w:p w14:paraId="14FB0301" w14:textId="77777777" w:rsidR="0001587E" w:rsidRPr="00953054" w:rsidRDefault="0001587E" w:rsidP="004D6752">
            <w:pPr>
              <w:autoSpaceDE/>
              <w:autoSpaceDN/>
              <w:spacing w:line="276" w:lineRule="auto"/>
              <w:jc w:val="center"/>
              <w:rPr>
                <w:sz w:val="22"/>
                <w:szCs w:val="22"/>
                <w:lang w:val="en-US"/>
              </w:rPr>
            </w:pPr>
            <w:r w:rsidRPr="00953054">
              <w:rPr>
                <w:sz w:val="22"/>
                <w:szCs w:val="22"/>
                <w:lang w:val="en-US"/>
              </w:rPr>
              <w:t>xxx</w:t>
            </w:r>
          </w:p>
        </w:tc>
      </w:tr>
      <w:tr w:rsidR="0001587E" w:rsidRPr="00953054" w14:paraId="7503ED0F" w14:textId="77777777" w:rsidTr="00984043">
        <w:trPr>
          <w:trHeight w:val="340"/>
        </w:trPr>
        <w:tc>
          <w:tcPr>
            <w:tcW w:w="2986" w:type="pct"/>
            <w:shd w:val="clear" w:color="auto" w:fill="auto"/>
            <w:noWrap/>
            <w:vAlign w:val="bottom"/>
            <w:hideMark/>
          </w:tcPr>
          <w:p w14:paraId="5D492610" w14:textId="77777777" w:rsidR="0001587E" w:rsidRPr="00953054" w:rsidRDefault="0001587E" w:rsidP="00953054">
            <w:pPr>
              <w:autoSpaceDE/>
              <w:autoSpaceDN/>
              <w:spacing w:line="276" w:lineRule="auto"/>
              <w:jc w:val="both"/>
              <w:rPr>
                <w:sz w:val="22"/>
                <w:szCs w:val="22"/>
                <w:lang w:val="en-US"/>
              </w:rPr>
            </w:pPr>
            <w:r w:rsidRPr="00953054">
              <w:rPr>
                <w:sz w:val="22"/>
                <w:szCs w:val="22"/>
                <w:lang w:eastAsia="en-GB"/>
              </w:rPr>
              <w:t>Less: impairment allowance</w:t>
            </w:r>
          </w:p>
        </w:tc>
        <w:tc>
          <w:tcPr>
            <w:tcW w:w="1007" w:type="pct"/>
            <w:vAlign w:val="center"/>
          </w:tcPr>
          <w:p w14:paraId="5A461525" w14:textId="77777777" w:rsidR="005F3D5F" w:rsidRPr="00953054" w:rsidRDefault="005F3D5F" w:rsidP="004D6752">
            <w:pPr>
              <w:autoSpaceDE/>
              <w:autoSpaceDN/>
              <w:spacing w:line="276" w:lineRule="auto"/>
              <w:jc w:val="center"/>
              <w:rPr>
                <w:sz w:val="22"/>
                <w:szCs w:val="22"/>
                <w:lang w:val="en-US"/>
              </w:rPr>
            </w:pPr>
            <w:r w:rsidRPr="00953054">
              <w:rPr>
                <w:sz w:val="22"/>
                <w:szCs w:val="22"/>
                <w:lang w:val="en-US"/>
              </w:rPr>
              <w:t>(xxx)</w:t>
            </w:r>
          </w:p>
        </w:tc>
        <w:tc>
          <w:tcPr>
            <w:tcW w:w="1007" w:type="pct"/>
            <w:vAlign w:val="center"/>
          </w:tcPr>
          <w:p w14:paraId="4DA60468" w14:textId="77777777" w:rsidR="0001587E" w:rsidRPr="00953054" w:rsidRDefault="0001587E" w:rsidP="004D6752">
            <w:pPr>
              <w:autoSpaceDE/>
              <w:autoSpaceDN/>
              <w:spacing w:line="276" w:lineRule="auto"/>
              <w:jc w:val="center"/>
              <w:rPr>
                <w:sz w:val="22"/>
                <w:szCs w:val="22"/>
                <w:lang w:val="en-US"/>
              </w:rPr>
            </w:pPr>
            <w:r w:rsidRPr="00953054">
              <w:rPr>
                <w:sz w:val="22"/>
                <w:szCs w:val="22"/>
                <w:lang w:val="en-US"/>
              </w:rPr>
              <w:t>(xxx)</w:t>
            </w:r>
          </w:p>
        </w:tc>
      </w:tr>
      <w:tr w:rsidR="00BF0852" w:rsidRPr="00953054" w14:paraId="27A01D00" w14:textId="77777777" w:rsidTr="00984043">
        <w:trPr>
          <w:trHeight w:val="340"/>
        </w:trPr>
        <w:tc>
          <w:tcPr>
            <w:tcW w:w="2986" w:type="pct"/>
            <w:shd w:val="clear" w:color="auto" w:fill="auto"/>
            <w:noWrap/>
            <w:vAlign w:val="bottom"/>
            <w:hideMark/>
          </w:tcPr>
          <w:p w14:paraId="32AA4C24" w14:textId="77777777" w:rsidR="00BF0852" w:rsidRPr="00953054" w:rsidRDefault="00BF0852" w:rsidP="00953054">
            <w:pPr>
              <w:autoSpaceDE/>
              <w:autoSpaceDN/>
              <w:spacing w:line="276" w:lineRule="auto"/>
              <w:jc w:val="both"/>
              <w:rPr>
                <w:sz w:val="22"/>
                <w:szCs w:val="22"/>
                <w:lang w:val="en-US"/>
              </w:rPr>
            </w:pPr>
            <w:r w:rsidRPr="00953054">
              <w:rPr>
                <w:b/>
                <w:bCs/>
                <w:sz w:val="22"/>
                <w:szCs w:val="22"/>
                <w:lang w:eastAsia="en-GB"/>
              </w:rPr>
              <w:t>Total</w:t>
            </w:r>
            <w:r w:rsidRPr="00953054">
              <w:rPr>
                <w:sz w:val="22"/>
                <w:szCs w:val="22"/>
                <w:lang w:eastAsia="en-GB"/>
              </w:rPr>
              <w:t xml:space="preserve"> </w:t>
            </w:r>
            <w:r w:rsidRPr="00953054">
              <w:rPr>
                <w:b/>
                <w:bCs/>
                <w:sz w:val="22"/>
                <w:szCs w:val="22"/>
                <w:lang w:eastAsia="en-GB"/>
              </w:rPr>
              <w:t xml:space="preserve">receivables </w:t>
            </w:r>
          </w:p>
        </w:tc>
        <w:tc>
          <w:tcPr>
            <w:tcW w:w="1007" w:type="pct"/>
            <w:vAlign w:val="center"/>
          </w:tcPr>
          <w:p w14:paraId="4A37C5F0" w14:textId="77777777" w:rsidR="005F3D5F" w:rsidRPr="00953054" w:rsidRDefault="005F3D5F" w:rsidP="004D6752">
            <w:pPr>
              <w:autoSpaceDE/>
              <w:autoSpaceDN/>
              <w:spacing w:line="276" w:lineRule="auto"/>
              <w:jc w:val="center"/>
              <w:rPr>
                <w:b/>
                <w:bCs/>
                <w:sz w:val="22"/>
                <w:szCs w:val="22"/>
                <w:lang w:val="en-US"/>
              </w:rPr>
            </w:pPr>
            <w:r w:rsidRPr="00953054">
              <w:rPr>
                <w:b/>
                <w:bCs/>
                <w:sz w:val="22"/>
                <w:szCs w:val="22"/>
                <w:lang w:val="en-US"/>
              </w:rPr>
              <w:t>xxx</w:t>
            </w:r>
          </w:p>
        </w:tc>
        <w:tc>
          <w:tcPr>
            <w:tcW w:w="1007" w:type="pct"/>
            <w:vAlign w:val="center"/>
          </w:tcPr>
          <w:p w14:paraId="58B15F41" w14:textId="77777777" w:rsidR="00BF0852" w:rsidRPr="00953054" w:rsidRDefault="00BF0852" w:rsidP="004D6752">
            <w:pPr>
              <w:autoSpaceDE/>
              <w:autoSpaceDN/>
              <w:spacing w:line="276" w:lineRule="auto"/>
              <w:jc w:val="center"/>
              <w:rPr>
                <w:b/>
                <w:bCs/>
                <w:sz w:val="22"/>
                <w:szCs w:val="22"/>
                <w:lang w:val="en-US"/>
              </w:rPr>
            </w:pPr>
            <w:r w:rsidRPr="00953054">
              <w:rPr>
                <w:b/>
                <w:bCs/>
                <w:sz w:val="22"/>
                <w:szCs w:val="22"/>
                <w:lang w:val="en-US"/>
              </w:rPr>
              <w:t>xxx</w:t>
            </w:r>
          </w:p>
        </w:tc>
      </w:tr>
      <w:tr w:rsidR="00BF0852" w:rsidRPr="00953054" w14:paraId="2E8B2DF3" w14:textId="77777777" w:rsidTr="00984043">
        <w:trPr>
          <w:trHeight w:val="340"/>
        </w:trPr>
        <w:tc>
          <w:tcPr>
            <w:tcW w:w="2986" w:type="pct"/>
            <w:shd w:val="clear" w:color="auto" w:fill="auto"/>
            <w:vAlign w:val="bottom"/>
            <w:hideMark/>
          </w:tcPr>
          <w:p w14:paraId="4485616A" w14:textId="77777777" w:rsidR="00BF0852" w:rsidRPr="00953054" w:rsidRDefault="00BF0852" w:rsidP="00196F69">
            <w:pPr>
              <w:pStyle w:val="ListParagraph"/>
              <w:numPr>
                <w:ilvl w:val="0"/>
                <w:numId w:val="31"/>
              </w:numPr>
              <w:autoSpaceDE/>
              <w:autoSpaceDN/>
              <w:spacing w:line="276" w:lineRule="auto"/>
              <w:jc w:val="both"/>
              <w:rPr>
                <w:sz w:val="22"/>
                <w:szCs w:val="22"/>
                <w:lang w:val="en-US"/>
              </w:rPr>
            </w:pPr>
            <w:r w:rsidRPr="00953054">
              <w:rPr>
                <w:sz w:val="22"/>
                <w:szCs w:val="22"/>
                <w:lang w:eastAsia="en-GB"/>
              </w:rPr>
              <w:t>Current receivables</w:t>
            </w:r>
            <w:r w:rsidR="00C4630E" w:rsidRPr="00953054">
              <w:rPr>
                <w:sz w:val="22"/>
                <w:szCs w:val="22"/>
                <w:lang w:eastAsia="en-GB"/>
              </w:rPr>
              <w:t xml:space="preserve"> </w:t>
            </w:r>
          </w:p>
        </w:tc>
        <w:tc>
          <w:tcPr>
            <w:tcW w:w="1007" w:type="pct"/>
            <w:vAlign w:val="center"/>
          </w:tcPr>
          <w:p w14:paraId="4BF7063C" w14:textId="77777777" w:rsidR="005F3D5F" w:rsidRPr="00953054" w:rsidRDefault="005F3D5F" w:rsidP="004D6752">
            <w:pPr>
              <w:autoSpaceDE/>
              <w:autoSpaceDN/>
              <w:spacing w:line="276" w:lineRule="auto"/>
              <w:jc w:val="center"/>
              <w:rPr>
                <w:sz w:val="22"/>
                <w:szCs w:val="22"/>
                <w:lang w:val="en-US"/>
              </w:rPr>
            </w:pPr>
            <w:r w:rsidRPr="00953054">
              <w:rPr>
                <w:sz w:val="22"/>
                <w:szCs w:val="22"/>
                <w:lang w:val="en-US"/>
              </w:rPr>
              <w:t>xxx</w:t>
            </w:r>
          </w:p>
        </w:tc>
        <w:tc>
          <w:tcPr>
            <w:tcW w:w="1007" w:type="pct"/>
            <w:vAlign w:val="center"/>
          </w:tcPr>
          <w:p w14:paraId="5EB706C2" w14:textId="77777777" w:rsidR="00BF0852" w:rsidRPr="00953054" w:rsidRDefault="00BF0852" w:rsidP="004D6752">
            <w:pPr>
              <w:autoSpaceDE/>
              <w:autoSpaceDN/>
              <w:spacing w:line="276" w:lineRule="auto"/>
              <w:jc w:val="center"/>
              <w:rPr>
                <w:sz w:val="22"/>
                <w:szCs w:val="22"/>
                <w:lang w:val="en-US"/>
              </w:rPr>
            </w:pPr>
            <w:r w:rsidRPr="00953054">
              <w:rPr>
                <w:sz w:val="22"/>
                <w:szCs w:val="22"/>
                <w:lang w:val="en-US"/>
              </w:rPr>
              <w:t>xxx</w:t>
            </w:r>
          </w:p>
        </w:tc>
      </w:tr>
      <w:tr w:rsidR="00BF0852" w:rsidRPr="00953054" w14:paraId="6AB7CC80" w14:textId="77777777" w:rsidTr="00984043">
        <w:trPr>
          <w:trHeight w:val="340"/>
        </w:trPr>
        <w:tc>
          <w:tcPr>
            <w:tcW w:w="2986" w:type="pct"/>
            <w:shd w:val="clear" w:color="auto" w:fill="auto"/>
            <w:noWrap/>
            <w:vAlign w:val="bottom"/>
            <w:hideMark/>
          </w:tcPr>
          <w:p w14:paraId="2C6E8537" w14:textId="77777777" w:rsidR="00BF0852" w:rsidRPr="00953054" w:rsidRDefault="00C4630E" w:rsidP="00196F69">
            <w:pPr>
              <w:pStyle w:val="ListParagraph"/>
              <w:numPr>
                <w:ilvl w:val="0"/>
                <w:numId w:val="31"/>
              </w:numPr>
              <w:autoSpaceDE/>
              <w:autoSpaceDN/>
              <w:spacing w:line="276" w:lineRule="auto"/>
              <w:jc w:val="both"/>
              <w:rPr>
                <w:sz w:val="22"/>
                <w:szCs w:val="22"/>
                <w:lang w:val="en-US"/>
              </w:rPr>
            </w:pPr>
            <w:r w:rsidRPr="00953054">
              <w:rPr>
                <w:sz w:val="22"/>
                <w:szCs w:val="22"/>
                <w:lang w:eastAsia="en-GB"/>
              </w:rPr>
              <w:t>N</w:t>
            </w:r>
            <w:r w:rsidR="00BF0852" w:rsidRPr="00953054">
              <w:rPr>
                <w:sz w:val="22"/>
                <w:szCs w:val="22"/>
                <w:lang w:eastAsia="en-GB"/>
              </w:rPr>
              <w:t>on-current receivables</w:t>
            </w:r>
          </w:p>
        </w:tc>
        <w:tc>
          <w:tcPr>
            <w:tcW w:w="1007" w:type="pct"/>
            <w:vAlign w:val="center"/>
          </w:tcPr>
          <w:p w14:paraId="26F962D4" w14:textId="77777777" w:rsidR="005F3D5F" w:rsidRPr="00953054" w:rsidRDefault="005F3D5F" w:rsidP="004D6752">
            <w:pPr>
              <w:autoSpaceDE/>
              <w:autoSpaceDN/>
              <w:spacing w:line="276" w:lineRule="auto"/>
              <w:jc w:val="center"/>
              <w:rPr>
                <w:sz w:val="22"/>
                <w:szCs w:val="22"/>
                <w:lang w:val="en-US"/>
              </w:rPr>
            </w:pPr>
            <w:r w:rsidRPr="00953054">
              <w:rPr>
                <w:sz w:val="22"/>
                <w:szCs w:val="22"/>
                <w:lang w:val="en-US"/>
              </w:rPr>
              <w:t>xxx</w:t>
            </w:r>
          </w:p>
        </w:tc>
        <w:tc>
          <w:tcPr>
            <w:tcW w:w="1007" w:type="pct"/>
            <w:vAlign w:val="center"/>
          </w:tcPr>
          <w:p w14:paraId="48511C4F" w14:textId="77777777" w:rsidR="00BF0852" w:rsidRPr="00953054" w:rsidRDefault="00BF0852" w:rsidP="004D6752">
            <w:pPr>
              <w:autoSpaceDE/>
              <w:autoSpaceDN/>
              <w:spacing w:line="276" w:lineRule="auto"/>
              <w:jc w:val="center"/>
              <w:rPr>
                <w:sz w:val="22"/>
                <w:szCs w:val="22"/>
                <w:lang w:val="en-US"/>
              </w:rPr>
            </w:pPr>
            <w:r w:rsidRPr="00953054">
              <w:rPr>
                <w:sz w:val="22"/>
                <w:szCs w:val="22"/>
                <w:lang w:val="en-US"/>
              </w:rPr>
              <w:t>xxx</w:t>
            </w:r>
          </w:p>
        </w:tc>
      </w:tr>
      <w:tr w:rsidR="00BF0852" w:rsidRPr="00953054" w14:paraId="75F6D88B" w14:textId="77777777" w:rsidTr="00984043">
        <w:trPr>
          <w:trHeight w:val="340"/>
        </w:trPr>
        <w:tc>
          <w:tcPr>
            <w:tcW w:w="2986" w:type="pct"/>
            <w:shd w:val="clear" w:color="auto" w:fill="auto"/>
            <w:noWrap/>
            <w:vAlign w:val="bottom"/>
          </w:tcPr>
          <w:p w14:paraId="282D477B" w14:textId="77777777" w:rsidR="00BF0852" w:rsidRPr="00953054" w:rsidRDefault="000B3C8F" w:rsidP="00953054">
            <w:pPr>
              <w:autoSpaceDE/>
              <w:autoSpaceDN/>
              <w:spacing w:line="276" w:lineRule="auto"/>
              <w:jc w:val="both"/>
              <w:rPr>
                <w:b/>
                <w:bCs/>
                <w:sz w:val="22"/>
                <w:szCs w:val="22"/>
                <w:lang w:val="en-US"/>
              </w:rPr>
            </w:pPr>
            <w:r w:rsidRPr="00953054">
              <w:rPr>
                <w:b/>
                <w:bCs/>
                <w:sz w:val="22"/>
                <w:szCs w:val="22"/>
                <w:lang w:val="en-US"/>
              </w:rPr>
              <w:t xml:space="preserve">Total </w:t>
            </w:r>
            <w:r w:rsidR="00EA0D75" w:rsidRPr="00953054">
              <w:rPr>
                <w:b/>
                <w:bCs/>
                <w:sz w:val="22"/>
                <w:szCs w:val="22"/>
                <w:lang w:val="en-US"/>
              </w:rPr>
              <w:t>Receivables</w:t>
            </w:r>
            <w:r w:rsidRPr="00953054">
              <w:rPr>
                <w:b/>
                <w:bCs/>
                <w:sz w:val="22"/>
                <w:szCs w:val="22"/>
                <w:lang w:val="en-US"/>
              </w:rPr>
              <w:t xml:space="preserve"> (</w:t>
            </w:r>
            <w:proofErr w:type="spellStart"/>
            <w:r w:rsidRPr="00953054">
              <w:rPr>
                <w:b/>
                <w:bCs/>
                <w:sz w:val="22"/>
                <w:szCs w:val="22"/>
                <w:lang w:val="en-US"/>
              </w:rPr>
              <w:t>a</w:t>
            </w:r>
            <w:r w:rsidR="00EA0D75" w:rsidRPr="00953054">
              <w:rPr>
                <w:b/>
                <w:bCs/>
                <w:sz w:val="22"/>
                <w:szCs w:val="22"/>
                <w:lang w:val="en-US"/>
              </w:rPr>
              <w:t>+b</w:t>
            </w:r>
            <w:proofErr w:type="spellEnd"/>
            <w:r w:rsidR="00EA0D75" w:rsidRPr="00953054">
              <w:rPr>
                <w:b/>
                <w:bCs/>
                <w:sz w:val="22"/>
                <w:szCs w:val="22"/>
                <w:lang w:val="en-US"/>
              </w:rPr>
              <w:t>)</w:t>
            </w:r>
          </w:p>
        </w:tc>
        <w:tc>
          <w:tcPr>
            <w:tcW w:w="1007" w:type="pct"/>
            <w:vAlign w:val="center"/>
          </w:tcPr>
          <w:p w14:paraId="6C1C129F" w14:textId="77777777" w:rsidR="005F3D5F" w:rsidRPr="00953054" w:rsidRDefault="005F3D5F" w:rsidP="004D6752">
            <w:pPr>
              <w:autoSpaceDE/>
              <w:autoSpaceDN/>
              <w:spacing w:line="276" w:lineRule="auto"/>
              <w:jc w:val="center"/>
              <w:rPr>
                <w:b/>
                <w:bCs/>
                <w:sz w:val="22"/>
                <w:szCs w:val="22"/>
                <w:lang w:val="en-US"/>
              </w:rPr>
            </w:pPr>
            <w:r w:rsidRPr="00953054">
              <w:rPr>
                <w:b/>
                <w:bCs/>
                <w:sz w:val="22"/>
                <w:szCs w:val="22"/>
                <w:lang w:val="en-US"/>
              </w:rPr>
              <w:t>xxx</w:t>
            </w:r>
          </w:p>
        </w:tc>
        <w:tc>
          <w:tcPr>
            <w:tcW w:w="1007" w:type="pct"/>
            <w:vAlign w:val="center"/>
          </w:tcPr>
          <w:p w14:paraId="0C034EE8" w14:textId="77777777" w:rsidR="00BF0852" w:rsidRPr="00953054" w:rsidRDefault="00953C4B" w:rsidP="004D6752">
            <w:pPr>
              <w:autoSpaceDE/>
              <w:autoSpaceDN/>
              <w:spacing w:line="276" w:lineRule="auto"/>
              <w:jc w:val="center"/>
              <w:rPr>
                <w:b/>
                <w:bCs/>
                <w:sz w:val="22"/>
                <w:szCs w:val="22"/>
                <w:lang w:val="en-US"/>
              </w:rPr>
            </w:pPr>
            <w:r w:rsidRPr="00953054">
              <w:rPr>
                <w:b/>
                <w:bCs/>
                <w:sz w:val="22"/>
                <w:szCs w:val="22"/>
                <w:lang w:val="en-US"/>
              </w:rPr>
              <w:t>xxx</w:t>
            </w:r>
          </w:p>
        </w:tc>
      </w:tr>
    </w:tbl>
    <w:p w14:paraId="19DE4A87" w14:textId="77777777" w:rsidR="006F38D3" w:rsidRPr="00046C7F" w:rsidRDefault="006F38D3" w:rsidP="00323A0E">
      <w:pPr>
        <w:spacing w:line="360" w:lineRule="auto"/>
        <w:ind w:right="-20"/>
        <w:jc w:val="both"/>
        <w:rPr>
          <w:b/>
          <w:bCs/>
          <w:sz w:val="12"/>
          <w:szCs w:val="12"/>
          <w:lang w:eastAsia="en-GB"/>
        </w:rPr>
      </w:pPr>
    </w:p>
    <w:p w14:paraId="7FDDE499" w14:textId="77777777" w:rsidR="00EF3618" w:rsidRPr="00953054" w:rsidRDefault="00D21C5A" w:rsidP="00196F69">
      <w:pPr>
        <w:pStyle w:val="ListParagraph"/>
        <w:numPr>
          <w:ilvl w:val="0"/>
          <w:numId w:val="32"/>
        </w:numPr>
        <w:spacing w:line="360" w:lineRule="auto"/>
        <w:ind w:right="-20"/>
        <w:jc w:val="both"/>
        <w:rPr>
          <w:b/>
          <w:bCs/>
          <w:sz w:val="22"/>
          <w:szCs w:val="22"/>
          <w:lang w:eastAsia="en-GB"/>
        </w:rPr>
      </w:pPr>
      <w:r w:rsidRPr="00953054">
        <w:rPr>
          <w:b/>
          <w:bCs/>
          <w:sz w:val="22"/>
          <w:szCs w:val="22"/>
          <w:lang w:eastAsia="en-GB"/>
        </w:rPr>
        <w:t xml:space="preserve">Reconciliation for Impairment Allowance on Receivables </w:t>
      </w:r>
      <w:r w:rsidR="00726BD3" w:rsidRPr="00953054">
        <w:rPr>
          <w:b/>
          <w:bCs/>
          <w:sz w:val="22"/>
          <w:szCs w:val="22"/>
          <w:lang w:eastAsia="en-GB"/>
        </w:rPr>
        <w:t>f</w:t>
      </w:r>
      <w:r w:rsidRPr="00953054">
        <w:rPr>
          <w:b/>
          <w:bCs/>
          <w:sz w:val="22"/>
          <w:szCs w:val="22"/>
          <w:lang w:eastAsia="en-GB"/>
        </w:rPr>
        <w:t>rom Exchange Transactions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170"/>
        <w:gridCol w:w="2148"/>
      </w:tblGrid>
      <w:tr w:rsidR="006F3E35" w:rsidRPr="00953054" w14:paraId="2DF2EC5B" w14:textId="77777777" w:rsidTr="00727EE2">
        <w:trPr>
          <w:trHeight w:val="340"/>
        </w:trPr>
        <w:tc>
          <w:tcPr>
            <w:tcW w:w="3953"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7E97AD53" w14:textId="77777777" w:rsidR="006F3E35" w:rsidRPr="00953054" w:rsidRDefault="006F3E35" w:rsidP="00953054">
            <w:pPr>
              <w:autoSpaceDE/>
              <w:autoSpaceDN/>
              <w:spacing w:line="276" w:lineRule="auto"/>
              <w:jc w:val="both"/>
              <w:rPr>
                <w:b/>
                <w:bCs/>
                <w:sz w:val="22"/>
                <w:szCs w:val="22"/>
                <w:lang w:eastAsia="en-GB"/>
              </w:rPr>
            </w:pPr>
            <w:r w:rsidRPr="00953054">
              <w:rPr>
                <w:b/>
                <w:bCs/>
                <w:sz w:val="22"/>
                <w:szCs w:val="22"/>
                <w:lang w:eastAsia="en-GB"/>
              </w:rPr>
              <w:t>Impairment allowance</w:t>
            </w:r>
          </w:p>
        </w:tc>
        <w:tc>
          <w:tcPr>
            <w:tcW w:w="1047" w:type="pct"/>
            <w:shd w:val="clear" w:color="auto" w:fill="0070C0"/>
            <w:vAlign w:val="center"/>
          </w:tcPr>
          <w:p w14:paraId="1BE15126" w14:textId="2DB95869" w:rsidR="006F3E35" w:rsidRPr="00953054" w:rsidRDefault="000665D0" w:rsidP="004D6752">
            <w:pPr>
              <w:autoSpaceDE/>
              <w:autoSpaceDN/>
              <w:spacing w:line="276" w:lineRule="auto"/>
              <w:jc w:val="center"/>
              <w:rPr>
                <w:b/>
                <w:bCs/>
                <w:sz w:val="22"/>
                <w:szCs w:val="22"/>
                <w:lang w:val="en-US"/>
              </w:rPr>
            </w:pPr>
            <w:r w:rsidRPr="000665D0">
              <w:rPr>
                <w:b/>
                <w:i/>
                <w:iCs/>
                <w:sz w:val="22"/>
                <w:szCs w:val="22"/>
                <w:lang w:val="en-US"/>
              </w:rPr>
              <w:t>Period ended Sep/Dec/March/June 20xx</w:t>
            </w:r>
          </w:p>
        </w:tc>
      </w:tr>
      <w:tr w:rsidR="00650C14" w:rsidRPr="00953054" w14:paraId="1D489D92" w14:textId="77777777" w:rsidTr="00727EE2">
        <w:trPr>
          <w:trHeight w:val="340"/>
        </w:trPr>
        <w:tc>
          <w:tcPr>
            <w:tcW w:w="3953"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5B6238D2" w14:textId="77777777" w:rsidR="00EF3618" w:rsidRPr="00953054" w:rsidRDefault="00EF3618" w:rsidP="00953054">
            <w:pPr>
              <w:autoSpaceDE/>
              <w:autoSpaceDN/>
              <w:spacing w:line="276" w:lineRule="auto"/>
              <w:jc w:val="both"/>
              <w:rPr>
                <w:b/>
                <w:bCs/>
                <w:sz w:val="22"/>
                <w:szCs w:val="22"/>
                <w:lang w:eastAsia="en-GB"/>
              </w:rPr>
            </w:pPr>
          </w:p>
        </w:tc>
        <w:tc>
          <w:tcPr>
            <w:tcW w:w="1047" w:type="pct"/>
            <w:tcBorders>
              <w:top w:val="single" w:sz="4" w:space="0" w:color="auto"/>
              <w:left w:val="single" w:sz="4" w:space="0" w:color="auto"/>
              <w:bottom w:val="single" w:sz="4" w:space="0" w:color="auto"/>
              <w:right w:val="single" w:sz="4" w:space="0" w:color="auto"/>
            </w:tcBorders>
            <w:shd w:val="clear" w:color="auto" w:fill="0070C0"/>
            <w:vAlign w:val="bottom"/>
          </w:tcPr>
          <w:p w14:paraId="622AC15B" w14:textId="77777777" w:rsidR="00EF3618" w:rsidRPr="00953054" w:rsidRDefault="00F26902" w:rsidP="004D6752">
            <w:pPr>
              <w:autoSpaceDE/>
              <w:autoSpaceDN/>
              <w:spacing w:line="276" w:lineRule="auto"/>
              <w:jc w:val="center"/>
              <w:rPr>
                <w:b/>
                <w:bCs/>
                <w:sz w:val="22"/>
                <w:szCs w:val="22"/>
                <w:lang w:val="en-US"/>
              </w:rPr>
            </w:pPr>
            <w:r w:rsidRPr="00953054">
              <w:rPr>
                <w:b/>
                <w:bCs/>
                <w:sz w:val="22"/>
                <w:szCs w:val="22"/>
                <w:lang w:val="en-US"/>
              </w:rPr>
              <w:t>Kshs</w:t>
            </w:r>
          </w:p>
        </w:tc>
      </w:tr>
      <w:tr w:rsidR="00A82A20" w:rsidRPr="00953054" w14:paraId="63014707" w14:textId="77777777" w:rsidTr="00727EE2">
        <w:trPr>
          <w:trHeight w:val="340"/>
        </w:trPr>
        <w:tc>
          <w:tcPr>
            <w:tcW w:w="3953" w:type="pct"/>
            <w:shd w:val="clear" w:color="auto" w:fill="auto"/>
            <w:noWrap/>
            <w:vAlign w:val="bottom"/>
            <w:hideMark/>
          </w:tcPr>
          <w:p w14:paraId="05D1B7E5" w14:textId="77777777" w:rsidR="00A82A20" w:rsidRPr="00953054" w:rsidRDefault="00A82A20" w:rsidP="00953054">
            <w:pPr>
              <w:autoSpaceDE/>
              <w:autoSpaceDN/>
              <w:spacing w:line="276" w:lineRule="auto"/>
              <w:jc w:val="both"/>
              <w:rPr>
                <w:sz w:val="22"/>
                <w:szCs w:val="22"/>
                <w:lang w:val="en-US"/>
              </w:rPr>
            </w:pPr>
            <w:r w:rsidRPr="00953054">
              <w:rPr>
                <w:sz w:val="22"/>
                <w:szCs w:val="22"/>
                <w:lang w:val="en-US"/>
              </w:rPr>
              <w:t xml:space="preserve">At </w:t>
            </w:r>
            <w:r w:rsidR="00A27946" w:rsidRPr="00953054">
              <w:rPr>
                <w:sz w:val="22"/>
                <w:szCs w:val="22"/>
                <w:lang w:val="en-US"/>
              </w:rPr>
              <w:t xml:space="preserve">the beginning of the </w:t>
            </w:r>
            <w:r w:rsidR="008452AA">
              <w:rPr>
                <w:sz w:val="22"/>
                <w:szCs w:val="22"/>
                <w:lang w:val="en-US"/>
              </w:rPr>
              <w:t>period.</w:t>
            </w:r>
          </w:p>
        </w:tc>
        <w:tc>
          <w:tcPr>
            <w:tcW w:w="1047" w:type="pct"/>
            <w:vAlign w:val="bottom"/>
          </w:tcPr>
          <w:p w14:paraId="5988751A" w14:textId="77777777" w:rsidR="00A82A20" w:rsidRPr="00953054" w:rsidRDefault="006542D7" w:rsidP="004D6752">
            <w:pPr>
              <w:autoSpaceDE/>
              <w:autoSpaceDN/>
              <w:spacing w:line="276" w:lineRule="auto"/>
              <w:jc w:val="center"/>
              <w:rPr>
                <w:sz w:val="22"/>
                <w:szCs w:val="22"/>
                <w:lang w:val="en-US"/>
              </w:rPr>
            </w:pPr>
            <w:r w:rsidRPr="00953054">
              <w:rPr>
                <w:sz w:val="22"/>
                <w:szCs w:val="22"/>
                <w:lang w:val="en-US"/>
              </w:rPr>
              <w:t>xxx</w:t>
            </w:r>
          </w:p>
        </w:tc>
      </w:tr>
      <w:tr w:rsidR="00650C14" w:rsidRPr="00953054" w14:paraId="506BB746" w14:textId="77777777" w:rsidTr="00727EE2">
        <w:trPr>
          <w:trHeight w:val="340"/>
        </w:trPr>
        <w:tc>
          <w:tcPr>
            <w:tcW w:w="3953" w:type="pct"/>
            <w:shd w:val="clear" w:color="auto" w:fill="auto"/>
            <w:noWrap/>
            <w:vAlign w:val="bottom"/>
          </w:tcPr>
          <w:p w14:paraId="430EB68D" w14:textId="77777777" w:rsidR="00EF3618" w:rsidRPr="00953054" w:rsidRDefault="00726BD3" w:rsidP="00953054">
            <w:pPr>
              <w:autoSpaceDE/>
              <w:autoSpaceDN/>
              <w:spacing w:line="276" w:lineRule="auto"/>
              <w:jc w:val="both"/>
              <w:rPr>
                <w:sz w:val="22"/>
                <w:szCs w:val="22"/>
                <w:lang w:val="en-US"/>
              </w:rPr>
            </w:pPr>
            <w:r w:rsidRPr="00953054">
              <w:rPr>
                <w:sz w:val="22"/>
                <w:szCs w:val="22"/>
                <w:lang w:val="en-US"/>
              </w:rPr>
              <w:t xml:space="preserve">Additional </w:t>
            </w:r>
            <w:r w:rsidR="0064695F">
              <w:rPr>
                <w:sz w:val="22"/>
                <w:szCs w:val="22"/>
                <w:lang w:val="en-US"/>
              </w:rPr>
              <w:t>allowance</w:t>
            </w:r>
            <w:r w:rsidR="00A27946" w:rsidRPr="00953054">
              <w:rPr>
                <w:sz w:val="22"/>
                <w:szCs w:val="22"/>
                <w:lang w:val="en-US"/>
              </w:rPr>
              <w:t xml:space="preserve"> during the </w:t>
            </w:r>
            <w:r w:rsidR="008452AA">
              <w:rPr>
                <w:sz w:val="22"/>
                <w:szCs w:val="22"/>
                <w:lang w:val="en-US"/>
              </w:rPr>
              <w:t>period</w:t>
            </w:r>
          </w:p>
        </w:tc>
        <w:tc>
          <w:tcPr>
            <w:tcW w:w="1047" w:type="pct"/>
            <w:vAlign w:val="bottom"/>
          </w:tcPr>
          <w:p w14:paraId="267E255A" w14:textId="77777777" w:rsidR="00EF3618" w:rsidRPr="00953054" w:rsidRDefault="006542D7" w:rsidP="004D6752">
            <w:pPr>
              <w:autoSpaceDE/>
              <w:autoSpaceDN/>
              <w:spacing w:line="276" w:lineRule="auto"/>
              <w:jc w:val="center"/>
              <w:rPr>
                <w:sz w:val="22"/>
                <w:szCs w:val="22"/>
                <w:lang w:val="en-US"/>
              </w:rPr>
            </w:pPr>
            <w:r w:rsidRPr="00953054">
              <w:rPr>
                <w:sz w:val="22"/>
                <w:szCs w:val="22"/>
                <w:lang w:val="en-US"/>
              </w:rPr>
              <w:t>xxx</w:t>
            </w:r>
          </w:p>
        </w:tc>
      </w:tr>
      <w:tr w:rsidR="00650C14" w:rsidRPr="00953054" w14:paraId="32662D47" w14:textId="77777777" w:rsidTr="00727EE2">
        <w:trPr>
          <w:trHeight w:val="340"/>
        </w:trPr>
        <w:tc>
          <w:tcPr>
            <w:tcW w:w="3953" w:type="pct"/>
            <w:shd w:val="clear" w:color="auto" w:fill="auto"/>
            <w:noWrap/>
            <w:vAlign w:val="bottom"/>
          </w:tcPr>
          <w:p w14:paraId="4F62E081" w14:textId="77777777" w:rsidR="00EF3618" w:rsidRPr="00953054" w:rsidRDefault="00C5459E" w:rsidP="00953054">
            <w:pPr>
              <w:autoSpaceDE/>
              <w:autoSpaceDN/>
              <w:spacing w:line="276" w:lineRule="auto"/>
              <w:jc w:val="both"/>
              <w:rPr>
                <w:sz w:val="22"/>
                <w:szCs w:val="22"/>
                <w:lang w:val="en-US"/>
              </w:rPr>
            </w:pPr>
            <w:r w:rsidRPr="00953054">
              <w:rPr>
                <w:sz w:val="22"/>
                <w:szCs w:val="22"/>
                <w:lang w:val="en-US"/>
              </w:rPr>
              <w:t>R</w:t>
            </w:r>
            <w:r w:rsidR="00EF3618" w:rsidRPr="00953054">
              <w:rPr>
                <w:sz w:val="22"/>
                <w:szCs w:val="22"/>
                <w:lang w:val="en-US"/>
              </w:rPr>
              <w:t xml:space="preserve">ecovered </w:t>
            </w:r>
            <w:r w:rsidR="00A27946" w:rsidRPr="00953054">
              <w:rPr>
                <w:sz w:val="22"/>
                <w:szCs w:val="22"/>
                <w:lang w:val="en-US"/>
              </w:rPr>
              <w:t xml:space="preserve">during the </w:t>
            </w:r>
            <w:r w:rsidR="008452AA">
              <w:rPr>
                <w:sz w:val="22"/>
                <w:szCs w:val="22"/>
                <w:lang w:val="en-US"/>
              </w:rPr>
              <w:t>period</w:t>
            </w:r>
          </w:p>
        </w:tc>
        <w:tc>
          <w:tcPr>
            <w:tcW w:w="1047" w:type="pct"/>
            <w:vAlign w:val="bottom"/>
          </w:tcPr>
          <w:p w14:paraId="1F4B9A2B" w14:textId="77777777" w:rsidR="00EF3618" w:rsidRPr="00953054" w:rsidRDefault="006542D7" w:rsidP="004D6752">
            <w:pPr>
              <w:autoSpaceDE/>
              <w:autoSpaceDN/>
              <w:spacing w:line="276" w:lineRule="auto"/>
              <w:jc w:val="center"/>
              <w:rPr>
                <w:sz w:val="22"/>
                <w:szCs w:val="22"/>
                <w:lang w:val="en-US"/>
              </w:rPr>
            </w:pPr>
            <w:r w:rsidRPr="00953054">
              <w:rPr>
                <w:sz w:val="22"/>
                <w:szCs w:val="22"/>
                <w:lang w:val="en-US"/>
              </w:rPr>
              <w:t>(xxx)</w:t>
            </w:r>
          </w:p>
        </w:tc>
      </w:tr>
      <w:tr w:rsidR="00650C14" w:rsidRPr="00953054" w14:paraId="1A0EF31C" w14:textId="77777777" w:rsidTr="00727EE2">
        <w:trPr>
          <w:trHeight w:val="340"/>
        </w:trPr>
        <w:tc>
          <w:tcPr>
            <w:tcW w:w="3953" w:type="pct"/>
            <w:shd w:val="clear" w:color="auto" w:fill="auto"/>
            <w:noWrap/>
            <w:vAlign w:val="bottom"/>
            <w:hideMark/>
          </w:tcPr>
          <w:p w14:paraId="14E3C57A" w14:textId="77777777" w:rsidR="00EF3618" w:rsidRPr="00953054" w:rsidRDefault="00C5459E" w:rsidP="00953054">
            <w:pPr>
              <w:autoSpaceDE/>
              <w:autoSpaceDN/>
              <w:spacing w:line="276" w:lineRule="auto"/>
              <w:jc w:val="both"/>
              <w:rPr>
                <w:sz w:val="22"/>
                <w:szCs w:val="22"/>
                <w:lang w:val="en-US"/>
              </w:rPr>
            </w:pPr>
            <w:r w:rsidRPr="00953054">
              <w:rPr>
                <w:sz w:val="22"/>
                <w:szCs w:val="22"/>
                <w:lang w:val="en-US"/>
              </w:rPr>
              <w:t>Written</w:t>
            </w:r>
            <w:r w:rsidR="00EF3618" w:rsidRPr="00953054">
              <w:rPr>
                <w:sz w:val="22"/>
                <w:szCs w:val="22"/>
                <w:lang w:val="en-US"/>
              </w:rPr>
              <w:t xml:space="preserve"> </w:t>
            </w:r>
            <w:r w:rsidR="00A27946" w:rsidRPr="00953054">
              <w:rPr>
                <w:sz w:val="22"/>
                <w:szCs w:val="22"/>
                <w:lang w:val="en-US"/>
              </w:rPr>
              <w:t xml:space="preserve">off during the </w:t>
            </w:r>
            <w:r w:rsidR="008452AA">
              <w:rPr>
                <w:sz w:val="22"/>
                <w:szCs w:val="22"/>
                <w:lang w:val="en-US"/>
              </w:rPr>
              <w:t>period.</w:t>
            </w:r>
          </w:p>
        </w:tc>
        <w:tc>
          <w:tcPr>
            <w:tcW w:w="1047" w:type="pct"/>
            <w:vAlign w:val="bottom"/>
          </w:tcPr>
          <w:p w14:paraId="011B9425" w14:textId="77777777" w:rsidR="00EF3618" w:rsidRPr="00953054" w:rsidRDefault="006542D7" w:rsidP="004D6752">
            <w:pPr>
              <w:autoSpaceDE/>
              <w:autoSpaceDN/>
              <w:spacing w:line="276" w:lineRule="auto"/>
              <w:jc w:val="center"/>
              <w:rPr>
                <w:sz w:val="22"/>
                <w:szCs w:val="22"/>
                <w:lang w:val="en-US"/>
              </w:rPr>
            </w:pPr>
            <w:r w:rsidRPr="00953054">
              <w:rPr>
                <w:sz w:val="22"/>
                <w:szCs w:val="22"/>
                <w:lang w:val="en-US"/>
              </w:rPr>
              <w:t>(xxx)</w:t>
            </w:r>
          </w:p>
        </w:tc>
      </w:tr>
      <w:tr w:rsidR="00650C14" w:rsidRPr="00953054" w14:paraId="48440384" w14:textId="77777777" w:rsidTr="00727EE2">
        <w:trPr>
          <w:trHeight w:val="340"/>
        </w:trPr>
        <w:tc>
          <w:tcPr>
            <w:tcW w:w="3953" w:type="pct"/>
            <w:shd w:val="clear" w:color="auto" w:fill="auto"/>
            <w:noWrap/>
            <w:vAlign w:val="bottom"/>
            <w:hideMark/>
          </w:tcPr>
          <w:p w14:paraId="4A913E55" w14:textId="77777777" w:rsidR="00EF3618" w:rsidRPr="00953054" w:rsidRDefault="00C5459E" w:rsidP="00953054">
            <w:pPr>
              <w:autoSpaceDE/>
              <w:autoSpaceDN/>
              <w:spacing w:line="276" w:lineRule="auto"/>
              <w:jc w:val="both"/>
              <w:rPr>
                <w:sz w:val="22"/>
                <w:szCs w:val="22"/>
                <w:lang w:val="en-US"/>
              </w:rPr>
            </w:pPr>
            <w:r w:rsidRPr="00953054">
              <w:rPr>
                <w:sz w:val="22"/>
                <w:szCs w:val="22"/>
                <w:lang w:val="en-US"/>
              </w:rPr>
              <w:t>A</w:t>
            </w:r>
            <w:r w:rsidR="00EF3618" w:rsidRPr="00953054">
              <w:rPr>
                <w:sz w:val="22"/>
                <w:szCs w:val="22"/>
                <w:lang w:val="en-US"/>
              </w:rPr>
              <w:t xml:space="preserve">t </w:t>
            </w:r>
            <w:r w:rsidR="00A27946" w:rsidRPr="00953054">
              <w:rPr>
                <w:sz w:val="22"/>
                <w:szCs w:val="22"/>
                <w:lang w:val="en-US"/>
              </w:rPr>
              <w:t xml:space="preserve">the end of the </w:t>
            </w:r>
            <w:r w:rsidR="008452AA">
              <w:rPr>
                <w:sz w:val="22"/>
                <w:szCs w:val="22"/>
                <w:lang w:val="en-US"/>
              </w:rPr>
              <w:t>period.</w:t>
            </w:r>
          </w:p>
        </w:tc>
        <w:tc>
          <w:tcPr>
            <w:tcW w:w="1047" w:type="pct"/>
            <w:vAlign w:val="bottom"/>
          </w:tcPr>
          <w:p w14:paraId="41111AF5" w14:textId="77777777" w:rsidR="00EF3618" w:rsidRPr="00953054" w:rsidRDefault="006542D7" w:rsidP="004D6752">
            <w:pPr>
              <w:autoSpaceDE/>
              <w:autoSpaceDN/>
              <w:spacing w:line="276" w:lineRule="auto"/>
              <w:jc w:val="center"/>
              <w:rPr>
                <w:b/>
                <w:bCs/>
                <w:sz w:val="22"/>
                <w:szCs w:val="22"/>
                <w:lang w:val="en-US"/>
              </w:rPr>
            </w:pPr>
            <w:r w:rsidRPr="00953054">
              <w:rPr>
                <w:b/>
                <w:bCs/>
                <w:sz w:val="22"/>
                <w:szCs w:val="22"/>
                <w:lang w:val="en-US"/>
              </w:rPr>
              <w:t>xxx</w:t>
            </w:r>
          </w:p>
        </w:tc>
      </w:tr>
    </w:tbl>
    <w:p w14:paraId="7447C8F9" w14:textId="77777777" w:rsidR="00B27D85" w:rsidRDefault="00B27D85">
      <w:pPr>
        <w:autoSpaceDE/>
        <w:autoSpaceDN/>
        <w:rPr>
          <w:rFonts w:eastAsia="Arial"/>
          <w:b/>
          <w:bCs/>
          <w:spacing w:val="3"/>
          <w:sz w:val="22"/>
          <w:szCs w:val="22"/>
        </w:rPr>
      </w:pPr>
      <w:r>
        <w:rPr>
          <w:rFonts w:eastAsia="Arial"/>
          <w:b/>
          <w:bCs/>
          <w:spacing w:val="3"/>
          <w:sz w:val="22"/>
          <w:szCs w:val="22"/>
        </w:rPr>
        <w:br w:type="page"/>
      </w:r>
    </w:p>
    <w:p w14:paraId="00F5F97D" w14:textId="77777777" w:rsidR="00D54E89" w:rsidRPr="006A2852" w:rsidRDefault="00B27D85" w:rsidP="006A2852">
      <w:pPr>
        <w:autoSpaceDE/>
        <w:autoSpaceDN/>
        <w:spacing w:line="360" w:lineRule="auto"/>
        <w:jc w:val="both"/>
        <w:rPr>
          <w:b/>
          <w:sz w:val="22"/>
          <w:szCs w:val="22"/>
        </w:rPr>
      </w:pPr>
      <w:r w:rsidRPr="00953054">
        <w:rPr>
          <w:b/>
          <w:sz w:val="22"/>
          <w:szCs w:val="22"/>
        </w:rPr>
        <w:lastRenderedPageBreak/>
        <w:t>Notes to the Financial Statements (Continued)</w:t>
      </w:r>
    </w:p>
    <w:p w14:paraId="7770DBCA" w14:textId="77777777" w:rsidR="000052FA" w:rsidRPr="00953054" w:rsidRDefault="00D21C5A" w:rsidP="00196F69">
      <w:pPr>
        <w:pStyle w:val="ListParagraph"/>
        <w:numPr>
          <w:ilvl w:val="0"/>
          <w:numId w:val="36"/>
        </w:numPr>
        <w:spacing w:line="360" w:lineRule="auto"/>
        <w:ind w:right="-20"/>
        <w:jc w:val="both"/>
        <w:rPr>
          <w:rFonts w:eastAsia="Arial"/>
          <w:b/>
          <w:bCs/>
          <w:spacing w:val="3"/>
          <w:sz w:val="22"/>
          <w:szCs w:val="22"/>
        </w:rPr>
      </w:pPr>
      <w:r w:rsidRPr="00953054">
        <w:rPr>
          <w:rFonts w:eastAsia="Arial"/>
          <w:b/>
          <w:bCs/>
          <w:spacing w:val="3"/>
          <w:sz w:val="22"/>
          <w:szCs w:val="22"/>
        </w:rPr>
        <w:t>Receivables from Non-Exchange Transactions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940"/>
        <w:gridCol w:w="2002"/>
        <w:gridCol w:w="2376"/>
      </w:tblGrid>
      <w:tr w:rsidR="00CC5246" w:rsidRPr="00CC5246" w14:paraId="2494F981" w14:textId="77777777" w:rsidTr="00727EE2">
        <w:trPr>
          <w:trHeight w:val="335"/>
        </w:trPr>
        <w:tc>
          <w:tcPr>
            <w:tcW w:w="2651" w:type="pct"/>
            <w:vMerge w:val="restart"/>
            <w:shd w:val="clear" w:color="auto" w:fill="0070C0"/>
            <w:vAlign w:val="center"/>
            <w:hideMark/>
          </w:tcPr>
          <w:p w14:paraId="2FE91E75" w14:textId="77777777" w:rsidR="00CC5246" w:rsidRPr="00CC5246" w:rsidRDefault="00CC5246" w:rsidP="00CC5246">
            <w:pPr>
              <w:autoSpaceDE/>
              <w:autoSpaceDN/>
              <w:spacing w:line="276" w:lineRule="auto"/>
              <w:jc w:val="both"/>
              <w:rPr>
                <w:b/>
                <w:bCs/>
                <w:sz w:val="22"/>
                <w:szCs w:val="22"/>
                <w:lang w:eastAsia="en-GB"/>
              </w:rPr>
            </w:pPr>
            <w:r w:rsidRPr="00CC5246">
              <w:rPr>
                <w:b/>
                <w:bCs/>
                <w:sz w:val="22"/>
                <w:szCs w:val="22"/>
                <w:lang w:val="en-US"/>
              </w:rPr>
              <w:t>Description</w:t>
            </w:r>
          </w:p>
        </w:tc>
        <w:tc>
          <w:tcPr>
            <w:tcW w:w="1074" w:type="pct"/>
            <w:shd w:val="clear" w:color="auto" w:fill="0070C0"/>
            <w:vAlign w:val="bottom"/>
          </w:tcPr>
          <w:p w14:paraId="1D42323E" w14:textId="4BBFCD78" w:rsidR="00CC5246" w:rsidRPr="00CC5246" w:rsidRDefault="00CC5246" w:rsidP="004D6752">
            <w:pPr>
              <w:autoSpaceDE/>
              <w:autoSpaceDN/>
              <w:spacing w:line="276" w:lineRule="auto"/>
              <w:jc w:val="center"/>
              <w:rPr>
                <w:b/>
                <w:bCs/>
                <w:sz w:val="22"/>
                <w:szCs w:val="22"/>
                <w:lang w:val="en-US"/>
              </w:rPr>
            </w:pPr>
            <w:r w:rsidRPr="00CC5246">
              <w:rPr>
                <w:b/>
                <w:bCs/>
                <w:color w:val="000000"/>
                <w:sz w:val="22"/>
                <w:szCs w:val="22"/>
                <w:lang w:val="en-US"/>
              </w:rPr>
              <w:t>Period ended Sep/Dec/March/June 20xx</w:t>
            </w:r>
          </w:p>
        </w:tc>
        <w:tc>
          <w:tcPr>
            <w:tcW w:w="1275" w:type="pct"/>
            <w:shd w:val="clear" w:color="auto" w:fill="0070C0"/>
            <w:noWrap/>
            <w:vAlign w:val="bottom"/>
          </w:tcPr>
          <w:p w14:paraId="0F8E2FCC" w14:textId="77777777" w:rsidR="00CC5246" w:rsidRPr="00CC5246" w:rsidRDefault="00CC5246" w:rsidP="004D6752">
            <w:pPr>
              <w:autoSpaceDE/>
              <w:autoSpaceDN/>
              <w:spacing w:line="276" w:lineRule="auto"/>
              <w:jc w:val="center"/>
              <w:rPr>
                <w:b/>
                <w:i/>
                <w:iCs/>
                <w:sz w:val="22"/>
                <w:szCs w:val="22"/>
                <w:lang w:val="en-US"/>
              </w:rPr>
            </w:pPr>
            <w:r w:rsidRPr="00CC5246">
              <w:rPr>
                <w:b/>
                <w:i/>
                <w:iCs/>
                <w:sz w:val="22"/>
                <w:szCs w:val="22"/>
                <w:lang w:val="en-US"/>
              </w:rPr>
              <w:t>Opening Statement</w:t>
            </w:r>
          </w:p>
          <w:p w14:paraId="5CCC4C38" w14:textId="77777777" w:rsidR="00CC5246" w:rsidRPr="00CC5246" w:rsidRDefault="00CC5246" w:rsidP="004D6752">
            <w:pPr>
              <w:autoSpaceDE/>
              <w:autoSpaceDN/>
              <w:spacing w:line="276" w:lineRule="auto"/>
              <w:jc w:val="center"/>
              <w:rPr>
                <w:b/>
                <w:bCs/>
                <w:sz w:val="22"/>
                <w:szCs w:val="22"/>
                <w:lang w:val="en-US"/>
              </w:rPr>
            </w:pPr>
            <w:r w:rsidRPr="00CC5246">
              <w:rPr>
                <w:b/>
                <w:i/>
                <w:iCs/>
                <w:sz w:val="22"/>
                <w:szCs w:val="22"/>
                <w:lang w:val="en-US"/>
              </w:rPr>
              <w:t>1</w:t>
            </w:r>
            <w:r w:rsidRPr="00CC5246">
              <w:rPr>
                <w:b/>
                <w:i/>
                <w:iCs/>
                <w:sz w:val="22"/>
                <w:szCs w:val="22"/>
                <w:vertAlign w:val="superscript"/>
                <w:lang w:val="en-US"/>
              </w:rPr>
              <w:t>st</w:t>
            </w:r>
            <w:r w:rsidRPr="00CC5246">
              <w:rPr>
                <w:b/>
                <w:i/>
                <w:iCs/>
                <w:sz w:val="22"/>
                <w:szCs w:val="22"/>
                <w:lang w:val="en-US"/>
              </w:rPr>
              <w:t xml:space="preserve"> July 20XX</w:t>
            </w:r>
          </w:p>
        </w:tc>
      </w:tr>
      <w:tr w:rsidR="00CC5246" w:rsidRPr="00CC5246" w14:paraId="79A3174F" w14:textId="77777777" w:rsidTr="00727EE2">
        <w:trPr>
          <w:trHeight w:val="335"/>
        </w:trPr>
        <w:tc>
          <w:tcPr>
            <w:tcW w:w="2651" w:type="pct"/>
            <w:vMerge/>
            <w:shd w:val="clear" w:color="auto" w:fill="0070C0"/>
            <w:vAlign w:val="bottom"/>
            <w:hideMark/>
          </w:tcPr>
          <w:p w14:paraId="023498B1" w14:textId="77777777" w:rsidR="00CC5246" w:rsidRPr="00CC5246" w:rsidRDefault="00CC5246" w:rsidP="00CC5246">
            <w:pPr>
              <w:autoSpaceDE/>
              <w:autoSpaceDN/>
              <w:spacing w:line="276" w:lineRule="auto"/>
              <w:jc w:val="both"/>
              <w:rPr>
                <w:b/>
                <w:bCs/>
                <w:sz w:val="22"/>
                <w:szCs w:val="22"/>
                <w:lang w:eastAsia="en-GB"/>
              </w:rPr>
            </w:pPr>
          </w:p>
        </w:tc>
        <w:tc>
          <w:tcPr>
            <w:tcW w:w="1074" w:type="pct"/>
            <w:shd w:val="clear" w:color="auto" w:fill="0070C0"/>
            <w:vAlign w:val="bottom"/>
          </w:tcPr>
          <w:p w14:paraId="36D27513" w14:textId="77777777" w:rsidR="00CC5246" w:rsidRPr="00CC5246" w:rsidRDefault="00CC5246" w:rsidP="004D6752">
            <w:pPr>
              <w:autoSpaceDE/>
              <w:autoSpaceDN/>
              <w:spacing w:line="276" w:lineRule="auto"/>
              <w:jc w:val="center"/>
              <w:rPr>
                <w:b/>
                <w:bCs/>
                <w:sz w:val="22"/>
                <w:szCs w:val="22"/>
                <w:lang w:val="en-US"/>
              </w:rPr>
            </w:pPr>
            <w:r w:rsidRPr="00CC5246">
              <w:rPr>
                <w:b/>
                <w:bCs/>
                <w:sz w:val="22"/>
                <w:szCs w:val="22"/>
                <w:lang w:val="en-US"/>
              </w:rPr>
              <w:t>Kshs</w:t>
            </w:r>
          </w:p>
        </w:tc>
        <w:tc>
          <w:tcPr>
            <w:tcW w:w="1275" w:type="pct"/>
            <w:shd w:val="clear" w:color="auto" w:fill="0070C0"/>
            <w:noWrap/>
            <w:vAlign w:val="bottom"/>
          </w:tcPr>
          <w:p w14:paraId="42E22B47" w14:textId="77777777" w:rsidR="00CC5246" w:rsidRPr="00CC5246" w:rsidRDefault="00CC5246" w:rsidP="004D6752">
            <w:pPr>
              <w:autoSpaceDE/>
              <w:autoSpaceDN/>
              <w:spacing w:line="276" w:lineRule="auto"/>
              <w:jc w:val="center"/>
              <w:rPr>
                <w:b/>
                <w:bCs/>
                <w:sz w:val="22"/>
                <w:szCs w:val="22"/>
                <w:lang w:val="en-US"/>
              </w:rPr>
            </w:pPr>
            <w:r w:rsidRPr="00CC5246">
              <w:rPr>
                <w:b/>
                <w:bCs/>
                <w:sz w:val="22"/>
                <w:szCs w:val="22"/>
                <w:lang w:val="en-US"/>
              </w:rPr>
              <w:t>Kshs</w:t>
            </w:r>
          </w:p>
        </w:tc>
      </w:tr>
      <w:tr w:rsidR="00CC5246" w:rsidRPr="00CC5246" w14:paraId="3BEE9726" w14:textId="77777777" w:rsidTr="00727EE2">
        <w:trPr>
          <w:trHeight w:val="335"/>
        </w:trPr>
        <w:tc>
          <w:tcPr>
            <w:tcW w:w="2651" w:type="pct"/>
            <w:shd w:val="clear" w:color="auto" w:fill="auto"/>
            <w:vAlign w:val="bottom"/>
            <w:hideMark/>
          </w:tcPr>
          <w:p w14:paraId="00C22DB6" w14:textId="77777777" w:rsidR="00CC5246" w:rsidRPr="00CC5246" w:rsidRDefault="00CC5246" w:rsidP="00CC5246">
            <w:pPr>
              <w:autoSpaceDE/>
              <w:autoSpaceDN/>
              <w:spacing w:line="276" w:lineRule="auto"/>
              <w:jc w:val="both"/>
              <w:rPr>
                <w:sz w:val="22"/>
                <w:szCs w:val="22"/>
                <w:lang w:val="en-US"/>
              </w:rPr>
            </w:pPr>
            <w:r w:rsidRPr="00CC5246">
              <w:rPr>
                <w:sz w:val="22"/>
                <w:szCs w:val="22"/>
                <w:lang w:eastAsia="en-GB"/>
              </w:rPr>
              <w:t>Other debtors (non-exchange transactions)</w:t>
            </w:r>
          </w:p>
        </w:tc>
        <w:tc>
          <w:tcPr>
            <w:tcW w:w="1074" w:type="pct"/>
            <w:vAlign w:val="bottom"/>
          </w:tcPr>
          <w:p w14:paraId="346043E8" w14:textId="77777777" w:rsidR="00CC5246" w:rsidRPr="00CC5246" w:rsidRDefault="00CC5246" w:rsidP="004D6752">
            <w:pPr>
              <w:autoSpaceDE/>
              <w:autoSpaceDN/>
              <w:spacing w:line="276" w:lineRule="auto"/>
              <w:jc w:val="center"/>
              <w:rPr>
                <w:sz w:val="22"/>
                <w:szCs w:val="22"/>
                <w:lang w:val="en-US"/>
              </w:rPr>
            </w:pPr>
            <w:r w:rsidRPr="00CC5246">
              <w:rPr>
                <w:sz w:val="22"/>
                <w:szCs w:val="22"/>
                <w:lang w:val="en-US"/>
              </w:rPr>
              <w:t>xxx</w:t>
            </w:r>
          </w:p>
        </w:tc>
        <w:tc>
          <w:tcPr>
            <w:tcW w:w="1275" w:type="pct"/>
            <w:shd w:val="clear" w:color="auto" w:fill="auto"/>
            <w:noWrap/>
            <w:vAlign w:val="bottom"/>
            <w:hideMark/>
          </w:tcPr>
          <w:p w14:paraId="6C19FC3D" w14:textId="77777777" w:rsidR="00CC5246" w:rsidRPr="00CC5246" w:rsidRDefault="00CC5246" w:rsidP="004D6752">
            <w:pPr>
              <w:autoSpaceDE/>
              <w:autoSpaceDN/>
              <w:spacing w:line="276" w:lineRule="auto"/>
              <w:jc w:val="center"/>
              <w:rPr>
                <w:sz w:val="22"/>
                <w:szCs w:val="22"/>
                <w:lang w:val="en-US"/>
              </w:rPr>
            </w:pPr>
            <w:r w:rsidRPr="00CC5246">
              <w:rPr>
                <w:sz w:val="22"/>
                <w:szCs w:val="22"/>
                <w:lang w:val="en-US"/>
              </w:rPr>
              <w:t>xxx</w:t>
            </w:r>
          </w:p>
        </w:tc>
      </w:tr>
      <w:tr w:rsidR="00CC5246" w:rsidRPr="00CC5246" w14:paraId="17CF1643" w14:textId="77777777" w:rsidTr="00727EE2">
        <w:trPr>
          <w:trHeight w:val="335"/>
        </w:trPr>
        <w:tc>
          <w:tcPr>
            <w:tcW w:w="2651" w:type="pct"/>
            <w:shd w:val="clear" w:color="auto" w:fill="auto"/>
            <w:noWrap/>
            <w:vAlign w:val="bottom"/>
            <w:hideMark/>
          </w:tcPr>
          <w:p w14:paraId="4B296D16" w14:textId="77777777" w:rsidR="00CC5246" w:rsidRPr="00CC5246" w:rsidRDefault="00CC5246" w:rsidP="00CC5246">
            <w:pPr>
              <w:autoSpaceDE/>
              <w:autoSpaceDN/>
              <w:spacing w:line="276" w:lineRule="auto"/>
              <w:jc w:val="both"/>
              <w:rPr>
                <w:sz w:val="22"/>
                <w:szCs w:val="22"/>
                <w:lang w:val="en-US"/>
              </w:rPr>
            </w:pPr>
            <w:r w:rsidRPr="00CC5246">
              <w:rPr>
                <w:sz w:val="22"/>
                <w:szCs w:val="22"/>
                <w:lang w:eastAsia="en-GB"/>
              </w:rPr>
              <w:t>Less: impairment allowance</w:t>
            </w:r>
          </w:p>
        </w:tc>
        <w:tc>
          <w:tcPr>
            <w:tcW w:w="1074" w:type="pct"/>
            <w:vAlign w:val="bottom"/>
          </w:tcPr>
          <w:p w14:paraId="0F4ACE7F" w14:textId="77777777" w:rsidR="00CC5246" w:rsidRPr="00CC5246" w:rsidRDefault="00CC5246" w:rsidP="004D6752">
            <w:pPr>
              <w:autoSpaceDE/>
              <w:autoSpaceDN/>
              <w:spacing w:line="276" w:lineRule="auto"/>
              <w:jc w:val="center"/>
              <w:rPr>
                <w:sz w:val="22"/>
                <w:szCs w:val="22"/>
                <w:lang w:val="en-US"/>
              </w:rPr>
            </w:pPr>
            <w:r w:rsidRPr="00CC5246">
              <w:rPr>
                <w:sz w:val="22"/>
                <w:szCs w:val="22"/>
                <w:lang w:val="en-US"/>
              </w:rPr>
              <w:t>(xxx)</w:t>
            </w:r>
          </w:p>
        </w:tc>
        <w:tc>
          <w:tcPr>
            <w:tcW w:w="1275" w:type="pct"/>
            <w:shd w:val="clear" w:color="auto" w:fill="auto"/>
            <w:noWrap/>
            <w:vAlign w:val="bottom"/>
            <w:hideMark/>
          </w:tcPr>
          <w:p w14:paraId="43E08806" w14:textId="77777777" w:rsidR="00CC5246" w:rsidRPr="00CC5246" w:rsidRDefault="00CC5246" w:rsidP="004D6752">
            <w:pPr>
              <w:autoSpaceDE/>
              <w:autoSpaceDN/>
              <w:spacing w:line="276" w:lineRule="auto"/>
              <w:jc w:val="center"/>
              <w:rPr>
                <w:sz w:val="22"/>
                <w:szCs w:val="22"/>
                <w:lang w:val="en-US"/>
              </w:rPr>
            </w:pPr>
            <w:r w:rsidRPr="00CC5246">
              <w:rPr>
                <w:sz w:val="22"/>
                <w:szCs w:val="22"/>
                <w:lang w:val="en-US"/>
              </w:rPr>
              <w:t>(xxx)</w:t>
            </w:r>
          </w:p>
        </w:tc>
      </w:tr>
      <w:tr w:rsidR="00CC5246" w:rsidRPr="00CC5246" w14:paraId="41C69B54" w14:textId="77777777" w:rsidTr="00727EE2">
        <w:trPr>
          <w:trHeight w:val="335"/>
        </w:trPr>
        <w:tc>
          <w:tcPr>
            <w:tcW w:w="2651" w:type="pct"/>
            <w:shd w:val="clear" w:color="auto" w:fill="auto"/>
            <w:noWrap/>
            <w:vAlign w:val="bottom"/>
            <w:hideMark/>
          </w:tcPr>
          <w:p w14:paraId="7E95D823" w14:textId="77777777" w:rsidR="00CC5246" w:rsidRPr="00CC5246" w:rsidRDefault="00CC5246" w:rsidP="00CC5246">
            <w:pPr>
              <w:autoSpaceDE/>
              <w:autoSpaceDN/>
              <w:spacing w:line="276" w:lineRule="auto"/>
              <w:jc w:val="both"/>
              <w:rPr>
                <w:b/>
                <w:bCs/>
                <w:sz w:val="22"/>
                <w:szCs w:val="22"/>
                <w:lang w:val="en-US"/>
              </w:rPr>
            </w:pPr>
            <w:r w:rsidRPr="00CC5246">
              <w:rPr>
                <w:b/>
                <w:bCs/>
                <w:sz w:val="22"/>
                <w:szCs w:val="22"/>
                <w:lang w:eastAsia="en-GB"/>
              </w:rPr>
              <w:t>Total</w:t>
            </w:r>
            <w:r w:rsidRPr="00CC5246">
              <w:rPr>
                <w:sz w:val="22"/>
                <w:szCs w:val="22"/>
                <w:lang w:eastAsia="en-GB"/>
              </w:rPr>
              <w:t xml:space="preserve"> </w:t>
            </w:r>
            <w:r w:rsidRPr="00CC5246">
              <w:rPr>
                <w:b/>
                <w:bCs/>
                <w:sz w:val="22"/>
                <w:szCs w:val="22"/>
                <w:lang w:eastAsia="en-GB"/>
              </w:rPr>
              <w:t>receivables from non- exchange transactions</w:t>
            </w:r>
          </w:p>
        </w:tc>
        <w:tc>
          <w:tcPr>
            <w:tcW w:w="1074" w:type="pct"/>
            <w:vAlign w:val="bottom"/>
          </w:tcPr>
          <w:p w14:paraId="5591A1B6" w14:textId="77777777" w:rsidR="00CC5246" w:rsidRPr="00CC5246" w:rsidRDefault="00CC5246" w:rsidP="004D6752">
            <w:pPr>
              <w:autoSpaceDE/>
              <w:autoSpaceDN/>
              <w:spacing w:line="276" w:lineRule="auto"/>
              <w:jc w:val="center"/>
              <w:rPr>
                <w:b/>
                <w:bCs/>
                <w:sz w:val="22"/>
                <w:szCs w:val="22"/>
                <w:lang w:val="en-US"/>
              </w:rPr>
            </w:pPr>
            <w:r w:rsidRPr="00CC5246">
              <w:rPr>
                <w:b/>
                <w:bCs/>
                <w:sz w:val="22"/>
                <w:szCs w:val="22"/>
                <w:lang w:val="en-US"/>
              </w:rPr>
              <w:t>xxx</w:t>
            </w:r>
          </w:p>
        </w:tc>
        <w:tc>
          <w:tcPr>
            <w:tcW w:w="1275" w:type="pct"/>
            <w:shd w:val="clear" w:color="auto" w:fill="auto"/>
            <w:noWrap/>
            <w:vAlign w:val="bottom"/>
            <w:hideMark/>
          </w:tcPr>
          <w:p w14:paraId="4EF5ABA4" w14:textId="77777777" w:rsidR="00CC5246" w:rsidRPr="00CC5246" w:rsidRDefault="00CC5246" w:rsidP="004D6752">
            <w:pPr>
              <w:autoSpaceDE/>
              <w:autoSpaceDN/>
              <w:spacing w:line="276" w:lineRule="auto"/>
              <w:jc w:val="center"/>
              <w:rPr>
                <w:b/>
                <w:bCs/>
                <w:sz w:val="22"/>
                <w:szCs w:val="22"/>
                <w:lang w:val="en-US"/>
              </w:rPr>
            </w:pPr>
            <w:r w:rsidRPr="00CC5246">
              <w:rPr>
                <w:b/>
                <w:bCs/>
                <w:sz w:val="22"/>
                <w:szCs w:val="22"/>
                <w:lang w:val="en-US"/>
              </w:rPr>
              <w:t>xxx</w:t>
            </w:r>
          </w:p>
        </w:tc>
      </w:tr>
    </w:tbl>
    <w:p w14:paraId="473898A2" w14:textId="1C055315" w:rsidR="00CE0C53" w:rsidRDefault="00CE0C53" w:rsidP="0012561D">
      <w:pPr>
        <w:pStyle w:val="ListParagraph"/>
        <w:autoSpaceDE/>
        <w:autoSpaceDN/>
        <w:spacing w:line="360" w:lineRule="auto"/>
        <w:ind w:left="502" w:right="-302"/>
        <w:jc w:val="both"/>
        <w:rPr>
          <w:b/>
          <w:bCs/>
          <w:sz w:val="22"/>
          <w:szCs w:val="22"/>
          <w:lang w:eastAsia="en-GB"/>
        </w:rPr>
      </w:pPr>
    </w:p>
    <w:p w14:paraId="0D35F128" w14:textId="77777777" w:rsidR="00912FFA" w:rsidRPr="00F055AF" w:rsidRDefault="00D21C5A" w:rsidP="00196F69">
      <w:pPr>
        <w:pStyle w:val="ListParagraph"/>
        <w:numPr>
          <w:ilvl w:val="0"/>
          <w:numId w:val="37"/>
        </w:numPr>
        <w:autoSpaceDE/>
        <w:autoSpaceDN/>
        <w:spacing w:line="360" w:lineRule="auto"/>
        <w:ind w:right="-302"/>
        <w:jc w:val="both"/>
        <w:rPr>
          <w:b/>
          <w:bCs/>
          <w:sz w:val="22"/>
          <w:szCs w:val="22"/>
          <w:lang w:eastAsia="en-GB"/>
        </w:rPr>
      </w:pPr>
      <w:r w:rsidRPr="00953054">
        <w:rPr>
          <w:b/>
          <w:bCs/>
          <w:sz w:val="22"/>
          <w:szCs w:val="22"/>
          <w:lang w:eastAsia="en-GB"/>
        </w:rPr>
        <w:t xml:space="preserve">Reconciliation for Impairment Allowance </w:t>
      </w:r>
      <w:r w:rsidR="00912FFA" w:rsidRPr="00953054">
        <w:rPr>
          <w:b/>
          <w:bCs/>
          <w:sz w:val="22"/>
          <w:szCs w:val="22"/>
          <w:lang w:eastAsia="en-GB"/>
        </w:rPr>
        <w:t>o</w:t>
      </w:r>
      <w:r w:rsidRPr="00953054">
        <w:rPr>
          <w:b/>
          <w:bCs/>
          <w:sz w:val="22"/>
          <w:szCs w:val="22"/>
          <w:lang w:eastAsia="en-GB"/>
        </w:rPr>
        <w:t xml:space="preserve">n Receivables </w:t>
      </w:r>
      <w:r w:rsidR="00912FFA" w:rsidRPr="00953054">
        <w:rPr>
          <w:b/>
          <w:bCs/>
          <w:sz w:val="22"/>
          <w:szCs w:val="22"/>
          <w:lang w:eastAsia="en-GB"/>
        </w:rPr>
        <w:t>f</w:t>
      </w:r>
      <w:r w:rsidRPr="00953054">
        <w:rPr>
          <w:b/>
          <w:bCs/>
          <w:sz w:val="22"/>
          <w:szCs w:val="22"/>
          <w:lang w:eastAsia="en-GB"/>
        </w:rPr>
        <w:t>rom Non-Exchange Transactions</w:t>
      </w:r>
    </w:p>
    <w:tbl>
      <w:tblPr>
        <w:tblW w:w="4942"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917"/>
        <w:gridCol w:w="2293"/>
      </w:tblGrid>
      <w:tr w:rsidR="00480949" w:rsidRPr="00953054" w14:paraId="5038B59B" w14:textId="77777777" w:rsidTr="00727EE2">
        <w:trPr>
          <w:trHeight w:val="344"/>
        </w:trPr>
        <w:tc>
          <w:tcPr>
            <w:tcW w:w="3755"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697138B6" w14:textId="77777777" w:rsidR="00480949" w:rsidRPr="00953054" w:rsidRDefault="00480949" w:rsidP="00A966E8">
            <w:pPr>
              <w:autoSpaceDE/>
              <w:autoSpaceDN/>
              <w:spacing w:line="276" w:lineRule="auto"/>
              <w:jc w:val="both"/>
              <w:rPr>
                <w:b/>
                <w:bCs/>
                <w:sz w:val="22"/>
                <w:szCs w:val="22"/>
                <w:lang w:eastAsia="en-GB"/>
              </w:rPr>
            </w:pPr>
            <w:r w:rsidRPr="00953054">
              <w:rPr>
                <w:b/>
                <w:bCs/>
                <w:sz w:val="22"/>
                <w:szCs w:val="22"/>
                <w:lang w:eastAsia="en-GB"/>
              </w:rPr>
              <w:t>Description</w:t>
            </w:r>
          </w:p>
        </w:tc>
        <w:tc>
          <w:tcPr>
            <w:tcW w:w="1245" w:type="pct"/>
            <w:shd w:val="clear" w:color="auto" w:fill="0070C0"/>
            <w:vAlign w:val="bottom"/>
          </w:tcPr>
          <w:p w14:paraId="37998C43" w14:textId="77777777" w:rsidR="00480949" w:rsidRPr="00953054" w:rsidRDefault="00480949" w:rsidP="004D6752">
            <w:pPr>
              <w:autoSpaceDE/>
              <w:autoSpaceDN/>
              <w:spacing w:line="276" w:lineRule="auto"/>
              <w:jc w:val="center"/>
              <w:rPr>
                <w:b/>
                <w:i/>
                <w:iCs/>
                <w:sz w:val="22"/>
                <w:szCs w:val="22"/>
                <w:lang w:val="en-US"/>
              </w:rPr>
            </w:pPr>
            <w:r>
              <w:rPr>
                <w:b/>
                <w:bCs/>
                <w:color w:val="000000"/>
                <w:sz w:val="22"/>
                <w:szCs w:val="22"/>
                <w:lang w:val="en-US"/>
              </w:rPr>
              <w:t>Period ended Sep/Dec/March/June 20xx</w:t>
            </w:r>
          </w:p>
        </w:tc>
      </w:tr>
      <w:tr w:rsidR="00480949" w:rsidRPr="00953054" w14:paraId="24873908" w14:textId="77777777" w:rsidTr="00727EE2">
        <w:trPr>
          <w:trHeight w:val="344"/>
        </w:trPr>
        <w:tc>
          <w:tcPr>
            <w:tcW w:w="3755"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2A9BE256" w14:textId="77777777" w:rsidR="00480949" w:rsidRPr="00953054" w:rsidRDefault="00480949" w:rsidP="00A966E8">
            <w:pPr>
              <w:autoSpaceDE/>
              <w:autoSpaceDN/>
              <w:spacing w:line="276" w:lineRule="auto"/>
              <w:jc w:val="both"/>
              <w:rPr>
                <w:b/>
                <w:bCs/>
                <w:sz w:val="22"/>
                <w:szCs w:val="22"/>
                <w:lang w:eastAsia="en-GB"/>
              </w:rPr>
            </w:pPr>
          </w:p>
        </w:tc>
        <w:tc>
          <w:tcPr>
            <w:tcW w:w="1245" w:type="pct"/>
            <w:tcBorders>
              <w:top w:val="single" w:sz="4" w:space="0" w:color="auto"/>
              <w:left w:val="single" w:sz="4" w:space="0" w:color="auto"/>
              <w:bottom w:val="single" w:sz="4" w:space="0" w:color="auto"/>
              <w:right w:val="single" w:sz="4" w:space="0" w:color="auto"/>
            </w:tcBorders>
            <w:shd w:val="clear" w:color="auto" w:fill="0070C0"/>
            <w:vAlign w:val="bottom"/>
          </w:tcPr>
          <w:p w14:paraId="3946CDB7" w14:textId="77777777" w:rsidR="00480949" w:rsidRPr="00953054" w:rsidRDefault="00480949" w:rsidP="004D6752">
            <w:pPr>
              <w:autoSpaceDE/>
              <w:autoSpaceDN/>
              <w:spacing w:line="276" w:lineRule="auto"/>
              <w:jc w:val="center"/>
              <w:rPr>
                <w:b/>
                <w:bCs/>
                <w:sz w:val="22"/>
                <w:szCs w:val="22"/>
                <w:lang w:val="en-US"/>
              </w:rPr>
            </w:pPr>
            <w:proofErr w:type="spellStart"/>
            <w:r w:rsidRPr="009A3E07">
              <w:rPr>
                <w:b/>
                <w:bCs/>
                <w:lang w:val="en-US"/>
              </w:rPr>
              <w:t>KShs</w:t>
            </w:r>
            <w:proofErr w:type="spellEnd"/>
          </w:p>
        </w:tc>
      </w:tr>
      <w:tr w:rsidR="00480949" w:rsidRPr="00953054" w14:paraId="334C05BB" w14:textId="77777777" w:rsidTr="00727EE2">
        <w:trPr>
          <w:trHeight w:val="344"/>
        </w:trPr>
        <w:tc>
          <w:tcPr>
            <w:tcW w:w="3755" w:type="pct"/>
            <w:shd w:val="clear" w:color="auto" w:fill="auto"/>
            <w:noWrap/>
            <w:vAlign w:val="bottom"/>
            <w:hideMark/>
          </w:tcPr>
          <w:p w14:paraId="72A3ADA9" w14:textId="65BC3FE6" w:rsidR="00480949" w:rsidRPr="00953054" w:rsidRDefault="00480949" w:rsidP="00A966E8">
            <w:pPr>
              <w:autoSpaceDE/>
              <w:autoSpaceDN/>
              <w:spacing w:line="276" w:lineRule="auto"/>
              <w:jc w:val="both"/>
              <w:rPr>
                <w:sz w:val="22"/>
                <w:szCs w:val="22"/>
                <w:lang w:val="en-US"/>
              </w:rPr>
            </w:pPr>
            <w:r w:rsidRPr="00953054">
              <w:rPr>
                <w:sz w:val="22"/>
                <w:szCs w:val="22"/>
                <w:lang w:val="en-US"/>
              </w:rPr>
              <w:t xml:space="preserve">At the beginning of the </w:t>
            </w:r>
            <w:r w:rsidR="00C05CCF">
              <w:rPr>
                <w:sz w:val="22"/>
                <w:szCs w:val="22"/>
                <w:lang w:val="en-US"/>
              </w:rPr>
              <w:t>period</w:t>
            </w:r>
          </w:p>
        </w:tc>
        <w:tc>
          <w:tcPr>
            <w:tcW w:w="1245" w:type="pct"/>
            <w:vAlign w:val="bottom"/>
          </w:tcPr>
          <w:p w14:paraId="0C4A30B9" w14:textId="77777777" w:rsidR="00480949" w:rsidRPr="00953054" w:rsidRDefault="00480949" w:rsidP="004D6752">
            <w:pPr>
              <w:autoSpaceDE/>
              <w:autoSpaceDN/>
              <w:spacing w:line="276" w:lineRule="auto"/>
              <w:jc w:val="center"/>
              <w:rPr>
                <w:sz w:val="22"/>
                <w:szCs w:val="22"/>
                <w:lang w:val="en-US"/>
              </w:rPr>
            </w:pPr>
            <w:r w:rsidRPr="00953054">
              <w:rPr>
                <w:sz w:val="22"/>
                <w:szCs w:val="22"/>
                <w:lang w:val="en-US"/>
              </w:rPr>
              <w:t>xxx</w:t>
            </w:r>
          </w:p>
        </w:tc>
      </w:tr>
      <w:tr w:rsidR="00480949" w:rsidRPr="00953054" w14:paraId="3D0C817F" w14:textId="77777777" w:rsidTr="00727EE2">
        <w:trPr>
          <w:trHeight w:val="344"/>
        </w:trPr>
        <w:tc>
          <w:tcPr>
            <w:tcW w:w="3755" w:type="pct"/>
            <w:shd w:val="clear" w:color="auto" w:fill="auto"/>
            <w:noWrap/>
            <w:vAlign w:val="bottom"/>
          </w:tcPr>
          <w:p w14:paraId="0684B187" w14:textId="75C95BFE" w:rsidR="00480949" w:rsidRPr="00953054" w:rsidRDefault="00480949" w:rsidP="00A966E8">
            <w:pPr>
              <w:autoSpaceDE/>
              <w:autoSpaceDN/>
              <w:spacing w:line="276" w:lineRule="auto"/>
              <w:jc w:val="both"/>
              <w:rPr>
                <w:sz w:val="22"/>
                <w:szCs w:val="22"/>
                <w:lang w:val="en-US"/>
              </w:rPr>
            </w:pPr>
            <w:r w:rsidRPr="00953054">
              <w:rPr>
                <w:sz w:val="22"/>
                <w:szCs w:val="22"/>
                <w:lang w:val="en-US"/>
              </w:rPr>
              <w:t xml:space="preserve">Additional provisions during the </w:t>
            </w:r>
            <w:r w:rsidR="004F5B0C">
              <w:rPr>
                <w:sz w:val="22"/>
                <w:szCs w:val="22"/>
                <w:lang w:val="en-US"/>
              </w:rPr>
              <w:t>period</w:t>
            </w:r>
          </w:p>
        </w:tc>
        <w:tc>
          <w:tcPr>
            <w:tcW w:w="1245" w:type="pct"/>
            <w:vAlign w:val="bottom"/>
          </w:tcPr>
          <w:p w14:paraId="2B9B2C4F" w14:textId="77777777" w:rsidR="00480949" w:rsidRPr="00953054" w:rsidRDefault="00480949" w:rsidP="004D6752">
            <w:pPr>
              <w:autoSpaceDE/>
              <w:autoSpaceDN/>
              <w:spacing w:line="276" w:lineRule="auto"/>
              <w:jc w:val="center"/>
              <w:rPr>
                <w:sz w:val="22"/>
                <w:szCs w:val="22"/>
                <w:lang w:val="en-US"/>
              </w:rPr>
            </w:pPr>
            <w:r w:rsidRPr="00953054">
              <w:rPr>
                <w:sz w:val="22"/>
                <w:szCs w:val="22"/>
                <w:lang w:val="en-US"/>
              </w:rPr>
              <w:t>xxx</w:t>
            </w:r>
          </w:p>
        </w:tc>
      </w:tr>
      <w:tr w:rsidR="00480949" w:rsidRPr="00953054" w14:paraId="63952948" w14:textId="77777777" w:rsidTr="00727EE2">
        <w:trPr>
          <w:trHeight w:val="344"/>
        </w:trPr>
        <w:tc>
          <w:tcPr>
            <w:tcW w:w="3755" w:type="pct"/>
            <w:shd w:val="clear" w:color="auto" w:fill="auto"/>
            <w:noWrap/>
            <w:vAlign w:val="bottom"/>
          </w:tcPr>
          <w:p w14:paraId="23D0B430" w14:textId="0D1A49D7" w:rsidR="00480949" w:rsidRPr="00953054" w:rsidRDefault="00480949" w:rsidP="00A966E8">
            <w:pPr>
              <w:autoSpaceDE/>
              <w:autoSpaceDN/>
              <w:spacing w:line="276" w:lineRule="auto"/>
              <w:jc w:val="both"/>
              <w:rPr>
                <w:sz w:val="22"/>
                <w:szCs w:val="22"/>
                <w:lang w:val="en-US"/>
              </w:rPr>
            </w:pPr>
            <w:r w:rsidRPr="00953054">
              <w:rPr>
                <w:sz w:val="22"/>
                <w:szCs w:val="22"/>
                <w:lang w:val="en-US"/>
              </w:rPr>
              <w:t xml:space="preserve">Recovered during the </w:t>
            </w:r>
            <w:r w:rsidR="004F5B0C">
              <w:rPr>
                <w:sz w:val="22"/>
                <w:szCs w:val="22"/>
                <w:lang w:val="en-US"/>
              </w:rPr>
              <w:t>period</w:t>
            </w:r>
          </w:p>
        </w:tc>
        <w:tc>
          <w:tcPr>
            <w:tcW w:w="1245" w:type="pct"/>
            <w:vAlign w:val="bottom"/>
          </w:tcPr>
          <w:p w14:paraId="189D611E" w14:textId="77777777" w:rsidR="00480949" w:rsidRPr="00953054" w:rsidRDefault="00480949" w:rsidP="004D6752">
            <w:pPr>
              <w:autoSpaceDE/>
              <w:autoSpaceDN/>
              <w:spacing w:line="276" w:lineRule="auto"/>
              <w:jc w:val="center"/>
              <w:rPr>
                <w:sz w:val="22"/>
                <w:szCs w:val="22"/>
                <w:lang w:val="en-US"/>
              </w:rPr>
            </w:pPr>
            <w:r w:rsidRPr="00953054">
              <w:rPr>
                <w:sz w:val="22"/>
                <w:szCs w:val="22"/>
                <w:lang w:val="en-US"/>
              </w:rPr>
              <w:t>(xxx)</w:t>
            </w:r>
          </w:p>
        </w:tc>
      </w:tr>
      <w:tr w:rsidR="00480949" w:rsidRPr="00953054" w14:paraId="033378BB" w14:textId="77777777" w:rsidTr="00727EE2">
        <w:trPr>
          <w:trHeight w:val="344"/>
        </w:trPr>
        <w:tc>
          <w:tcPr>
            <w:tcW w:w="3755" w:type="pct"/>
            <w:shd w:val="clear" w:color="auto" w:fill="auto"/>
            <w:noWrap/>
            <w:vAlign w:val="bottom"/>
            <w:hideMark/>
          </w:tcPr>
          <w:p w14:paraId="6C5DA9A9" w14:textId="4803A4F8" w:rsidR="00480949" w:rsidRPr="00953054" w:rsidRDefault="00480949" w:rsidP="00A966E8">
            <w:pPr>
              <w:autoSpaceDE/>
              <w:autoSpaceDN/>
              <w:spacing w:line="276" w:lineRule="auto"/>
              <w:jc w:val="both"/>
              <w:rPr>
                <w:sz w:val="22"/>
                <w:szCs w:val="22"/>
                <w:lang w:val="en-US"/>
              </w:rPr>
            </w:pPr>
            <w:r w:rsidRPr="00953054">
              <w:rPr>
                <w:sz w:val="22"/>
                <w:szCs w:val="22"/>
                <w:lang w:val="en-US"/>
              </w:rPr>
              <w:t xml:space="preserve">Written off during the </w:t>
            </w:r>
            <w:r w:rsidR="004F5B0C">
              <w:rPr>
                <w:sz w:val="22"/>
                <w:szCs w:val="22"/>
                <w:lang w:val="en-US"/>
              </w:rPr>
              <w:t>period</w:t>
            </w:r>
          </w:p>
        </w:tc>
        <w:tc>
          <w:tcPr>
            <w:tcW w:w="1245" w:type="pct"/>
            <w:vAlign w:val="bottom"/>
          </w:tcPr>
          <w:p w14:paraId="6042B7EC" w14:textId="77777777" w:rsidR="00480949" w:rsidRPr="00953054" w:rsidRDefault="00480949" w:rsidP="004D6752">
            <w:pPr>
              <w:autoSpaceDE/>
              <w:autoSpaceDN/>
              <w:spacing w:line="276" w:lineRule="auto"/>
              <w:jc w:val="center"/>
              <w:rPr>
                <w:sz w:val="22"/>
                <w:szCs w:val="22"/>
                <w:lang w:val="en-US"/>
              </w:rPr>
            </w:pPr>
            <w:r w:rsidRPr="00953054">
              <w:rPr>
                <w:sz w:val="22"/>
                <w:szCs w:val="22"/>
                <w:lang w:val="en-US"/>
              </w:rPr>
              <w:t>(xxx)</w:t>
            </w:r>
          </w:p>
        </w:tc>
      </w:tr>
      <w:tr w:rsidR="00480949" w:rsidRPr="00953054" w14:paraId="62ED3C4F" w14:textId="77777777" w:rsidTr="00727EE2">
        <w:trPr>
          <w:trHeight w:val="344"/>
        </w:trPr>
        <w:tc>
          <w:tcPr>
            <w:tcW w:w="3755" w:type="pct"/>
            <w:shd w:val="clear" w:color="auto" w:fill="auto"/>
            <w:noWrap/>
            <w:vAlign w:val="bottom"/>
            <w:hideMark/>
          </w:tcPr>
          <w:p w14:paraId="68AB60B1" w14:textId="07051433" w:rsidR="00480949" w:rsidRPr="00953054" w:rsidRDefault="00480949" w:rsidP="00A966E8">
            <w:pPr>
              <w:autoSpaceDE/>
              <w:autoSpaceDN/>
              <w:spacing w:line="276" w:lineRule="auto"/>
              <w:jc w:val="both"/>
              <w:rPr>
                <w:sz w:val="22"/>
                <w:szCs w:val="22"/>
                <w:lang w:val="en-US"/>
              </w:rPr>
            </w:pPr>
            <w:r w:rsidRPr="00953054">
              <w:rPr>
                <w:sz w:val="22"/>
                <w:szCs w:val="22"/>
                <w:lang w:val="en-US"/>
              </w:rPr>
              <w:t xml:space="preserve">At the end of the </w:t>
            </w:r>
            <w:r w:rsidR="004F5B0C">
              <w:rPr>
                <w:sz w:val="22"/>
                <w:szCs w:val="22"/>
                <w:lang w:val="en-US"/>
              </w:rPr>
              <w:t>period</w:t>
            </w:r>
          </w:p>
        </w:tc>
        <w:tc>
          <w:tcPr>
            <w:tcW w:w="1245" w:type="pct"/>
            <w:vAlign w:val="bottom"/>
          </w:tcPr>
          <w:p w14:paraId="11A96070" w14:textId="77777777" w:rsidR="00480949" w:rsidRPr="00953054" w:rsidRDefault="00480949" w:rsidP="004D6752">
            <w:pPr>
              <w:autoSpaceDE/>
              <w:autoSpaceDN/>
              <w:spacing w:line="276" w:lineRule="auto"/>
              <w:jc w:val="center"/>
              <w:rPr>
                <w:b/>
                <w:bCs/>
                <w:sz w:val="22"/>
                <w:szCs w:val="22"/>
                <w:lang w:val="en-US"/>
              </w:rPr>
            </w:pPr>
            <w:r w:rsidRPr="00953054">
              <w:rPr>
                <w:b/>
                <w:bCs/>
                <w:sz w:val="22"/>
                <w:szCs w:val="22"/>
                <w:lang w:val="en-US"/>
              </w:rPr>
              <w:t>xxx</w:t>
            </w:r>
          </w:p>
        </w:tc>
      </w:tr>
    </w:tbl>
    <w:p w14:paraId="381EEE60" w14:textId="77777777" w:rsidR="006F3E35" w:rsidRPr="00953054" w:rsidRDefault="006F3E35" w:rsidP="00953054">
      <w:pPr>
        <w:spacing w:line="360" w:lineRule="auto"/>
        <w:ind w:right="-302"/>
        <w:jc w:val="both"/>
        <w:rPr>
          <w:rFonts w:eastAsia="Arial"/>
          <w:b/>
          <w:bCs/>
          <w:spacing w:val="3"/>
          <w:sz w:val="22"/>
          <w:szCs w:val="22"/>
        </w:rPr>
      </w:pPr>
    </w:p>
    <w:p w14:paraId="76BD4A9B" w14:textId="77777777" w:rsidR="007A059B" w:rsidRPr="009C15A4" w:rsidRDefault="00D21C5A" w:rsidP="00196F69">
      <w:pPr>
        <w:pStyle w:val="ListParagraph"/>
        <w:numPr>
          <w:ilvl w:val="0"/>
          <w:numId w:val="36"/>
        </w:numPr>
        <w:spacing w:line="360" w:lineRule="auto"/>
        <w:ind w:right="-20"/>
        <w:jc w:val="both"/>
        <w:rPr>
          <w:rFonts w:eastAsia="Arial"/>
          <w:b/>
          <w:spacing w:val="3"/>
          <w:sz w:val="22"/>
          <w:szCs w:val="22"/>
        </w:rPr>
      </w:pPr>
      <w:r w:rsidRPr="00953054">
        <w:rPr>
          <w:rFonts w:eastAsia="Arial"/>
          <w:b/>
          <w:bCs/>
          <w:spacing w:val="3"/>
          <w:sz w:val="22"/>
          <w:szCs w:val="22"/>
        </w:rPr>
        <w:t xml:space="preserve"> Inventories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674"/>
        <w:gridCol w:w="2322"/>
        <w:gridCol w:w="2322"/>
      </w:tblGrid>
      <w:tr w:rsidR="006F3E35" w:rsidRPr="00953054" w14:paraId="5BED8996" w14:textId="77777777" w:rsidTr="004D6752">
        <w:trPr>
          <w:trHeight w:val="340"/>
        </w:trPr>
        <w:tc>
          <w:tcPr>
            <w:tcW w:w="2508"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56E41DA2" w14:textId="77777777" w:rsidR="006F3E35" w:rsidRPr="00953054" w:rsidRDefault="006F3E35" w:rsidP="00953054">
            <w:pPr>
              <w:autoSpaceDE/>
              <w:autoSpaceDN/>
              <w:spacing w:line="276" w:lineRule="auto"/>
              <w:jc w:val="both"/>
              <w:rPr>
                <w:b/>
                <w:bCs/>
                <w:sz w:val="22"/>
                <w:szCs w:val="22"/>
                <w:lang w:eastAsia="en-GB"/>
              </w:rPr>
            </w:pPr>
            <w:r w:rsidRPr="00953054">
              <w:rPr>
                <w:b/>
                <w:bCs/>
                <w:sz w:val="22"/>
                <w:szCs w:val="22"/>
                <w:lang w:val="en-US"/>
              </w:rPr>
              <w:t>Description</w:t>
            </w:r>
          </w:p>
        </w:tc>
        <w:tc>
          <w:tcPr>
            <w:tcW w:w="1246" w:type="pct"/>
            <w:shd w:val="clear" w:color="auto" w:fill="0070C0"/>
            <w:noWrap/>
            <w:vAlign w:val="center"/>
            <w:hideMark/>
          </w:tcPr>
          <w:p w14:paraId="354916D7" w14:textId="77777777" w:rsidR="004D6752" w:rsidRDefault="00F055AF" w:rsidP="004D6752">
            <w:pPr>
              <w:autoSpaceDE/>
              <w:autoSpaceDN/>
              <w:spacing w:line="276" w:lineRule="auto"/>
              <w:jc w:val="center"/>
              <w:rPr>
                <w:b/>
                <w:bCs/>
                <w:color w:val="000000"/>
                <w:sz w:val="22"/>
                <w:szCs w:val="22"/>
                <w:lang w:val="en-US"/>
              </w:rPr>
            </w:pPr>
            <w:r>
              <w:rPr>
                <w:b/>
                <w:bCs/>
                <w:color w:val="000000"/>
                <w:sz w:val="22"/>
                <w:szCs w:val="22"/>
                <w:lang w:val="en-US"/>
              </w:rPr>
              <w:t>Period ended Sep/Dec</w:t>
            </w:r>
          </w:p>
          <w:p w14:paraId="0851BD7A" w14:textId="4BC08F5F" w:rsidR="006F3E35" w:rsidRPr="00953054" w:rsidRDefault="00F055AF" w:rsidP="004D6752">
            <w:pPr>
              <w:autoSpaceDE/>
              <w:autoSpaceDN/>
              <w:spacing w:line="276" w:lineRule="auto"/>
              <w:jc w:val="center"/>
              <w:rPr>
                <w:b/>
                <w:bCs/>
                <w:sz w:val="22"/>
                <w:szCs w:val="22"/>
                <w:lang w:val="en-US"/>
              </w:rPr>
            </w:pPr>
            <w:r>
              <w:rPr>
                <w:b/>
                <w:bCs/>
                <w:color w:val="000000"/>
                <w:sz w:val="22"/>
                <w:szCs w:val="22"/>
                <w:lang w:val="en-US"/>
              </w:rPr>
              <w:t>/March/June 20xx</w:t>
            </w:r>
          </w:p>
        </w:tc>
        <w:tc>
          <w:tcPr>
            <w:tcW w:w="1247" w:type="pct"/>
            <w:shd w:val="clear" w:color="auto" w:fill="0070C0"/>
            <w:noWrap/>
            <w:vAlign w:val="center"/>
            <w:hideMark/>
          </w:tcPr>
          <w:p w14:paraId="01595689" w14:textId="77777777" w:rsidR="00FE57C5" w:rsidRPr="00FE57C5" w:rsidRDefault="00FE57C5" w:rsidP="004D6752">
            <w:pPr>
              <w:autoSpaceDE/>
              <w:autoSpaceDN/>
              <w:jc w:val="center"/>
              <w:rPr>
                <w:b/>
                <w:bCs/>
                <w:color w:val="000000"/>
                <w:sz w:val="22"/>
                <w:szCs w:val="22"/>
                <w:lang w:val="en-US"/>
              </w:rPr>
            </w:pPr>
            <w:r w:rsidRPr="00FE57C5">
              <w:rPr>
                <w:b/>
                <w:bCs/>
                <w:color w:val="000000"/>
                <w:sz w:val="22"/>
                <w:szCs w:val="22"/>
                <w:lang w:val="en-US"/>
              </w:rPr>
              <w:t>Opening Statement</w:t>
            </w:r>
          </w:p>
          <w:p w14:paraId="70E6A8FB" w14:textId="56F98C98" w:rsidR="006F3E35" w:rsidRPr="00953054" w:rsidRDefault="00FE57C5" w:rsidP="004D6752">
            <w:pPr>
              <w:autoSpaceDE/>
              <w:autoSpaceDN/>
              <w:spacing w:line="276" w:lineRule="auto"/>
              <w:jc w:val="center"/>
              <w:rPr>
                <w:b/>
                <w:bCs/>
                <w:sz w:val="22"/>
                <w:szCs w:val="22"/>
                <w:lang w:val="en-US"/>
              </w:rPr>
            </w:pPr>
            <w:r w:rsidRPr="00FE57C5">
              <w:rPr>
                <w:b/>
                <w:bCs/>
                <w:color w:val="000000"/>
                <w:sz w:val="22"/>
                <w:szCs w:val="22"/>
                <w:lang w:val="en-US"/>
              </w:rPr>
              <w:t>1st July 20XX</w:t>
            </w:r>
          </w:p>
        </w:tc>
      </w:tr>
      <w:tr w:rsidR="00650C14" w:rsidRPr="00953054" w14:paraId="55AB0BB3" w14:textId="77777777" w:rsidTr="004D6752">
        <w:trPr>
          <w:trHeight w:val="340"/>
        </w:trPr>
        <w:tc>
          <w:tcPr>
            <w:tcW w:w="2508"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42C4289E" w14:textId="77777777" w:rsidR="007A059B" w:rsidRPr="00953054" w:rsidRDefault="007A059B" w:rsidP="00953054">
            <w:pPr>
              <w:autoSpaceDE/>
              <w:autoSpaceDN/>
              <w:spacing w:line="276" w:lineRule="auto"/>
              <w:jc w:val="both"/>
              <w:rPr>
                <w:b/>
                <w:bCs/>
                <w:sz w:val="22"/>
                <w:szCs w:val="22"/>
                <w:lang w:eastAsia="en-GB"/>
              </w:rPr>
            </w:pPr>
          </w:p>
        </w:tc>
        <w:tc>
          <w:tcPr>
            <w:tcW w:w="1246"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7A57092A" w14:textId="77777777" w:rsidR="007A059B" w:rsidRPr="00953054" w:rsidRDefault="007C7E0A" w:rsidP="004D6752">
            <w:pPr>
              <w:autoSpaceDE/>
              <w:autoSpaceDN/>
              <w:spacing w:line="276" w:lineRule="auto"/>
              <w:jc w:val="center"/>
              <w:rPr>
                <w:b/>
                <w:bCs/>
                <w:sz w:val="22"/>
                <w:szCs w:val="22"/>
                <w:lang w:val="en-US"/>
              </w:rPr>
            </w:pPr>
            <w:r w:rsidRPr="00953054">
              <w:rPr>
                <w:b/>
                <w:bCs/>
                <w:sz w:val="22"/>
                <w:szCs w:val="22"/>
                <w:lang w:val="en-US"/>
              </w:rPr>
              <w:t>Kshs</w:t>
            </w:r>
          </w:p>
        </w:tc>
        <w:tc>
          <w:tcPr>
            <w:tcW w:w="1247"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7807934E" w14:textId="77777777" w:rsidR="007A059B" w:rsidRPr="00953054" w:rsidRDefault="007C7E0A" w:rsidP="004D6752">
            <w:pPr>
              <w:autoSpaceDE/>
              <w:autoSpaceDN/>
              <w:spacing w:line="276" w:lineRule="auto"/>
              <w:jc w:val="center"/>
              <w:rPr>
                <w:b/>
                <w:bCs/>
                <w:sz w:val="22"/>
                <w:szCs w:val="22"/>
                <w:lang w:val="en-US"/>
              </w:rPr>
            </w:pPr>
            <w:r w:rsidRPr="00953054">
              <w:rPr>
                <w:b/>
                <w:bCs/>
                <w:sz w:val="22"/>
                <w:szCs w:val="22"/>
                <w:lang w:val="en-US"/>
              </w:rPr>
              <w:t>Kshs</w:t>
            </w:r>
          </w:p>
        </w:tc>
      </w:tr>
      <w:tr w:rsidR="00650C14" w:rsidRPr="00953054" w14:paraId="79C27043" w14:textId="77777777" w:rsidTr="004D6752">
        <w:trPr>
          <w:trHeight w:val="340"/>
        </w:trPr>
        <w:tc>
          <w:tcPr>
            <w:tcW w:w="2508" w:type="pct"/>
            <w:shd w:val="clear" w:color="auto" w:fill="auto"/>
            <w:noWrap/>
            <w:vAlign w:val="bottom"/>
            <w:hideMark/>
          </w:tcPr>
          <w:p w14:paraId="1DECAF51" w14:textId="77777777" w:rsidR="007A059B" w:rsidRPr="00953054" w:rsidRDefault="007A059B" w:rsidP="00953054">
            <w:pPr>
              <w:autoSpaceDE/>
              <w:autoSpaceDN/>
              <w:spacing w:line="276" w:lineRule="auto"/>
              <w:jc w:val="both"/>
              <w:rPr>
                <w:sz w:val="22"/>
                <w:szCs w:val="22"/>
                <w:lang w:val="en-US"/>
              </w:rPr>
            </w:pPr>
            <w:r w:rsidRPr="00953054">
              <w:rPr>
                <w:sz w:val="22"/>
                <w:szCs w:val="22"/>
                <w:lang w:eastAsia="en-GB"/>
              </w:rPr>
              <w:t xml:space="preserve">Spare </w:t>
            </w:r>
            <w:r w:rsidR="00A27946" w:rsidRPr="00953054">
              <w:rPr>
                <w:sz w:val="22"/>
                <w:szCs w:val="22"/>
                <w:lang w:eastAsia="en-GB"/>
              </w:rPr>
              <w:t xml:space="preserve">parts </w:t>
            </w:r>
          </w:p>
        </w:tc>
        <w:tc>
          <w:tcPr>
            <w:tcW w:w="1246" w:type="pct"/>
            <w:shd w:val="clear" w:color="auto" w:fill="auto"/>
            <w:noWrap/>
            <w:vAlign w:val="center"/>
            <w:hideMark/>
          </w:tcPr>
          <w:p w14:paraId="1C0E6F60" w14:textId="77777777" w:rsidR="007A059B" w:rsidRPr="00953054" w:rsidRDefault="007C7E0A" w:rsidP="004D6752">
            <w:pPr>
              <w:autoSpaceDE/>
              <w:autoSpaceDN/>
              <w:spacing w:line="276" w:lineRule="auto"/>
              <w:jc w:val="center"/>
              <w:rPr>
                <w:sz w:val="22"/>
                <w:szCs w:val="22"/>
                <w:lang w:val="en-US"/>
              </w:rPr>
            </w:pPr>
            <w:r w:rsidRPr="00953054">
              <w:rPr>
                <w:sz w:val="22"/>
                <w:szCs w:val="22"/>
                <w:lang w:val="en-US"/>
              </w:rPr>
              <w:t>xxx</w:t>
            </w:r>
          </w:p>
        </w:tc>
        <w:tc>
          <w:tcPr>
            <w:tcW w:w="1247" w:type="pct"/>
            <w:shd w:val="clear" w:color="auto" w:fill="auto"/>
            <w:noWrap/>
            <w:vAlign w:val="center"/>
            <w:hideMark/>
          </w:tcPr>
          <w:p w14:paraId="70D36B25" w14:textId="77777777" w:rsidR="007A059B" w:rsidRPr="00953054" w:rsidRDefault="007C7E0A" w:rsidP="004D6752">
            <w:pPr>
              <w:autoSpaceDE/>
              <w:autoSpaceDN/>
              <w:spacing w:line="276" w:lineRule="auto"/>
              <w:jc w:val="center"/>
              <w:rPr>
                <w:sz w:val="22"/>
                <w:szCs w:val="22"/>
                <w:lang w:val="en-US"/>
              </w:rPr>
            </w:pPr>
            <w:r w:rsidRPr="00953054">
              <w:rPr>
                <w:sz w:val="22"/>
                <w:szCs w:val="22"/>
                <w:lang w:val="en-US"/>
              </w:rPr>
              <w:t>xxx</w:t>
            </w:r>
          </w:p>
        </w:tc>
      </w:tr>
      <w:tr w:rsidR="00232BB0" w:rsidRPr="00953054" w14:paraId="4613E560" w14:textId="77777777" w:rsidTr="004D6752">
        <w:trPr>
          <w:trHeight w:val="340"/>
        </w:trPr>
        <w:tc>
          <w:tcPr>
            <w:tcW w:w="2508" w:type="pct"/>
            <w:shd w:val="clear" w:color="auto" w:fill="auto"/>
            <w:noWrap/>
            <w:vAlign w:val="bottom"/>
          </w:tcPr>
          <w:p w14:paraId="3359A411" w14:textId="77777777" w:rsidR="00232BB0" w:rsidRPr="00953054" w:rsidRDefault="00232BB0" w:rsidP="00953054">
            <w:pPr>
              <w:autoSpaceDE/>
              <w:autoSpaceDN/>
              <w:spacing w:line="276" w:lineRule="auto"/>
              <w:jc w:val="both"/>
              <w:rPr>
                <w:sz w:val="22"/>
                <w:szCs w:val="22"/>
                <w:lang w:eastAsia="en-GB"/>
              </w:rPr>
            </w:pPr>
            <w:r w:rsidRPr="00953054">
              <w:rPr>
                <w:sz w:val="22"/>
                <w:szCs w:val="22"/>
                <w:lang w:eastAsia="en-GB"/>
              </w:rPr>
              <w:t>Goods held for distribution</w:t>
            </w:r>
          </w:p>
        </w:tc>
        <w:tc>
          <w:tcPr>
            <w:tcW w:w="1246" w:type="pct"/>
            <w:shd w:val="clear" w:color="auto" w:fill="auto"/>
            <w:noWrap/>
            <w:vAlign w:val="center"/>
          </w:tcPr>
          <w:p w14:paraId="10F7DF0B" w14:textId="77777777" w:rsidR="00232BB0" w:rsidRPr="00953054" w:rsidRDefault="00837680" w:rsidP="004D6752">
            <w:pPr>
              <w:autoSpaceDE/>
              <w:autoSpaceDN/>
              <w:spacing w:line="276" w:lineRule="auto"/>
              <w:jc w:val="center"/>
              <w:rPr>
                <w:sz w:val="22"/>
                <w:szCs w:val="22"/>
                <w:lang w:val="en-US"/>
              </w:rPr>
            </w:pPr>
            <w:r w:rsidRPr="00953054">
              <w:rPr>
                <w:sz w:val="22"/>
                <w:szCs w:val="22"/>
                <w:lang w:val="en-US"/>
              </w:rPr>
              <w:t>xxx</w:t>
            </w:r>
          </w:p>
        </w:tc>
        <w:tc>
          <w:tcPr>
            <w:tcW w:w="1247" w:type="pct"/>
            <w:shd w:val="clear" w:color="auto" w:fill="auto"/>
            <w:noWrap/>
            <w:vAlign w:val="center"/>
          </w:tcPr>
          <w:p w14:paraId="10346BAF" w14:textId="77777777" w:rsidR="00232BB0" w:rsidRPr="00953054" w:rsidRDefault="00837680" w:rsidP="004D6752">
            <w:pPr>
              <w:autoSpaceDE/>
              <w:autoSpaceDN/>
              <w:spacing w:line="276" w:lineRule="auto"/>
              <w:jc w:val="center"/>
              <w:rPr>
                <w:sz w:val="22"/>
                <w:szCs w:val="22"/>
                <w:lang w:val="en-US"/>
              </w:rPr>
            </w:pPr>
            <w:r w:rsidRPr="00953054">
              <w:rPr>
                <w:sz w:val="22"/>
                <w:szCs w:val="22"/>
                <w:lang w:val="en-US"/>
              </w:rPr>
              <w:t>xxx</w:t>
            </w:r>
          </w:p>
        </w:tc>
      </w:tr>
      <w:tr w:rsidR="009D09AA" w:rsidRPr="00953054" w14:paraId="4E137B08" w14:textId="77777777" w:rsidTr="004D6752">
        <w:trPr>
          <w:trHeight w:val="340"/>
        </w:trPr>
        <w:tc>
          <w:tcPr>
            <w:tcW w:w="2508" w:type="pct"/>
            <w:shd w:val="clear" w:color="auto" w:fill="auto"/>
            <w:noWrap/>
            <w:vAlign w:val="bottom"/>
          </w:tcPr>
          <w:p w14:paraId="045374B0" w14:textId="77777777" w:rsidR="009D09AA" w:rsidRPr="00953054" w:rsidRDefault="00A14D50" w:rsidP="00953054">
            <w:pPr>
              <w:autoSpaceDE/>
              <w:autoSpaceDN/>
              <w:spacing w:line="276" w:lineRule="auto"/>
              <w:jc w:val="both"/>
              <w:rPr>
                <w:sz w:val="22"/>
                <w:szCs w:val="22"/>
                <w:lang w:eastAsia="en-GB"/>
              </w:rPr>
            </w:pPr>
            <w:r w:rsidRPr="00953054">
              <w:rPr>
                <w:sz w:val="22"/>
                <w:szCs w:val="22"/>
                <w:lang w:eastAsia="en-GB"/>
              </w:rPr>
              <w:t>Less</w:t>
            </w:r>
            <w:r w:rsidR="007C7E0A" w:rsidRPr="00953054">
              <w:rPr>
                <w:sz w:val="22"/>
                <w:szCs w:val="22"/>
                <w:lang w:eastAsia="en-GB"/>
              </w:rPr>
              <w:t xml:space="preserve">: </w:t>
            </w:r>
            <w:r w:rsidR="00A27946" w:rsidRPr="00953054">
              <w:rPr>
                <w:sz w:val="22"/>
                <w:szCs w:val="22"/>
                <w:lang w:eastAsia="en-GB"/>
              </w:rPr>
              <w:t>allowance for impairment</w:t>
            </w:r>
          </w:p>
        </w:tc>
        <w:tc>
          <w:tcPr>
            <w:tcW w:w="1246" w:type="pct"/>
            <w:shd w:val="clear" w:color="auto" w:fill="auto"/>
            <w:noWrap/>
            <w:vAlign w:val="center"/>
          </w:tcPr>
          <w:p w14:paraId="10B02B21" w14:textId="77777777" w:rsidR="009D09AA" w:rsidRPr="00953054" w:rsidRDefault="007C7E0A" w:rsidP="004D6752">
            <w:pPr>
              <w:autoSpaceDE/>
              <w:autoSpaceDN/>
              <w:spacing w:line="276" w:lineRule="auto"/>
              <w:jc w:val="center"/>
              <w:rPr>
                <w:sz w:val="22"/>
                <w:szCs w:val="22"/>
                <w:lang w:val="en-US"/>
              </w:rPr>
            </w:pPr>
            <w:r w:rsidRPr="00953054">
              <w:rPr>
                <w:sz w:val="22"/>
                <w:szCs w:val="22"/>
                <w:lang w:val="en-US"/>
              </w:rPr>
              <w:t>(xxx)</w:t>
            </w:r>
          </w:p>
        </w:tc>
        <w:tc>
          <w:tcPr>
            <w:tcW w:w="1247" w:type="pct"/>
            <w:shd w:val="clear" w:color="auto" w:fill="auto"/>
            <w:noWrap/>
            <w:vAlign w:val="center"/>
          </w:tcPr>
          <w:p w14:paraId="51734463" w14:textId="77777777" w:rsidR="009D09AA" w:rsidRPr="00953054" w:rsidRDefault="007C7E0A" w:rsidP="004D6752">
            <w:pPr>
              <w:autoSpaceDE/>
              <w:autoSpaceDN/>
              <w:spacing w:line="276" w:lineRule="auto"/>
              <w:jc w:val="center"/>
              <w:rPr>
                <w:sz w:val="22"/>
                <w:szCs w:val="22"/>
                <w:lang w:val="en-US"/>
              </w:rPr>
            </w:pPr>
            <w:r w:rsidRPr="00953054">
              <w:rPr>
                <w:sz w:val="22"/>
                <w:szCs w:val="22"/>
                <w:lang w:val="en-US"/>
              </w:rPr>
              <w:t>(xxx)</w:t>
            </w:r>
          </w:p>
        </w:tc>
      </w:tr>
      <w:tr w:rsidR="00473C81" w:rsidRPr="00953054" w14:paraId="62D5786A" w14:textId="77777777" w:rsidTr="004D6752">
        <w:trPr>
          <w:trHeight w:val="340"/>
        </w:trPr>
        <w:tc>
          <w:tcPr>
            <w:tcW w:w="2508" w:type="pct"/>
            <w:shd w:val="clear" w:color="auto" w:fill="auto"/>
            <w:vAlign w:val="bottom"/>
            <w:hideMark/>
          </w:tcPr>
          <w:p w14:paraId="5C63BF6A" w14:textId="77777777" w:rsidR="007A059B" w:rsidRPr="00953054" w:rsidRDefault="007A059B" w:rsidP="00953054">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p>
        </w:tc>
        <w:tc>
          <w:tcPr>
            <w:tcW w:w="1246" w:type="pct"/>
            <w:shd w:val="clear" w:color="auto" w:fill="auto"/>
            <w:noWrap/>
            <w:vAlign w:val="center"/>
            <w:hideMark/>
          </w:tcPr>
          <w:p w14:paraId="79B339B8" w14:textId="77777777" w:rsidR="007A059B" w:rsidRPr="00953054" w:rsidRDefault="007C7E0A" w:rsidP="004D6752">
            <w:pPr>
              <w:autoSpaceDE/>
              <w:autoSpaceDN/>
              <w:spacing w:line="276" w:lineRule="auto"/>
              <w:jc w:val="center"/>
              <w:rPr>
                <w:b/>
                <w:bCs/>
                <w:sz w:val="22"/>
                <w:szCs w:val="22"/>
                <w:lang w:val="en-US"/>
              </w:rPr>
            </w:pPr>
            <w:r w:rsidRPr="00953054">
              <w:rPr>
                <w:b/>
                <w:bCs/>
                <w:sz w:val="22"/>
                <w:szCs w:val="22"/>
                <w:lang w:val="en-US"/>
              </w:rPr>
              <w:t>xxx</w:t>
            </w:r>
          </w:p>
        </w:tc>
        <w:tc>
          <w:tcPr>
            <w:tcW w:w="1247" w:type="pct"/>
            <w:shd w:val="clear" w:color="auto" w:fill="auto"/>
            <w:noWrap/>
            <w:vAlign w:val="center"/>
            <w:hideMark/>
          </w:tcPr>
          <w:p w14:paraId="6BBA3D7B" w14:textId="77777777" w:rsidR="007A059B" w:rsidRPr="00953054" w:rsidRDefault="007C7E0A" w:rsidP="004D6752">
            <w:pPr>
              <w:autoSpaceDE/>
              <w:autoSpaceDN/>
              <w:spacing w:line="276" w:lineRule="auto"/>
              <w:jc w:val="center"/>
              <w:rPr>
                <w:b/>
                <w:bCs/>
                <w:sz w:val="22"/>
                <w:szCs w:val="22"/>
                <w:lang w:val="en-US"/>
              </w:rPr>
            </w:pPr>
            <w:r w:rsidRPr="00953054">
              <w:rPr>
                <w:b/>
                <w:bCs/>
                <w:sz w:val="22"/>
                <w:szCs w:val="22"/>
                <w:lang w:val="en-US"/>
              </w:rPr>
              <w:t>xxx</w:t>
            </w:r>
          </w:p>
        </w:tc>
      </w:tr>
    </w:tbl>
    <w:p w14:paraId="32796788" w14:textId="14A457FF" w:rsidR="00727EE2" w:rsidRDefault="00727EE2" w:rsidP="00953054">
      <w:pPr>
        <w:pStyle w:val="ListParagraph"/>
        <w:spacing w:line="360" w:lineRule="auto"/>
        <w:ind w:left="567" w:right="-302"/>
        <w:jc w:val="both"/>
        <w:rPr>
          <w:rFonts w:eastAsia="Arial"/>
          <w:b/>
          <w:bCs/>
          <w:spacing w:val="3"/>
          <w:sz w:val="22"/>
          <w:szCs w:val="22"/>
        </w:rPr>
      </w:pPr>
    </w:p>
    <w:p w14:paraId="7FD08077" w14:textId="77777777" w:rsidR="00727EE2" w:rsidRDefault="00727EE2">
      <w:pPr>
        <w:autoSpaceDE/>
        <w:autoSpaceDN/>
        <w:rPr>
          <w:rFonts w:eastAsia="Arial"/>
          <w:b/>
          <w:bCs/>
          <w:spacing w:val="3"/>
          <w:sz w:val="22"/>
          <w:szCs w:val="22"/>
        </w:rPr>
      </w:pPr>
      <w:r>
        <w:rPr>
          <w:rFonts w:eastAsia="Arial"/>
          <w:b/>
          <w:bCs/>
          <w:spacing w:val="3"/>
          <w:sz w:val="22"/>
          <w:szCs w:val="22"/>
        </w:rPr>
        <w:br w:type="page"/>
      </w:r>
    </w:p>
    <w:p w14:paraId="0222F2B5" w14:textId="057865CE" w:rsidR="00046C7F" w:rsidRPr="00046C7F"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r>
        <w:rPr>
          <w:b/>
          <w:bCs/>
          <w:sz w:val="22"/>
          <w:szCs w:val="22"/>
        </w:rPr>
        <w:t xml:space="preserve"> (continued)</w:t>
      </w:r>
    </w:p>
    <w:p w14:paraId="1FDDA234" w14:textId="77777777" w:rsidR="006F3E35" w:rsidRPr="00046C7F" w:rsidRDefault="006F3E35" w:rsidP="00046C7F">
      <w:pPr>
        <w:spacing w:line="360" w:lineRule="auto"/>
        <w:ind w:right="-302"/>
        <w:jc w:val="both"/>
        <w:rPr>
          <w:rFonts w:eastAsia="Arial"/>
          <w:b/>
          <w:bCs/>
          <w:spacing w:val="3"/>
          <w:sz w:val="22"/>
          <w:szCs w:val="22"/>
        </w:rPr>
      </w:pPr>
    </w:p>
    <w:p w14:paraId="68925102" w14:textId="3218388D" w:rsidR="007A059B" w:rsidRPr="00734876" w:rsidRDefault="00A65A4E" w:rsidP="00196F69">
      <w:pPr>
        <w:pStyle w:val="ListParagraph"/>
        <w:numPr>
          <w:ilvl w:val="0"/>
          <w:numId w:val="36"/>
        </w:numPr>
        <w:spacing w:line="360" w:lineRule="auto"/>
        <w:jc w:val="both"/>
        <w:rPr>
          <w:b/>
          <w:bCs/>
          <w:sz w:val="22"/>
          <w:szCs w:val="22"/>
        </w:rPr>
      </w:pPr>
      <w:r w:rsidRPr="00734876">
        <w:rPr>
          <w:b/>
          <w:bCs/>
          <w:sz w:val="22"/>
          <w:szCs w:val="22"/>
        </w:rPr>
        <w:t>Investments</w:t>
      </w:r>
    </w:p>
    <w:tbl>
      <w:tblPr>
        <w:tblW w:w="5000" w:type="pct"/>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Layout w:type="fixed"/>
        <w:tblLook w:val="04A0" w:firstRow="1" w:lastRow="0" w:firstColumn="1" w:lastColumn="0" w:noHBand="0" w:noVBand="1"/>
      </w:tblPr>
      <w:tblGrid>
        <w:gridCol w:w="5076"/>
        <w:gridCol w:w="2122"/>
        <w:gridCol w:w="2124"/>
      </w:tblGrid>
      <w:tr w:rsidR="005F0F42" w:rsidRPr="005F0F42" w14:paraId="7697425E" w14:textId="77777777" w:rsidTr="004D6752">
        <w:trPr>
          <w:trHeight w:val="340"/>
        </w:trPr>
        <w:tc>
          <w:tcPr>
            <w:tcW w:w="2723" w:type="pct"/>
            <w:shd w:val="clear" w:color="auto" w:fill="0070C0"/>
            <w:noWrap/>
          </w:tcPr>
          <w:p w14:paraId="14A92E5C" w14:textId="77777777" w:rsidR="005F0F42" w:rsidRPr="005F0F42" w:rsidRDefault="005F0F42" w:rsidP="005F0F42">
            <w:pPr>
              <w:autoSpaceDE/>
              <w:autoSpaceDN/>
              <w:spacing w:line="276" w:lineRule="auto"/>
              <w:jc w:val="both"/>
              <w:rPr>
                <w:b/>
                <w:bCs/>
                <w:sz w:val="22"/>
                <w:szCs w:val="22"/>
                <w:lang w:eastAsia="en-GB"/>
              </w:rPr>
            </w:pPr>
            <w:r w:rsidRPr="005F0F42">
              <w:rPr>
                <w:b/>
                <w:bCs/>
                <w:sz w:val="22"/>
                <w:szCs w:val="22"/>
                <w:lang w:val="en-US"/>
              </w:rPr>
              <w:t>Description</w:t>
            </w:r>
          </w:p>
        </w:tc>
        <w:tc>
          <w:tcPr>
            <w:tcW w:w="1138" w:type="pct"/>
            <w:shd w:val="clear" w:color="auto" w:fill="0070C0"/>
            <w:vAlign w:val="center"/>
          </w:tcPr>
          <w:p w14:paraId="39642A22" w14:textId="77801968" w:rsidR="005F0F42" w:rsidRPr="005F0F42" w:rsidRDefault="00FA76E8" w:rsidP="004D6752">
            <w:pPr>
              <w:autoSpaceDE/>
              <w:autoSpaceDN/>
              <w:spacing w:line="276" w:lineRule="auto"/>
              <w:jc w:val="center"/>
              <w:rPr>
                <w:b/>
                <w:bCs/>
                <w:sz w:val="22"/>
                <w:szCs w:val="22"/>
                <w:lang w:val="en-US"/>
              </w:rPr>
            </w:pPr>
            <w:r w:rsidRPr="00FA76E8">
              <w:rPr>
                <w:b/>
                <w:i/>
                <w:iCs/>
                <w:sz w:val="22"/>
                <w:szCs w:val="22"/>
                <w:lang w:val="en-US"/>
              </w:rPr>
              <w:t>Period ended Sep/Dec/March/June 20xx</w:t>
            </w:r>
          </w:p>
        </w:tc>
        <w:tc>
          <w:tcPr>
            <w:tcW w:w="1139" w:type="pct"/>
            <w:shd w:val="clear" w:color="auto" w:fill="0070C0"/>
            <w:noWrap/>
            <w:vAlign w:val="center"/>
          </w:tcPr>
          <w:p w14:paraId="52B1225B" w14:textId="77777777" w:rsidR="005F0F42" w:rsidRPr="005F0F42" w:rsidRDefault="005F0F42" w:rsidP="004D6752">
            <w:pPr>
              <w:autoSpaceDE/>
              <w:autoSpaceDN/>
              <w:spacing w:line="276" w:lineRule="auto"/>
              <w:jc w:val="center"/>
              <w:rPr>
                <w:b/>
                <w:i/>
                <w:iCs/>
                <w:sz w:val="22"/>
                <w:szCs w:val="22"/>
                <w:lang w:val="en-US"/>
              </w:rPr>
            </w:pPr>
            <w:r w:rsidRPr="005F0F42">
              <w:rPr>
                <w:b/>
                <w:i/>
                <w:iCs/>
                <w:sz w:val="22"/>
                <w:szCs w:val="22"/>
                <w:lang w:val="en-US"/>
              </w:rPr>
              <w:t>Opening Statement</w:t>
            </w:r>
          </w:p>
          <w:p w14:paraId="707FEC40" w14:textId="77777777" w:rsidR="005F0F42" w:rsidRPr="005F0F42" w:rsidRDefault="005F0F42" w:rsidP="004D6752">
            <w:pPr>
              <w:autoSpaceDE/>
              <w:autoSpaceDN/>
              <w:spacing w:line="276" w:lineRule="auto"/>
              <w:jc w:val="center"/>
              <w:rPr>
                <w:b/>
                <w:bCs/>
                <w:sz w:val="22"/>
                <w:szCs w:val="22"/>
                <w:lang w:val="en-US"/>
              </w:rPr>
            </w:pPr>
            <w:r w:rsidRPr="005F0F42">
              <w:rPr>
                <w:b/>
                <w:i/>
                <w:iCs/>
                <w:sz w:val="22"/>
                <w:szCs w:val="22"/>
                <w:lang w:val="en-US"/>
              </w:rPr>
              <w:t>1</w:t>
            </w:r>
            <w:r w:rsidRPr="005F0F42">
              <w:rPr>
                <w:b/>
                <w:i/>
                <w:iCs/>
                <w:sz w:val="22"/>
                <w:szCs w:val="22"/>
                <w:vertAlign w:val="superscript"/>
                <w:lang w:val="en-US"/>
              </w:rPr>
              <w:t>st</w:t>
            </w:r>
            <w:r w:rsidRPr="005F0F42">
              <w:rPr>
                <w:b/>
                <w:i/>
                <w:iCs/>
                <w:sz w:val="22"/>
                <w:szCs w:val="22"/>
                <w:lang w:val="en-US"/>
              </w:rPr>
              <w:t xml:space="preserve"> July 20XX</w:t>
            </w:r>
          </w:p>
        </w:tc>
      </w:tr>
      <w:tr w:rsidR="005F0F42" w:rsidRPr="005F0F42" w14:paraId="67460683" w14:textId="77777777" w:rsidTr="004D6752">
        <w:trPr>
          <w:trHeight w:val="340"/>
        </w:trPr>
        <w:tc>
          <w:tcPr>
            <w:tcW w:w="2723" w:type="pct"/>
            <w:shd w:val="clear" w:color="auto" w:fill="0070C0"/>
            <w:noWrap/>
          </w:tcPr>
          <w:p w14:paraId="23D9F860" w14:textId="77777777" w:rsidR="005F0F42" w:rsidRPr="005F0F42" w:rsidRDefault="005F0F42" w:rsidP="005F0F42">
            <w:pPr>
              <w:autoSpaceDE/>
              <w:autoSpaceDN/>
              <w:spacing w:line="276" w:lineRule="auto"/>
              <w:jc w:val="both"/>
              <w:rPr>
                <w:b/>
                <w:bCs/>
                <w:sz w:val="22"/>
                <w:szCs w:val="22"/>
                <w:lang w:eastAsia="en-GB"/>
              </w:rPr>
            </w:pPr>
          </w:p>
        </w:tc>
        <w:tc>
          <w:tcPr>
            <w:tcW w:w="1138" w:type="pct"/>
            <w:shd w:val="clear" w:color="auto" w:fill="0070C0"/>
            <w:vAlign w:val="center"/>
          </w:tcPr>
          <w:p w14:paraId="7C1A47D3" w14:textId="77777777" w:rsidR="005F0F42" w:rsidRPr="005F0F42" w:rsidRDefault="005F0F42" w:rsidP="004D6752">
            <w:pPr>
              <w:autoSpaceDE/>
              <w:autoSpaceDN/>
              <w:spacing w:line="276" w:lineRule="auto"/>
              <w:jc w:val="center"/>
              <w:rPr>
                <w:b/>
                <w:bCs/>
                <w:sz w:val="22"/>
                <w:szCs w:val="22"/>
                <w:lang w:val="en-US"/>
              </w:rPr>
            </w:pPr>
            <w:r w:rsidRPr="005F0F42">
              <w:rPr>
                <w:b/>
                <w:bCs/>
                <w:sz w:val="22"/>
                <w:szCs w:val="22"/>
                <w:lang w:val="en-US"/>
              </w:rPr>
              <w:t>Kshs</w:t>
            </w:r>
          </w:p>
        </w:tc>
        <w:tc>
          <w:tcPr>
            <w:tcW w:w="1139" w:type="pct"/>
            <w:shd w:val="clear" w:color="auto" w:fill="0070C0"/>
            <w:noWrap/>
            <w:vAlign w:val="center"/>
          </w:tcPr>
          <w:p w14:paraId="17425866" w14:textId="77777777" w:rsidR="005F0F42" w:rsidRPr="005F0F42" w:rsidRDefault="005F0F42" w:rsidP="004D6752">
            <w:pPr>
              <w:autoSpaceDE/>
              <w:autoSpaceDN/>
              <w:spacing w:line="276" w:lineRule="auto"/>
              <w:jc w:val="center"/>
              <w:rPr>
                <w:b/>
                <w:bCs/>
                <w:sz w:val="22"/>
                <w:szCs w:val="22"/>
                <w:lang w:val="en-US"/>
              </w:rPr>
            </w:pPr>
            <w:r w:rsidRPr="005F0F42">
              <w:rPr>
                <w:b/>
                <w:bCs/>
                <w:sz w:val="22"/>
                <w:szCs w:val="22"/>
                <w:lang w:val="en-US"/>
              </w:rPr>
              <w:t>Kshs</w:t>
            </w:r>
          </w:p>
        </w:tc>
      </w:tr>
      <w:tr w:rsidR="005F0F42" w:rsidRPr="005F0F42" w14:paraId="619D9249" w14:textId="77777777" w:rsidTr="004D6752">
        <w:trPr>
          <w:trHeight w:val="340"/>
        </w:trPr>
        <w:tc>
          <w:tcPr>
            <w:tcW w:w="2723" w:type="pct"/>
            <w:shd w:val="clear" w:color="auto" w:fill="auto"/>
            <w:noWrap/>
            <w:hideMark/>
          </w:tcPr>
          <w:p w14:paraId="0474B80B" w14:textId="77777777" w:rsidR="005F0F42" w:rsidRPr="005F0F42" w:rsidRDefault="005F0F42" w:rsidP="00196F69">
            <w:pPr>
              <w:numPr>
                <w:ilvl w:val="0"/>
                <w:numId w:val="8"/>
              </w:numPr>
              <w:autoSpaceDE/>
              <w:autoSpaceDN/>
              <w:spacing w:line="276" w:lineRule="auto"/>
              <w:ind w:left="342"/>
              <w:jc w:val="both"/>
              <w:rPr>
                <w:b/>
                <w:bCs/>
                <w:sz w:val="22"/>
                <w:szCs w:val="22"/>
                <w:lang w:val="en-US"/>
              </w:rPr>
            </w:pPr>
            <w:r w:rsidRPr="005F0F42">
              <w:rPr>
                <w:b/>
                <w:bCs/>
                <w:sz w:val="22"/>
                <w:szCs w:val="22"/>
                <w:lang w:val="en-US"/>
              </w:rPr>
              <w:t>Investment in Treasury bills and bonds</w:t>
            </w:r>
          </w:p>
        </w:tc>
        <w:tc>
          <w:tcPr>
            <w:tcW w:w="1138" w:type="pct"/>
            <w:vAlign w:val="center"/>
          </w:tcPr>
          <w:p w14:paraId="0CC5396B" w14:textId="77777777" w:rsidR="005F0F42" w:rsidRPr="005F0F42" w:rsidRDefault="005F0F42" w:rsidP="004D6752">
            <w:pPr>
              <w:autoSpaceDE/>
              <w:autoSpaceDN/>
              <w:spacing w:line="276" w:lineRule="auto"/>
              <w:jc w:val="center"/>
              <w:rPr>
                <w:b/>
                <w:bCs/>
                <w:sz w:val="22"/>
                <w:szCs w:val="22"/>
                <w:lang w:val="en-US"/>
              </w:rPr>
            </w:pPr>
          </w:p>
        </w:tc>
        <w:tc>
          <w:tcPr>
            <w:tcW w:w="1139" w:type="pct"/>
            <w:shd w:val="clear" w:color="auto" w:fill="auto"/>
            <w:noWrap/>
            <w:vAlign w:val="center"/>
          </w:tcPr>
          <w:p w14:paraId="053872ED" w14:textId="77777777" w:rsidR="005F0F42" w:rsidRPr="005F0F42" w:rsidRDefault="005F0F42" w:rsidP="004D6752">
            <w:pPr>
              <w:autoSpaceDE/>
              <w:autoSpaceDN/>
              <w:spacing w:line="276" w:lineRule="auto"/>
              <w:jc w:val="center"/>
              <w:rPr>
                <w:b/>
                <w:bCs/>
                <w:sz w:val="22"/>
                <w:szCs w:val="22"/>
                <w:lang w:val="en-US"/>
              </w:rPr>
            </w:pPr>
          </w:p>
        </w:tc>
      </w:tr>
      <w:tr w:rsidR="005F0F42" w:rsidRPr="005F0F42" w14:paraId="39BE9D4E" w14:textId="77777777" w:rsidTr="004D6752">
        <w:trPr>
          <w:trHeight w:val="340"/>
        </w:trPr>
        <w:tc>
          <w:tcPr>
            <w:tcW w:w="2723" w:type="pct"/>
            <w:shd w:val="clear" w:color="auto" w:fill="auto"/>
            <w:noWrap/>
            <w:hideMark/>
          </w:tcPr>
          <w:p w14:paraId="7501F074" w14:textId="77777777" w:rsidR="005F0F42" w:rsidRPr="005F0F42" w:rsidRDefault="005F0F42" w:rsidP="005F0F42">
            <w:pPr>
              <w:autoSpaceDE/>
              <w:autoSpaceDN/>
              <w:spacing w:line="276" w:lineRule="auto"/>
              <w:jc w:val="both"/>
              <w:rPr>
                <w:sz w:val="22"/>
                <w:szCs w:val="22"/>
                <w:lang w:val="en-US"/>
              </w:rPr>
            </w:pPr>
            <w:r w:rsidRPr="005F0F42">
              <w:rPr>
                <w:sz w:val="22"/>
                <w:szCs w:val="22"/>
                <w:lang w:val="en-US"/>
              </w:rPr>
              <w:t>Financial institution</w:t>
            </w:r>
          </w:p>
        </w:tc>
        <w:tc>
          <w:tcPr>
            <w:tcW w:w="1138" w:type="pct"/>
            <w:vAlign w:val="center"/>
          </w:tcPr>
          <w:p w14:paraId="66728E98" w14:textId="77777777" w:rsidR="005F0F42" w:rsidRPr="005F0F42" w:rsidRDefault="005F0F42" w:rsidP="004D6752">
            <w:pPr>
              <w:autoSpaceDE/>
              <w:autoSpaceDN/>
              <w:spacing w:line="276" w:lineRule="auto"/>
              <w:jc w:val="center"/>
              <w:rPr>
                <w:b/>
                <w:bCs/>
                <w:sz w:val="22"/>
                <w:szCs w:val="22"/>
                <w:lang w:val="en-US"/>
              </w:rPr>
            </w:pPr>
          </w:p>
        </w:tc>
        <w:tc>
          <w:tcPr>
            <w:tcW w:w="1139" w:type="pct"/>
            <w:shd w:val="clear" w:color="auto" w:fill="auto"/>
            <w:noWrap/>
            <w:vAlign w:val="center"/>
          </w:tcPr>
          <w:p w14:paraId="53D5522E" w14:textId="77777777" w:rsidR="005F0F42" w:rsidRPr="005F0F42" w:rsidRDefault="005F0F42" w:rsidP="004D6752">
            <w:pPr>
              <w:autoSpaceDE/>
              <w:autoSpaceDN/>
              <w:spacing w:line="276" w:lineRule="auto"/>
              <w:jc w:val="center"/>
              <w:rPr>
                <w:b/>
                <w:bCs/>
                <w:sz w:val="22"/>
                <w:szCs w:val="22"/>
                <w:lang w:val="en-US"/>
              </w:rPr>
            </w:pPr>
          </w:p>
        </w:tc>
      </w:tr>
      <w:tr w:rsidR="005F0F42" w:rsidRPr="005F0F42" w14:paraId="29FB8E06" w14:textId="77777777" w:rsidTr="004D6752">
        <w:trPr>
          <w:trHeight w:val="340"/>
        </w:trPr>
        <w:tc>
          <w:tcPr>
            <w:tcW w:w="2723" w:type="pct"/>
            <w:shd w:val="clear" w:color="auto" w:fill="auto"/>
            <w:noWrap/>
            <w:hideMark/>
          </w:tcPr>
          <w:p w14:paraId="60A59712" w14:textId="77777777" w:rsidR="005F0F42" w:rsidRPr="005F0F42" w:rsidRDefault="005F0F42" w:rsidP="005F0F42">
            <w:pPr>
              <w:autoSpaceDE/>
              <w:autoSpaceDN/>
              <w:spacing w:line="276" w:lineRule="auto"/>
              <w:jc w:val="both"/>
              <w:rPr>
                <w:sz w:val="22"/>
                <w:szCs w:val="22"/>
                <w:lang w:val="en-US"/>
              </w:rPr>
            </w:pPr>
            <w:r w:rsidRPr="005F0F42">
              <w:rPr>
                <w:sz w:val="22"/>
                <w:szCs w:val="22"/>
                <w:lang w:val="en-US"/>
              </w:rPr>
              <w:t>CBK</w:t>
            </w:r>
          </w:p>
        </w:tc>
        <w:tc>
          <w:tcPr>
            <w:tcW w:w="1138" w:type="pct"/>
            <w:vAlign w:val="center"/>
          </w:tcPr>
          <w:p w14:paraId="4BA1704B" w14:textId="77777777" w:rsidR="005F0F42" w:rsidRPr="005F0F42" w:rsidRDefault="005F0F42" w:rsidP="004D6752">
            <w:pPr>
              <w:autoSpaceDE/>
              <w:autoSpaceDN/>
              <w:spacing w:line="276" w:lineRule="auto"/>
              <w:jc w:val="center"/>
              <w:rPr>
                <w:sz w:val="22"/>
                <w:szCs w:val="22"/>
                <w:lang w:val="en-US"/>
              </w:rPr>
            </w:pPr>
            <w:r w:rsidRPr="005F0F42">
              <w:rPr>
                <w:sz w:val="22"/>
                <w:szCs w:val="22"/>
                <w:lang w:val="en-US"/>
              </w:rPr>
              <w:t>xxx</w:t>
            </w:r>
          </w:p>
        </w:tc>
        <w:tc>
          <w:tcPr>
            <w:tcW w:w="1139" w:type="pct"/>
            <w:shd w:val="clear" w:color="auto" w:fill="auto"/>
            <w:noWrap/>
            <w:vAlign w:val="center"/>
            <w:hideMark/>
          </w:tcPr>
          <w:p w14:paraId="0B5DD686" w14:textId="77777777" w:rsidR="005F0F42" w:rsidRPr="005F0F42" w:rsidRDefault="005F0F42" w:rsidP="004D6752">
            <w:pPr>
              <w:autoSpaceDE/>
              <w:autoSpaceDN/>
              <w:spacing w:line="276" w:lineRule="auto"/>
              <w:jc w:val="center"/>
              <w:rPr>
                <w:sz w:val="22"/>
                <w:szCs w:val="22"/>
                <w:lang w:val="en-US"/>
              </w:rPr>
            </w:pPr>
            <w:r w:rsidRPr="005F0F42">
              <w:rPr>
                <w:sz w:val="22"/>
                <w:szCs w:val="22"/>
                <w:lang w:val="en-US"/>
              </w:rPr>
              <w:t>xxx</w:t>
            </w:r>
          </w:p>
        </w:tc>
      </w:tr>
      <w:tr w:rsidR="005F0F42" w:rsidRPr="005F0F42" w14:paraId="6A9F4319" w14:textId="77777777" w:rsidTr="004D6752">
        <w:trPr>
          <w:trHeight w:val="340"/>
        </w:trPr>
        <w:tc>
          <w:tcPr>
            <w:tcW w:w="2723" w:type="pct"/>
            <w:shd w:val="clear" w:color="auto" w:fill="auto"/>
            <w:noWrap/>
            <w:hideMark/>
          </w:tcPr>
          <w:p w14:paraId="328450A0" w14:textId="77777777" w:rsidR="005F0F42" w:rsidRPr="005F0F42" w:rsidRDefault="005F0F42" w:rsidP="005F0F42">
            <w:pPr>
              <w:autoSpaceDE/>
              <w:autoSpaceDN/>
              <w:spacing w:line="276" w:lineRule="auto"/>
              <w:jc w:val="both"/>
              <w:rPr>
                <w:sz w:val="22"/>
                <w:szCs w:val="22"/>
                <w:lang w:val="en-US"/>
              </w:rPr>
            </w:pPr>
            <w:r w:rsidRPr="005F0F42">
              <w:rPr>
                <w:sz w:val="22"/>
                <w:szCs w:val="22"/>
                <w:lang w:val="en-US"/>
              </w:rPr>
              <w:t>CBK</w:t>
            </w:r>
          </w:p>
        </w:tc>
        <w:tc>
          <w:tcPr>
            <w:tcW w:w="1138" w:type="pct"/>
            <w:vAlign w:val="center"/>
          </w:tcPr>
          <w:p w14:paraId="1915D8CD" w14:textId="77777777" w:rsidR="005F0F42" w:rsidRPr="005F0F42" w:rsidRDefault="005F0F42" w:rsidP="004D6752">
            <w:pPr>
              <w:autoSpaceDE/>
              <w:autoSpaceDN/>
              <w:spacing w:line="276" w:lineRule="auto"/>
              <w:jc w:val="center"/>
              <w:rPr>
                <w:sz w:val="22"/>
                <w:szCs w:val="22"/>
                <w:lang w:val="en-US"/>
              </w:rPr>
            </w:pPr>
            <w:r w:rsidRPr="005F0F42">
              <w:rPr>
                <w:sz w:val="22"/>
                <w:szCs w:val="22"/>
                <w:lang w:val="en-US"/>
              </w:rPr>
              <w:t>xxx</w:t>
            </w:r>
          </w:p>
        </w:tc>
        <w:tc>
          <w:tcPr>
            <w:tcW w:w="1139" w:type="pct"/>
            <w:shd w:val="clear" w:color="auto" w:fill="auto"/>
            <w:noWrap/>
            <w:vAlign w:val="center"/>
            <w:hideMark/>
          </w:tcPr>
          <w:p w14:paraId="762AFFAB" w14:textId="77777777" w:rsidR="005F0F42" w:rsidRPr="005F0F42" w:rsidRDefault="005F0F42" w:rsidP="004D6752">
            <w:pPr>
              <w:autoSpaceDE/>
              <w:autoSpaceDN/>
              <w:spacing w:line="276" w:lineRule="auto"/>
              <w:jc w:val="center"/>
              <w:rPr>
                <w:sz w:val="22"/>
                <w:szCs w:val="22"/>
                <w:lang w:val="en-US"/>
              </w:rPr>
            </w:pPr>
            <w:r w:rsidRPr="005F0F42">
              <w:rPr>
                <w:sz w:val="22"/>
                <w:szCs w:val="22"/>
                <w:lang w:val="en-US"/>
              </w:rPr>
              <w:t>xxx</w:t>
            </w:r>
          </w:p>
        </w:tc>
      </w:tr>
      <w:tr w:rsidR="005F0F42" w:rsidRPr="005F0F42" w14:paraId="0873E419" w14:textId="77777777" w:rsidTr="004D6752">
        <w:trPr>
          <w:trHeight w:val="340"/>
        </w:trPr>
        <w:tc>
          <w:tcPr>
            <w:tcW w:w="2723" w:type="pct"/>
            <w:shd w:val="clear" w:color="auto" w:fill="auto"/>
            <w:noWrap/>
            <w:vAlign w:val="bottom"/>
            <w:hideMark/>
          </w:tcPr>
          <w:p w14:paraId="7ADDF935" w14:textId="77777777" w:rsidR="005F0F42" w:rsidRPr="005F0F42" w:rsidRDefault="005F0F42" w:rsidP="005F0F42">
            <w:pPr>
              <w:autoSpaceDE/>
              <w:autoSpaceDN/>
              <w:spacing w:line="276" w:lineRule="auto"/>
              <w:jc w:val="both"/>
              <w:rPr>
                <w:sz w:val="22"/>
                <w:szCs w:val="22"/>
                <w:lang w:val="en-US"/>
              </w:rPr>
            </w:pPr>
            <w:r w:rsidRPr="005F0F42">
              <w:rPr>
                <w:sz w:val="22"/>
                <w:szCs w:val="22"/>
                <w:lang w:val="en-US"/>
              </w:rPr>
              <w:t>Sub- total</w:t>
            </w:r>
          </w:p>
        </w:tc>
        <w:tc>
          <w:tcPr>
            <w:tcW w:w="1138" w:type="pct"/>
            <w:vAlign w:val="center"/>
          </w:tcPr>
          <w:p w14:paraId="30AE725F" w14:textId="77777777" w:rsidR="005F0F42" w:rsidRPr="005F0F42" w:rsidRDefault="005F0F42" w:rsidP="004D6752">
            <w:pPr>
              <w:autoSpaceDE/>
              <w:autoSpaceDN/>
              <w:spacing w:line="276" w:lineRule="auto"/>
              <w:jc w:val="center"/>
              <w:rPr>
                <w:b/>
                <w:bCs/>
                <w:sz w:val="22"/>
                <w:szCs w:val="22"/>
                <w:lang w:val="en-US"/>
              </w:rPr>
            </w:pPr>
            <w:r w:rsidRPr="005F0F42">
              <w:rPr>
                <w:b/>
                <w:bCs/>
                <w:sz w:val="22"/>
                <w:szCs w:val="22"/>
                <w:lang w:val="en-US"/>
              </w:rPr>
              <w:t>xxx</w:t>
            </w:r>
          </w:p>
        </w:tc>
        <w:tc>
          <w:tcPr>
            <w:tcW w:w="1139" w:type="pct"/>
            <w:shd w:val="clear" w:color="auto" w:fill="auto"/>
            <w:noWrap/>
            <w:vAlign w:val="center"/>
            <w:hideMark/>
          </w:tcPr>
          <w:p w14:paraId="2F6673C4" w14:textId="77777777" w:rsidR="005F0F42" w:rsidRPr="005F0F42" w:rsidRDefault="005F0F42" w:rsidP="004D6752">
            <w:pPr>
              <w:autoSpaceDE/>
              <w:autoSpaceDN/>
              <w:spacing w:line="276" w:lineRule="auto"/>
              <w:jc w:val="center"/>
              <w:rPr>
                <w:b/>
                <w:bCs/>
                <w:sz w:val="22"/>
                <w:szCs w:val="22"/>
                <w:lang w:val="en-US"/>
              </w:rPr>
            </w:pPr>
            <w:r w:rsidRPr="005F0F42">
              <w:rPr>
                <w:b/>
                <w:bCs/>
                <w:sz w:val="22"/>
                <w:szCs w:val="22"/>
                <w:lang w:val="en-US"/>
              </w:rPr>
              <w:t>xxx</w:t>
            </w:r>
          </w:p>
        </w:tc>
      </w:tr>
      <w:tr w:rsidR="005F0F42" w:rsidRPr="005F0F42" w14:paraId="1992F80C" w14:textId="77777777" w:rsidTr="004D6752">
        <w:trPr>
          <w:trHeight w:val="340"/>
        </w:trPr>
        <w:tc>
          <w:tcPr>
            <w:tcW w:w="2723" w:type="pct"/>
            <w:shd w:val="clear" w:color="auto" w:fill="auto"/>
            <w:noWrap/>
            <w:hideMark/>
          </w:tcPr>
          <w:p w14:paraId="610247E8" w14:textId="77777777" w:rsidR="005F0F42" w:rsidRPr="005F0F42" w:rsidRDefault="005F0F42" w:rsidP="00196F69">
            <w:pPr>
              <w:numPr>
                <w:ilvl w:val="0"/>
                <w:numId w:val="8"/>
              </w:numPr>
              <w:autoSpaceDE/>
              <w:autoSpaceDN/>
              <w:spacing w:line="276" w:lineRule="auto"/>
              <w:ind w:left="342"/>
              <w:jc w:val="both"/>
              <w:rPr>
                <w:b/>
                <w:bCs/>
                <w:sz w:val="22"/>
                <w:szCs w:val="22"/>
                <w:lang w:val="en-US"/>
              </w:rPr>
            </w:pPr>
            <w:r w:rsidRPr="005F0F42">
              <w:rPr>
                <w:b/>
                <w:bCs/>
                <w:sz w:val="22"/>
                <w:szCs w:val="22"/>
                <w:lang w:val="en-US"/>
              </w:rPr>
              <w:t>Investment with Financial Institutions/ Banks</w:t>
            </w:r>
          </w:p>
        </w:tc>
        <w:tc>
          <w:tcPr>
            <w:tcW w:w="1138" w:type="pct"/>
            <w:vAlign w:val="center"/>
          </w:tcPr>
          <w:p w14:paraId="2F8D6B4B" w14:textId="77777777" w:rsidR="005F0F42" w:rsidRPr="005F0F42" w:rsidRDefault="005F0F42" w:rsidP="004D6752">
            <w:pPr>
              <w:autoSpaceDE/>
              <w:autoSpaceDN/>
              <w:spacing w:line="276" w:lineRule="auto"/>
              <w:jc w:val="center"/>
              <w:rPr>
                <w:sz w:val="22"/>
                <w:szCs w:val="22"/>
                <w:lang w:val="en-US"/>
              </w:rPr>
            </w:pPr>
          </w:p>
        </w:tc>
        <w:tc>
          <w:tcPr>
            <w:tcW w:w="1139" w:type="pct"/>
            <w:shd w:val="clear" w:color="auto" w:fill="auto"/>
            <w:noWrap/>
            <w:vAlign w:val="center"/>
            <w:hideMark/>
          </w:tcPr>
          <w:p w14:paraId="5F59F82E" w14:textId="77777777" w:rsidR="005F0F42" w:rsidRPr="005F0F42" w:rsidRDefault="005F0F42" w:rsidP="004D6752">
            <w:pPr>
              <w:autoSpaceDE/>
              <w:autoSpaceDN/>
              <w:spacing w:line="276" w:lineRule="auto"/>
              <w:jc w:val="center"/>
              <w:rPr>
                <w:sz w:val="22"/>
                <w:szCs w:val="22"/>
                <w:lang w:val="en-US"/>
              </w:rPr>
            </w:pPr>
          </w:p>
        </w:tc>
      </w:tr>
      <w:tr w:rsidR="005F0F42" w:rsidRPr="005F0F42" w14:paraId="788040C0" w14:textId="77777777" w:rsidTr="004D6752">
        <w:trPr>
          <w:trHeight w:val="340"/>
        </w:trPr>
        <w:tc>
          <w:tcPr>
            <w:tcW w:w="2723" w:type="pct"/>
            <w:shd w:val="clear" w:color="auto" w:fill="auto"/>
            <w:noWrap/>
            <w:hideMark/>
          </w:tcPr>
          <w:p w14:paraId="36429716" w14:textId="77777777" w:rsidR="005F0F42" w:rsidRPr="005F0F42" w:rsidRDefault="005F0F42" w:rsidP="005F0F42">
            <w:pPr>
              <w:autoSpaceDE/>
              <w:autoSpaceDN/>
              <w:spacing w:line="276" w:lineRule="auto"/>
              <w:jc w:val="both"/>
              <w:rPr>
                <w:sz w:val="22"/>
                <w:szCs w:val="22"/>
                <w:lang w:val="en-US"/>
              </w:rPr>
            </w:pPr>
            <w:r w:rsidRPr="005F0F42">
              <w:rPr>
                <w:sz w:val="22"/>
                <w:szCs w:val="22"/>
                <w:lang w:val="en-US"/>
              </w:rPr>
              <w:t>Bank x</w:t>
            </w:r>
          </w:p>
        </w:tc>
        <w:tc>
          <w:tcPr>
            <w:tcW w:w="1138" w:type="pct"/>
            <w:vAlign w:val="center"/>
          </w:tcPr>
          <w:p w14:paraId="33AAFFB5" w14:textId="77777777" w:rsidR="005F0F42" w:rsidRPr="005F0F42" w:rsidRDefault="005F0F42" w:rsidP="004D6752">
            <w:pPr>
              <w:autoSpaceDE/>
              <w:autoSpaceDN/>
              <w:spacing w:line="276" w:lineRule="auto"/>
              <w:jc w:val="center"/>
              <w:rPr>
                <w:sz w:val="22"/>
                <w:szCs w:val="22"/>
                <w:lang w:val="en-US"/>
              </w:rPr>
            </w:pPr>
            <w:r w:rsidRPr="005F0F42">
              <w:rPr>
                <w:sz w:val="22"/>
                <w:szCs w:val="22"/>
                <w:lang w:val="en-US"/>
              </w:rPr>
              <w:t>xxx</w:t>
            </w:r>
          </w:p>
        </w:tc>
        <w:tc>
          <w:tcPr>
            <w:tcW w:w="1139" w:type="pct"/>
            <w:shd w:val="clear" w:color="auto" w:fill="auto"/>
            <w:noWrap/>
            <w:vAlign w:val="center"/>
            <w:hideMark/>
          </w:tcPr>
          <w:p w14:paraId="42209EFE" w14:textId="77777777" w:rsidR="005F0F42" w:rsidRPr="005F0F42" w:rsidRDefault="005F0F42" w:rsidP="004D6752">
            <w:pPr>
              <w:autoSpaceDE/>
              <w:autoSpaceDN/>
              <w:spacing w:line="276" w:lineRule="auto"/>
              <w:jc w:val="center"/>
              <w:rPr>
                <w:sz w:val="22"/>
                <w:szCs w:val="22"/>
                <w:lang w:val="en-US"/>
              </w:rPr>
            </w:pPr>
            <w:r w:rsidRPr="005F0F42">
              <w:rPr>
                <w:sz w:val="22"/>
                <w:szCs w:val="22"/>
                <w:lang w:val="en-US"/>
              </w:rPr>
              <w:t>xxx</w:t>
            </w:r>
          </w:p>
        </w:tc>
      </w:tr>
      <w:tr w:rsidR="005F0F42" w:rsidRPr="005F0F42" w14:paraId="0AEE347F" w14:textId="77777777" w:rsidTr="004D6752">
        <w:trPr>
          <w:trHeight w:val="340"/>
        </w:trPr>
        <w:tc>
          <w:tcPr>
            <w:tcW w:w="2723" w:type="pct"/>
            <w:shd w:val="clear" w:color="auto" w:fill="auto"/>
            <w:noWrap/>
            <w:hideMark/>
          </w:tcPr>
          <w:p w14:paraId="6B40F4B7" w14:textId="77777777" w:rsidR="005F0F42" w:rsidRPr="005F0F42" w:rsidRDefault="005F0F42" w:rsidP="005F0F42">
            <w:pPr>
              <w:autoSpaceDE/>
              <w:autoSpaceDN/>
              <w:spacing w:line="276" w:lineRule="auto"/>
              <w:jc w:val="both"/>
              <w:rPr>
                <w:sz w:val="22"/>
                <w:szCs w:val="22"/>
                <w:lang w:val="en-US"/>
              </w:rPr>
            </w:pPr>
            <w:r w:rsidRPr="005F0F42">
              <w:rPr>
                <w:sz w:val="22"/>
                <w:szCs w:val="22"/>
                <w:lang w:val="en-US"/>
              </w:rPr>
              <w:t>Bank y</w:t>
            </w:r>
          </w:p>
        </w:tc>
        <w:tc>
          <w:tcPr>
            <w:tcW w:w="1138" w:type="pct"/>
            <w:vAlign w:val="center"/>
          </w:tcPr>
          <w:p w14:paraId="35F91122" w14:textId="77777777" w:rsidR="005F0F42" w:rsidRPr="005F0F42" w:rsidRDefault="005F0F42" w:rsidP="004D6752">
            <w:pPr>
              <w:autoSpaceDE/>
              <w:autoSpaceDN/>
              <w:spacing w:line="276" w:lineRule="auto"/>
              <w:jc w:val="center"/>
              <w:rPr>
                <w:sz w:val="22"/>
                <w:szCs w:val="22"/>
                <w:lang w:val="en-US"/>
              </w:rPr>
            </w:pPr>
            <w:r w:rsidRPr="005F0F42">
              <w:rPr>
                <w:sz w:val="22"/>
                <w:szCs w:val="22"/>
                <w:lang w:val="en-US"/>
              </w:rPr>
              <w:t>xxx</w:t>
            </w:r>
          </w:p>
        </w:tc>
        <w:tc>
          <w:tcPr>
            <w:tcW w:w="1139" w:type="pct"/>
            <w:shd w:val="clear" w:color="auto" w:fill="auto"/>
            <w:noWrap/>
            <w:vAlign w:val="center"/>
            <w:hideMark/>
          </w:tcPr>
          <w:p w14:paraId="2F131A8C" w14:textId="77777777" w:rsidR="005F0F42" w:rsidRPr="005F0F42" w:rsidRDefault="005F0F42" w:rsidP="004D6752">
            <w:pPr>
              <w:autoSpaceDE/>
              <w:autoSpaceDN/>
              <w:spacing w:line="276" w:lineRule="auto"/>
              <w:jc w:val="center"/>
              <w:rPr>
                <w:sz w:val="22"/>
                <w:szCs w:val="22"/>
                <w:lang w:val="en-US"/>
              </w:rPr>
            </w:pPr>
            <w:r w:rsidRPr="005F0F42">
              <w:rPr>
                <w:sz w:val="22"/>
                <w:szCs w:val="22"/>
                <w:lang w:val="en-US"/>
              </w:rPr>
              <w:t>xxx</w:t>
            </w:r>
          </w:p>
        </w:tc>
      </w:tr>
      <w:tr w:rsidR="005F0F42" w:rsidRPr="005F0F42" w14:paraId="18875CEA" w14:textId="77777777" w:rsidTr="004D6752">
        <w:trPr>
          <w:trHeight w:val="340"/>
        </w:trPr>
        <w:tc>
          <w:tcPr>
            <w:tcW w:w="2723" w:type="pct"/>
            <w:shd w:val="clear" w:color="auto" w:fill="auto"/>
            <w:noWrap/>
            <w:vAlign w:val="bottom"/>
            <w:hideMark/>
          </w:tcPr>
          <w:p w14:paraId="6F60921F" w14:textId="77777777" w:rsidR="005F0F42" w:rsidRPr="005F0F42" w:rsidRDefault="005F0F42" w:rsidP="005F0F42">
            <w:pPr>
              <w:autoSpaceDE/>
              <w:autoSpaceDN/>
              <w:spacing w:line="276" w:lineRule="auto"/>
              <w:jc w:val="both"/>
              <w:rPr>
                <w:sz w:val="22"/>
                <w:szCs w:val="22"/>
                <w:lang w:val="en-US"/>
              </w:rPr>
            </w:pPr>
            <w:r w:rsidRPr="005F0F42">
              <w:rPr>
                <w:sz w:val="22"/>
                <w:szCs w:val="22"/>
                <w:lang w:val="en-US"/>
              </w:rPr>
              <w:t>Sub- total</w:t>
            </w:r>
          </w:p>
        </w:tc>
        <w:tc>
          <w:tcPr>
            <w:tcW w:w="1138" w:type="pct"/>
            <w:vAlign w:val="center"/>
          </w:tcPr>
          <w:p w14:paraId="66D2B2FC" w14:textId="77777777" w:rsidR="005F0F42" w:rsidRPr="005F0F42" w:rsidRDefault="005F0F42" w:rsidP="004D6752">
            <w:pPr>
              <w:autoSpaceDE/>
              <w:autoSpaceDN/>
              <w:spacing w:line="276" w:lineRule="auto"/>
              <w:jc w:val="center"/>
              <w:rPr>
                <w:b/>
                <w:bCs/>
                <w:sz w:val="22"/>
                <w:szCs w:val="22"/>
                <w:lang w:val="en-US"/>
              </w:rPr>
            </w:pPr>
            <w:r w:rsidRPr="005F0F42">
              <w:rPr>
                <w:b/>
                <w:bCs/>
                <w:sz w:val="22"/>
                <w:szCs w:val="22"/>
                <w:lang w:val="en-US"/>
              </w:rPr>
              <w:t>xxx</w:t>
            </w:r>
          </w:p>
        </w:tc>
        <w:tc>
          <w:tcPr>
            <w:tcW w:w="1139" w:type="pct"/>
            <w:shd w:val="clear" w:color="auto" w:fill="auto"/>
            <w:noWrap/>
            <w:vAlign w:val="center"/>
            <w:hideMark/>
          </w:tcPr>
          <w:p w14:paraId="3C2953F9" w14:textId="77777777" w:rsidR="005F0F42" w:rsidRPr="005F0F42" w:rsidRDefault="005F0F42" w:rsidP="004D6752">
            <w:pPr>
              <w:autoSpaceDE/>
              <w:autoSpaceDN/>
              <w:spacing w:line="276" w:lineRule="auto"/>
              <w:jc w:val="center"/>
              <w:rPr>
                <w:b/>
                <w:bCs/>
                <w:sz w:val="22"/>
                <w:szCs w:val="22"/>
                <w:lang w:val="en-US"/>
              </w:rPr>
            </w:pPr>
            <w:r w:rsidRPr="005F0F42">
              <w:rPr>
                <w:b/>
                <w:bCs/>
                <w:sz w:val="22"/>
                <w:szCs w:val="22"/>
                <w:lang w:val="en-US"/>
              </w:rPr>
              <w:t>xxx</w:t>
            </w:r>
          </w:p>
        </w:tc>
      </w:tr>
      <w:tr w:rsidR="005F0F42" w:rsidRPr="005F0F42" w14:paraId="0B65A7F1" w14:textId="77777777" w:rsidTr="004D6752">
        <w:trPr>
          <w:trHeight w:val="340"/>
        </w:trPr>
        <w:tc>
          <w:tcPr>
            <w:tcW w:w="2723" w:type="pct"/>
            <w:shd w:val="clear" w:color="auto" w:fill="auto"/>
            <w:noWrap/>
            <w:hideMark/>
          </w:tcPr>
          <w:p w14:paraId="1C042E3D" w14:textId="77777777" w:rsidR="005F0F42" w:rsidRPr="005F0F42" w:rsidRDefault="005F0F42" w:rsidP="00196F69">
            <w:pPr>
              <w:numPr>
                <w:ilvl w:val="0"/>
                <w:numId w:val="8"/>
              </w:numPr>
              <w:autoSpaceDE/>
              <w:autoSpaceDN/>
              <w:spacing w:line="276" w:lineRule="auto"/>
              <w:ind w:left="342"/>
              <w:jc w:val="both"/>
              <w:rPr>
                <w:b/>
                <w:bCs/>
                <w:sz w:val="22"/>
                <w:szCs w:val="22"/>
                <w:lang w:val="en-US"/>
              </w:rPr>
            </w:pPr>
            <w:r w:rsidRPr="005F0F42">
              <w:rPr>
                <w:b/>
                <w:bCs/>
                <w:sz w:val="22"/>
                <w:szCs w:val="22"/>
                <w:lang w:val="en-US"/>
              </w:rPr>
              <w:t>Equity investments (specify)</w:t>
            </w:r>
          </w:p>
        </w:tc>
        <w:tc>
          <w:tcPr>
            <w:tcW w:w="1138" w:type="pct"/>
            <w:vAlign w:val="center"/>
          </w:tcPr>
          <w:p w14:paraId="676E9A99" w14:textId="77777777" w:rsidR="005F0F42" w:rsidRPr="005F0F42" w:rsidRDefault="005F0F42" w:rsidP="004D6752">
            <w:pPr>
              <w:autoSpaceDE/>
              <w:autoSpaceDN/>
              <w:spacing w:line="276" w:lineRule="auto"/>
              <w:jc w:val="center"/>
              <w:rPr>
                <w:sz w:val="22"/>
                <w:szCs w:val="22"/>
                <w:lang w:val="en-US"/>
              </w:rPr>
            </w:pPr>
          </w:p>
        </w:tc>
        <w:tc>
          <w:tcPr>
            <w:tcW w:w="1139" w:type="pct"/>
            <w:shd w:val="clear" w:color="auto" w:fill="auto"/>
            <w:noWrap/>
            <w:vAlign w:val="center"/>
            <w:hideMark/>
          </w:tcPr>
          <w:p w14:paraId="192DC184" w14:textId="77777777" w:rsidR="005F0F42" w:rsidRPr="005F0F42" w:rsidRDefault="005F0F42" w:rsidP="004D6752">
            <w:pPr>
              <w:autoSpaceDE/>
              <w:autoSpaceDN/>
              <w:spacing w:line="276" w:lineRule="auto"/>
              <w:jc w:val="center"/>
              <w:rPr>
                <w:sz w:val="22"/>
                <w:szCs w:val="22"/>
                <w:lang w:val="en-US"/>
              </w:rPr>
            </w:pPr>
          </w:p>
        </w:tc>
      </w:tr>
      <w:tr w:rsidR="005F0F42" w:rsidRPr="005F0F42" w14:paraId="3F6827E3" w14:textId="77777777" w:rsidTr="004D6752">
        <w:trPr>
          <w:trHeight w:val="340"/>
        </w:trPr>
        <w:tc>
          <w:tcPr>
            <w:tcW w:w="2723" w:type="pct"/>
            <w:shd w:val="clear" w:color="auto" w:fill="auto"/>
            <w:noWrap/>
            <w:hideMark/>
          </w:tcPr>
          <w:p w14:paraId="55E88ADC" w14:textId="77777777" w:rsidR="005F0F42" w:rsidRPr="005F0F42" w:rsidRDefault="005F0F42" w:rsidP="005F0F42">
            <w:pPr>
              <w:autoSpaceDE/>
              <w:autoSpaceDN/>
              <w:spacing w:line="276" w:lineRule="auto"/>
              <w:jc w:val="both"/>
              <w:rPr>
                <w:sz w:val="22"/>
                <w:szCs w:val="22"/>
                <w:lang w:val="en-US"/>
              </w:rPr>
            </w:pPr>
            <w:r w:rsidRPr="005F0F42">
              <w:rPr>
                <w:sz w:val="22"/>
                <w:szCs w:val="22"/>
                <w:lang w:val="en-US"/>
              </w:rPr>
              <w:t>Equity/ shares in Entity xxx</w:t>
            </w:r>
          </w:p>
        </w:tc>
        <w:tc>
          <w:tcPr>
            <w:tcW w:w="1138" w:type="pct"/>
            <w:vAlign w:val="center"/>
          </w:tcPr>
          <w:p w14:paraId="5524109B" w14:textId="77777777" w:rsidR="005F0F42" w:rsidRPr="005F0F42" w:rsidRDefault="005F0F42" w:rsidP="004D6752">
            <w:pPr>
              <w:autoSpaceDE/>
              <w:autoSpaceDN/>
              <w:spacing w:line="276" w:lineRule="auto"/>
              <w:jc w:val="center"/>
              <w:rPr>
                <w:sz w:val="22"/>
                <w:szCs w:val="22"/>
                <w:lang w:val="en-US"/>
              </w:rPr>
            </w:pPr>
            <w:r w:rsidRPr="005F0F42">
              <w:rPr>
                <w:sz w:val="22"/>
                <w:szCs w:val="22"/>
                <w:lang w:val="en-US"/>
              </w:rPr>
              <w:t>xxx</w:t>
            </w:r>
          </w:p>
        </w:tc>
        <w:tc>
          <w:tcPr>
            <w:tcW w:w="1139" w:type="pct"/>
            <w:shd w:val="clear" w:color="auto" w:fill="auto"/>
            <w:noWrap/>
            <w:vAlign w:val="center"/>
            <w:hideMark/>
          </w:tcPr>
          <w:p w14:paraId="639DFFB8" w14:textId="77777777" w:rsidR="005F0F42" w:rsidRPr="005F0F42" w:rsidRDefault="005F0F42" w:rsidP="004D6752">
            <w:pPr>
              <w:autoSpaceDE/>
              <w:autoSpaceDN/>
              <w:spacing w:line="276" w:lineRule="auto"/>
              <w:jc w:val="center"/>
              <w:rPr>
                <w:sz w:val="22"/>
                <w:szCs w:val="22"/>
                <w:lang w:val="en-US"/>
              </w:rPr>
            </w:pPr>
            <w:r w:rsidRPr="005F0F42">
              <w:rPr>
                <w:sz w:val="22"/>
                <w:szCs w:val="22"/>
                <w:lang w:val="en-US"/>
              </w:rPr>
              <w:t>xxx</w:t>
            </w:r>
          </w:p>
        </w:tc>
      </w:tr>
      <w:tr w:rsidR="005F0F42" w:rsidRPr="005F0F42" w14:paraId="54E841C1" w14:textId="77777777" w:rsidTr="004D6752">
        <w:trPr>
          <w:trHeight w:val="340"/>
        </w:trPr>
        <w:tc>
          <w:tcPr>
            <w:tcW w:w="2723" w:type="pct"/>
            <w:shd w:val="clear" w:color="auto" w:fill="auto"/>
            <w:noWrap/>
            <w:vAlign w:val="bottom"/>
            <w:hideMark/>
          </w:tcPr>
          <w:p w14:paraId="19CEF47A" w14:textId="77777777" w:rsidR="005F0F42" w:rsidRPr="005F0F42" w:rsidRDefault="005F0F42" w:rsidP="005F0F42">
            <w:pPr>
              <w:autoSpaceDE/>
              <w:autoSpaceDN/>
              <w:spacing w:line="276" w:lineRule="auto"/>
              <w:jc w:val="both"/>
              <w:rPr>
                <w:sz w:val="22"/>
                <w:szCs w:val="22"/>
                <w:lang w:val="en-US"/>
              </w:rPr>
            </w:pPr>
            <w:r w:rsidRPr="005F0F42">
              <w:rPr>
                <w:sz w:val="22"/>
                <w:szCs w:val="22"/>
                <w:lang w:val="en-US"/>
              </w:rPr>
              <w:t>Sub- total</w:t>
            </w:r>
          </w:p>
        </w:tc>
        <w:tc>
          <w:tcPr>
            <w:tcW w:w="1138" w:type="pct"/>
            <w:vAlign w:val="center"/>
          </w:tcPr>
          <w:p w14:paraId="3385AAF6" w14:textId="77777777" w:rsidR="005F0F42" w:rsidRPr="005F0F42" w:rsidRDefault="005F0F42" w:rsidP="004D6752">
            <w:pPr>
              <w:autoSpaceDE/>
              <w:autoSpaceDN/>
              <w:spacing w:line="276" w:lineRule="auto"/>
              <w:jc w:val="center"/>
              <w:rPr>
                <w:b/>
                <w:bCs/>
                <w:sz w:val="22"/>
                <w:szCs w:val="22"/>
                <w:lang w:val="en-US"/>
              </w:rPr>
            </w:pPr>
            <w:r w:rsidRPr="005F0F42">
              <w:rPr>
                <w:b/>
                <w:bCs/>
                <w:sz w:val="22"/>
                <w:szCs w:val="22"/>
                <w:lang w:val="en-US"/>
              </w:rPr>
              <w:t>xxx</w:t>
            </w:r>
          </w:p>
        </w:tc>
        <w:tc>
          <w:tcPr>
            <w:tcW w:w="1139" w:type="pct"/>
            <w:shd w:val="clear" w:color="auto" w:fill="auto"/>
            <w:noWrap/>
            <w:vAlign w:val="center"/>
            <w:hideMark/>
          </w:tcPr>
          <w:p w14:paraId="29FC7383" w14:textId="77777777" w:rsidR="005F0F42" w:rsidRPr="005F0F42" w:rsidRDefault="005F0F42" w:rsidP="004D6752">
            <w:pPr>
              <w:autoSpaceDE/>
              <w:autoSpaceDN/>
              <w:spacing w:line="276" w:lineRule="auto"/>
              <w:jc w:val="center"/>
              <w:rPr>
                <w:b/>
                <w:bCs/>
                <w:sz w:val="22"/>
                <w:szCs w:val="22"/>
                <w:lang w:val="en-US"/>
              </w:rPr>
            </w:pPr>
            <w:r w:rsidRPr="005F0F42">
              <w:rPr>
                <w:b/>
                <w:bCs/>
                <w:sz w:val="22"/>
                <w:szCs w:val="22"/>
                <w:lang w:val="en-US"/>
              </w:rPr>
              <w:t>xxx</w:t>
            </w:r>
          </w:p>
        </w:tc>
      </w:tr>
      <w:tr w:rsidR="005F0F42" w:rsidRPr="005F0F42" w14:paraId="7DC53A2E" w14:textId="77777777" w:rsidTr="004D6752">
        <w:trPr>
          <w:trHeight w:val="340"/>
        </w:trPr>
        <w:tc>
          <w:tcPr>
            <w:tcW w:w="2723" w:type="pct"/>
            <w:shd w:val="clear" w:color="auto" w:fill="auto"/>
            <w:noWrap/>
            <w:vAlign w:val="bottom"/>
            <w:hideMark/>
          </w:tcPr>
          <w:p w14:paraId="6D2F68CB" w14:textId="77777777" w:rsidR="005F0F42" w:rsidRPr="005F0F42" w:rsidRDefault="005F0F42" w:rsidP="005F0F42">
            <w:pPr>
              <w:autoSpaceDE/>
              <w:autoSpaceDN/>
              <w:spacing w:line="276" w:lineRule="auto"/>
              <w:jc w:val="both"/>
              <w:rPr>
                <w:sz w:val="22"/>
                <w:szCs w:val="22"/>
                <w:lang w:val="en-US"/>
              </w:rPr>
            </w:pPr>
            <w:r w:rsidRPr="005F0F42">
              <w:rPr>
                <w:sz w:val="22"/>
                <w:szCs w:val="22"/>
                <w:lang w:val="en-US"/>
              </w:rPr>
              <w:t>Grand total</w:t>
            </w:r>
          </w:p>
        </w:tc>
        <w:tc>
          <w:tcPr>
            <w:tcW w:w="1138" w:type="pct"/>
            <w:vAlign w:val="center"/>
          </w:tcPr>
          <w:p w14:paraId="4ED43239" w14:textId="77777777" w:rsidR="005F0F42" w:rsidRPr="005F0F42" w:rsidRDefault="005F0F42" w:rsidP="004D6752">
            <w:pPr>
              <w:autoSpaceDE/>
              <w:autoSpaceDN/>
              <w:spacing w:line="276" w:lineRule="auto"/>
              <w:jc w:val="center"/>
              <w:rPr>
                <w:b/>
                <w:bCs/>
                <w:sz w:val="22"/>
                <w:szCs w:val="22"/>
                <w:lang w:val="en-US"/>
              </w:rPr>
            </w:pPr>
            <w:r w:rsidRPr="005F0F42">
              <w:rPr>
                <w:b/>
                <w:bCs/>
                <w:sz w:val="22"/>
                <w:szCs w:val="22"/>
                <w:lang w:val="en-US"/>
              </w:rPr>
              <w:t>xxx</w:t>
            </w:r>
          </w:p>
        </w:tc>
        <w:tc>
          <w:tcPr>
            <w:tcW w:w="1139" w:type="pct"/>
            <w:shd w:val="clear" w:color="auto" w:fill="auto"/>
            <w:noWrap/>
            <w:vAlign w:val="center"/>
            <w:hideMark/>
          </w:tcPr>
          <w:p w14:paraId="3D97A5ED" w14:textId="77777777" w:rsidR="005F0F42" w:rsidRPr="005F0F42" w:rsidRDefault="005F0F42" w:rsidP="004D6752">
            <w:pPr>
              <w:autoSpaceDE/>
              <w:autoSpaceDN/>
              <w:spacing w:line="276" w:lineRule="auto"/>
              <w:jc w:val="center"/>
              <w:rPr>
                <w:b/>
                <w:bCs/>
                <w:sz w:val="22"/>
                <w:szCs w:val="22"/>
                <w:lang w:val="en-US"/>
              </w:rPr>
            </w:pPr>
            <w:r w:rsidRPr="005F0F42">
              <w:rPr>
                <w:b/>
                <w:bCs/>
                <w:sz w:val="22"/>
                <w:szCs w:val="22"/>
                <w:lang w:val="en-US"/>
              </w:rPr>
              <w:t>xxx</w:t>
            </w:r>
          </w:p>
        </w:tc>
      </w:tr>
      <w:tr w:rsidR="005F0F42" w:rsidRPr="005F0F42" w14:paraId="4969B150" w14:textId="77777777" w:rsidTr="004D6752">
        <w:trPr>
          <w:trHeight w:val="340"/>
        </w:trPr>
        <w:tc>
          <w:tcPr>
            <w:tcW w:w="2723" w:type="pct"/>
            <w:shd w:val="clear" w:color="auto" w:fill="auto"/>
            <w:noWrap/>
            <w:vAlign w:val="bottom"/>
          </w:tcPr>
          <w:p w14:paraId="1255E2B0" w14:textId="77777777" w:rsidR="005F0F42" w:rsidRPr="005F0F42" w:rsidRDefault="005F0F42" w:rsidP="005F0F42">
            <w:pPr>
              <w:autoSpaceDE/>
              <w:autoSpaceDN/>
              <w:spacing w:line="276" w:lineRule="auto"/>
              <w:jc w:val="both"/>
              <w:rPr>
                <w:b/>
                <w:bCs/>
                <w:sz w:val="22"/>
                <w:szCs w:val="22"/>
                <w:lang w:val="en-US"/>
              </w:rPr>
            </w:pPr>
            <w:proofErr w:type="spellStart"/>
            <w:r w:rsidRPr="005F0F42">
              <w:rPr>
                <w:b/>
                <w:bCs/>
                <w:sz w:val="22"/>
                <w:szCs w:val="22"/>
                <w:lang w:val="en-US"/>
              </w:rPr>
              <w:t>Analysed</w:t>
            </w:r>
            <w:proofErr w:type="spellEnd"/>
            <w:r w:rsidRPr="005F0F42">
              <w:rPr>
                <w:b/>
                <w:bCs/>
                <w:sz w:val="22"/>
                <w:szCs w:val="22"/>
                <w:lang w:val="en-US"/>
              </w:rPr>
              <w:t xml:space="preserve"> as:</w:t>
            </w:r>
          </w:p>
        </w:tc>
        <w:tc>
          <w:tcPr>
            <w:tcW w:w="1138" w:type="pct"/>
            <w:vAlign w:val="center"/>
          </w:tcPr>
          <w:p w14:paraId="03E623AD" w14:textId="77777777" w:rsidR="005F0F42" w:rsidRPr="005F0F42" w:rsidRDefault="005F0F42" w:rsidP="004D6752">
            <w:pPr>
              <w:autoSpaceDE/>
              <w:autoSpaceDN/>
              <w:spacing w:line="276" w:lineRule="auto"/>
              <w:jc w:val="center"/>
              <w:rPr>
                <w:b/>
                <w:bCs/>
                <w:sz w:val="22"/>
                <w:szCs w:val="22"/>
                <w:lang w:val="en-US"/>
              </w:rPr>
            </w:pPr>
          </w:p>
        </w:tc>
        <w:tc>
          <w:tcPr>
            <w:tcW w:w="1139" w:type="pct"/>
            <w:shd w:val="clear" w:color="auto" w:fill="auto"/>
            <w:noWrap/>
            <w:vAlign w:val="center"/>
          </w:tcPr>
          <w:p w14:paraId="2EF35DFE" w14:textId="77777777" w:rsidR="005F0F42" w:rsidRPr="005F0F42" w:rsidRDefault="005F0F42" w:rsidP="004D6752">
            <w:pPr>
              <w:autoSpaceDE/>
              <w:autoSpaceDN/>
              <w:spacing w:line="276" w:lineRule="auto"/>
              <w:jc w:val="center"/>
              <w:rPr>
                <w:b/>
                <w:bCs/>
                <w:sz w:val="22"/>
                <w:szCs w:val="22"/>
                <w:lang w:val="en-US"/>
              </w:rPr>
            </w:pPr>
          </w:p>
        </w:tc>
      </w:tr>
      <w:tr w:rsidR="005F0F42" w:rsidRPr="005F0F42" w14:paraId="21BEE364" w14:textId="77777777" w:rsidTr="004D6752">
        <w:trPr>
          <w:trHeight w:val="340"/>
        </w:trPr>
        <w:tc>
          <w:tcPr>
            <w:tcW w:w="2723" w:type="pct"/>
            <w:shd w:val="clear" w:color="auto" w:fill="auto"/>
            <w:noWrap/>
            <w:vAlign w:val="bottom"/>
          </w:tcPr>
          <w:p w14:paraId="76C4344F" w14:textId="77777777" w:rsidR="005F0F42" w:rsidRPr="005F0F42" w:rsidRDefault="005F0F42" w:rsidP="005F0F42">
            <w:pPr>
              <w:autoSpaceDE/>
              <w:autoSpaceDN/>
              <w:spacing w:line="276" w:lineRule="auto"/>
              <w:jc w:val="both"/>
              <w:rPr>
                <w:sz w:val="22"/>
                <w:szCs w:val="22"/>
                <w:lang w:val="en-US"/>
              </w:rPr>
            </w:pPr>
            <w:r w:rsidRPr="005F0F42">
              <w:rPr>
                <w:sz w:val="22"/>
                <w:szCs w:val="22"/>
                <w:lang w:val="en-US"/>
              </w:rPr>
              <w:t>Current portion of Investment</w:t>
            </w:r>
          </w:p>
        </w:tc>
        <w:tc>
          <w:tcPr>
            <w:tcW w:w="1138" w:type="pct"/>
            <w:vAlign w:val="center"/>
          </w:tcPr>
          <w:p w14:paraId="6017AA44" w14:textId="77777777" w:rsidR="005F0F42" w:rsidRPr="005F0F42" w:rsidRDefault="005F0F42" w:rsidP="004D6752">
            <w:pPr>
              <w:autoSpaceDE/>
              <w:autoSpaceDN/>
              <w:spacing w:line="276" w:lineRule="auto"/>
              <w:jc w:val="center"/>
              <w:rPr>
                <w:b/>
                <w:bCs/>
                <w:sz w:val="22"/>
                <w:szCs w:val="22"/>
                <w:lang w:val="en-US"/>
              </w:rPr>
            </w:pPr>
            <w:r w:rsidRPr="005F0F42">
              <w:rPr>
                <w:b/>
                <w:bCs/>
                <w:sz w:val="22"/>
                <w:szCs w:val="22"/>
                <w:lang w:val="en-US"/>
              </w:rPr>
              <w:t>xx</w:t>
            </w:r>
          </w:p>
        </w:tc>
        <w:tc>
          <w:tcPr>
            <w:tcW w:w="1139" w:type="pct"/>
            <w:shd w:val="clear" w:color="auto" w:fill="auto"/>
            <w:noWrap/>
            <w:vAlign w:val="center"/>
          </w:tcPr>
          <w:p w14:paraId="06EBDE61" w14:textId="77777777" w:rsidR="005F0F42" w:rsidRPr="005F0F42" w:rsidRDefault="005F0F42" w:rsidP="004D6752">
            <w:pPr>
              <w:autoSpaceDE/>
              <w:autoSpaceDN/>
              <w:spacing w:line="276" w:lineRule="auto"/>
              <w:jc w:val="center"/>
              <w:rPr>
                <w:b/>
                <w:bCs/>
                <w:sz w:val="22"/>
                <w:szCs w:val="22"/>
                <w:lang w:val="en-US"/>
              </w:rPr>
            </w:pPr>
            <w:r w:rsidRPr="005F0F42">
              <w:rPr>
                <w:b/>
                <w:bCs/>
                <w:sz w:val="22"/>
                <w:szCs w:val="22"/>
                <w:lang w:val="en-US"/>
              </w:rPr>
              <w:t>xx</w:t>
            </w:r>
          </w:p>
        </w:tc>
      </w:tr>
      <w:tr w:rsidR="005F0F42" w:rsidRPr="005F0F42" w14:paraId="106A996D" w14:textId="77777777" w:rsidTr="004D6752">
        <w:trPr>
          <w:trHeight w:val="340"/>
        </w:trPr>
        <w:tc>
          <w:tcPr>
            <w:tcW w:w="2723" w:type="pct"/>
            <w:shd w:val="clear" w:color="auto" w:fill="auto"/>
            <w:noWrap/>
            <w:vAlign w:val="bottom"/>
          </w:tcPr>
          <w:p w14:paraId="332636FD" w14:textId="77777777" w:rsidR="005F0F42" w:rsidRPr="005F0F42" w:rsidRDefault="005F0F42" w:rsidP="005F0F42">
            <w:pPr>
              <w:autoSpaceDE/>
              <w:autoSpaceDN/>
              <w:spacing w:line="276" w:lineRule="auto"/>
              <w:jc w:val="both"/>
              <w:rPr>
                <w:sz w:val="22"/>
                <w:szCs w:val="22"/>
                <w:lang w:val="en-US"/>
              </w:rPr>
            </w:pPr>
            <w:r w:rsidRPr="005F0F42">
              <w:rPr>
                <w:sz w:val="22"/>
                <w:szCs w:val="22"/>
                <w:lang w:val="en-US"/>
              </w:rPr>
              <w:t>Non-current portion of investment</w:t>
            </w:r>
          </w:p>
        </w:tc>
        <w:tc>
          <w:tcPr>
            <w:tcW w:w="1138" w:type="pct"/>
            <w:vAlign w:val="center"/>
          </w:tcPr>
          <w:p w14:paraId="5C186292" w14:textId="77777777" w:rsidR="005F0F42" w:rsidRPr="005F0F42" w:rsidRDefault="005F0F42" w:rsidP="004D6752">
            <w:pPr>
              <w:autoSpaceDE/>
              <w:autoSpaceDN/>
              <w:spacing w:line="276" w:lineRule="auto"/>
              <w:jc w:val="center"/>
              <w:rPr>
                <w:b/>
                <w:bCs/>
                <w:sz w:val="22"/>
                <w:szCs w:val="22"/>
                <w:lang w:val="en-US"/>
              </w:rPr>
            </w:pPr>
            <w:r w:rsidRPr="005F0F42">
              <w:rPr>
                <w:b/>
                <w:bCs/>
                <w:sz w:val="22"/>
                <w:szCs w:val="22"/>
                <w:lang w:val="en-US"/>
              </w:rPr>
              <w:t>xx</w:t>
            </w:r>
          </w:p>
        </w:tc>
        <w:tc>
          <w:tcPr>
            <w:tcW w:w="1139" w:type="pct"/>
            <w:shd w:val="clear" w:color="auto" w:fill="auto"/>
            <w:noWrap/>
            <w:vAlign w:val="center"/>
          </w:tcPr>
          <w:p w14:paraId="2E8A7300" w14:textId="77777777" w:rsidR="005F0F42" w:rsidRPr="005F0F42" w:rsidRDefault="005F0F42" w:rsidP="004D6752">
            <w:pPr>
              <w:autoSpaceDE/>
              <w:autoSpaceDN/>
              <w:spacing w:line="276" w:lineRule="auto"/>
              <w:jc w:val="center"/>
              <w:rPr>
                <w:b/>
                <w:bCs/>
                <w:sz w:val="22"/>
                <w:szCs w:val="22"/>
                <w:lang w:val="en-US"/>
              </w:rPr>
            </w:pPr>
            <w:r w:rsidRPr="005F0F42">
              <w:rPr>
                <w:b/>
                <w:bCs/>
                <w:sz w:val="22"/>
                <w:szCs w:val="22"/>
                <w:lang w:val="en-US"/>
              </w:rPr>
              <w:t>xx</w:t>
            </w:r>
          </w:p>
        </w:tc>
      </w:tr>
    </w:tbl>
    <w:p w14:paraId="0ACE9434" w14:textId="77777777" w:rsidR="00A65A4E" w:rsidRDefault="00A65A4E" w:rsidP="00A65A4E">
      <w:pPr>
        <w:spacing w:line="360" w:lineRule="auto"/>
        <w:ind w:left="142"/>
        <w:jc w:val="both"/>
        <w:rPr>
          <w:sz w:val="22"/>
          <w:szCs w:val="22"/>
        </w:rPr>
      </w:pPr>
    </w:p>
    <w:p w14:paraId="0080CAE9" w14:textId="289A4DF5" w:rsidR="005F0F42" w:rsidRPr="008D0E82" w:rsidRDefault="00436B1C" w:rsidP="00196F69">
      <w:pPr>
        <w:pStyle w:val="ListParagraph"/>
        <w:numPr>
          <w:ilvl w:val="0"/>
          <w:numId w:val="8"/>
        </w:numPr>
        <w:spacing w:line="360" w:lineRule="auto"/>
        <w:jc w:val="both"/>
        <w:rPr>
          <w:b/>
          <w:bCs/>
          <w:sz w:val="22"/>
          <w:szCs w:val="22"/>
        </w:rPr>
      </w:pPr>
      <w:r w:rsidRPr="008D0E82">
        <w:rPr>
          <w:b/>
          <w:bCs/>
          <w:sz w:val="22"/>
          <w:szCs w:val="22"/>
        </w:rPr>
        <w:t>Movement of Equity Investments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170"/>
        <w:gridCol w:w="2148"/>
      </w:tblGrid>
      <w:tr w:rsidR="003F79EB" w:rsidRPr="003F79EB" w14:paraId="6FABA49A" w14:textId="77777777" w:rsidTr="00DD5662">
        <w:trPr>
          <w:trHeight w:val="340"/>
        </w:trPr>
        <w:tc>
          <w:tcPr>
            <w:tcW w:w="4029"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7F093E4E" w14:textId="77777777" w:rsidR="003F79EB" w:rsidRPr="003F79EB" w:rsidRDefault="003F79EB" w:rsidP="003F79EB">
            <w:pPr>
              <w:autoSpaceDE/>
              <w:autoSpaceDN/>
              <w:spacing w:line="276" w:lineRule="auto"/>
              <w:jc w:val="both"/>
              <w:rPr>
                <w:b/>
                <w:bCs/>
                <w:sz w:val="22"/>
                <w:szCs w:val="22"/>
                <w:lang w:eastAsia="en-GB"/>
              </w:rPr>
            </w:pPr>
          </w:p>
        </w:tc>
        <w:tc>
          <w:tcPr>
            <w:tcW w:w="971" w:type="pct"/>
            <w:shd w:val="clear" w:color="auto" w:fill="0070C0"/>
            <w:vAlign w:val="center"/>
          </w:tcPr>
          <w:p w14:paraId="20A832A5" w14:textId="10E36C92" w:rsidR="003F79EB" w:rsidRPr="003F79EB" w:rsidRDefault="00FA76E8" w:rsidP="00DD5662">
            <w:pPr>
              <w:autoSpaceDE/>
              <w:autoSpaceDN/>
              <w:spacing w:line="276" w:lineRule="auto"/>
              <w:jc w:val="center"/>
              <w:rPr>
                <w:b/>
                <w:bCs/>
                <w:sz w:val="22"/>
                <w:szCs w:val="22"/>
                <w:lang w:val="en-US"/>
              </w:rPr>
            </w:pPr>
            <w:r w:rsidRPr="00FA76E8">
              <w:rPr>
                <w:b/>
                <w:i/>
                <w:iCs/>
                <w:sz w:val="22"/>
                <w:szCs w:val="22"/>
                <w:lang w:val="en-US"/>
              </w:rPr>
              <w:t>Period ended Sep/Dec/March/June 20xx</w:t>
            </w:r>
          </w:p>
        </w:tc>
      </w:tr>
      <w:tr w:rsidR="003F79EB" w:rsidRPr="003F79EB" w14:paraId="2880AC1F" w14:textId="77777777" w:rsidTr="00DD5662">
        <w:trPr>
          <w:trHeight w:val="340"/>
        </w:trPr>
        <w:tc>
          <w:tcPr>
            <w:tcW w:w="4029"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26D69EC9" w14:textId="77777777" w:rsidR="003F79EB" w:rsidRPr="003F79EB" w:rsidRDefault="003F79EB" w:rsidP="003F79EB">
            <w:pPr>
              <w:autoSpaceDE/>
              <w:autoSpaceDN/>
              <w:spacing w:line="276" w:lineRule="auto"/>
              <w:jc w:val="both"/>
              <w:rPr>
                <w:b/>
                <w:bCs/>
                <w:sz w:val="22"/>
                <w:szCs w:val="22"/>
                <w:lang w:eastAsia="en-GB"/>
              </w:rPr>
            </w:pPr>
          </w:p>
        </w:tc>
        <w:tc>
          <w:tcPr>
            <w:tcW w:w="971" w:type="pct"/>
            <w:tcBorders>
              <w:top w:val="single" w:sz="4" w:space="0" w:color="auto"/>
              <w:left w:val="single" w:sz="4" w:space="0" w:color="auto"/>
              <w:bottom w:val="single" w:sz="4" w:space="0" w:color="auto"/>
              <w:right w:val="single" w:sz="4" w:space="0" w:color="auto"/>
            </w:tcBorders>
            <w:shd w:val="clear" w:color="auto" w:fill="0070C0"/>
            <w:vAlign w:val="center"/>
          </w:tcPr>
          <w:p w14:paraId="12963BCC" w14:textId="77777777" w:rsidR="003F79EB" w:rsidRPr="003F79EB" w:rsidRDefault="003F79EB" w:rsidP="00DD5662">
            <w:pPr>
              <w:autoSpaceDE/>
              <w:autoSpaceDN/>
              <w:spacing w:line="276" w:lineRule="auto"/>
              <w:jc w:val="center"/>
              <w:rPr>
                <w:b/>
                <w:bCs/>
                <w:sz w:val="22"/>
                <w:szCs w:val="22"/>
                <w:lang w:val="en-US"/>
              </w:rPr>
            </w:pPr>
            <w:r w:rsidRPr="003F79EB">
              <w:rPr>
                <w:b/>
                <w:bCs/>
                <w:sz w:val="22"/>
                <w:szCs w:val="22"/>
                <w:lang w:val="en-US"/>
              </w:rPr>
              <w:t>Kshs</w:t>
            </w:r>
          </w:p>
        </w:tc>
      </w:tr>
      <w:tr w:rsidR="003F79EB" w:rsidRPr="003F79EB" w14:paraId="18B88B9F" w14:textId="77777777" w:rsidTr="00DD5662">
        <w:trPr>
          <w:trHeight w:val="340"/>
        </w:trPr>
        <w:tc>
          <w:tcPr>
            <w:tcW w:w="4029" w:type="pct"/>
            <w:shd w:val="clear" w:color="auto" w:fill="auto"/>
            <w:noWrap/>
            <w:vAlign w:val="bottom"/>
            <w:hideMark/>
          </w:tcPr>
          <w:p w14:paraId="6B57DEC7" w14:textId="4B66F5ED" w:rsidR="003F79EB" w:rsidRPr="003F79EB" w:rsidRDefault="003F79EB" w:rsidP="003F79EB">
            <w:pPr>
              <w:autoSpaceDE/>
              <w:autoSpaceDN/>
              <w:spacing w:line="276" w:lineRule="auto"/>
              <w:jc w:val="both"/>
              <w:rPr>
                <w:sz w:val="22"/>
                <w:szCs w:val="22"/>
                <w:lang w:val="en-US"/>
              </w:rPr>
            </w:pPr>
            <w:r w:rsidRPr="003F79EB">
              <w:rPr>
                <w:sz w:val="22"/>
                <w:szCs w:val="22"/>
                <w:lang w:val="en-US"/>
              </w:rPr>
              <w:t xml:space="preserve">At the beginning of the </w:t>
            </w:r>
            <w:r w:rsidR="009E58AC">
              <w:rPr>
                <w:sz w:val="22"/>
                <w:szCs w:val="22"/>
                <w:lang w:val="en-US"/>
              </w:rPr>
              <w:t>period</w:t>
            </w:r>
          </w:p>
        </w:tc>
        <w:tc>
          <w:tcPr>
            <w:tcW w:w="971" w:type="pct"/>
            <w:vAlign w:val="center"/>
          </w:tcPr>
          <w:p w14:paraId="250A5701" w14:textId="77777777" w:rsidR="003F79EB" w:rsidRPr="003F79EB" w:rsidRDefault="003F79EB" w:rsidP="00DD5662">
            <w:pPr>
              <w:autoSpaceDE/>
              <w:autoSpaceDN/>
              <w:spacing w:line="276" w:lineRule="auto"/>
              <w:jc w:val="center"/>
              <w:rPr>
                <w:sz w:val="22"/>
                <w:szCs w:val="22"/>
                <w:lang w:val="en-US"/>
              </w:rPr>
            </w:pPr>
            <w:r w:rsidRPr="003F79EB">
              <w:rPr>
                <w:sz w:val="22"/>
                <w:szCs w:val="22"/>
                <w:lang w:val="en-US"/>
              </w:rPr>
              <w:t>xxx</w:t>
            </w:r>
          </w:p>
        </w:tc>
      </w:tr>
      <w:tr w:rsidR="003F79EB" w:rsidRPr="003F79EB" w14:paraId="38E3B984" w14:textId="77777777" w:rsidTr="00DD5662">
        <w:trPr>
          <w:trHeight w:val="340"/>
        </w:trPr>
        <w:tc>
          <w:tcPr>
            <w:tcW w:w="4029" w:type="pct"/>
            <w:shd w:val="clear" w:color="auto" w:fill="auto"/>
            <w:noWrap/>
            <w:vAlign w:val="bottom"/>
          </w:tcPr>
          <w:p w14:paraId="7AD10675" w14:textId="79AEAEC3" w:rsidR="003F79EB" w:rsidRPr="003F79EB" w:rsidRDefault="003F79EB" w:rsidP="003F79EB">
            <w:pPr>
              <w:autoSpaceDE/>
              <w:autoSpaceDN/>
              <w:spacing w:line="276" w:lineRule="auto"/>
              <w:jc w:val="both"/>
              <w:rPr>
                <w:sz w:val="22"/>
                <w:szCs w:val="22"/>
                <w:lang w:val="en-US"/>
              </w:rPr>
            </w:pPr>
            <w:r w:rsidRPr="003F79EB">
              <w:rPr>
                <w:sz w:val="22"/>
                <w:szCs w:val="22"/>
                <w:lang w:val="en-US"/>
              </w:rPr>
              <w:t xml:space="preserve">Purchase of investments in the </w:t>
            </w:r>
            <w:r w:rsidR="009E58AC">
              <w:rPr>
                <w:sz w:val="22"/>
                <w:szCs w:val="22"/>
                <w:lang w:val="en-US"/>
              </w:rPr>
              <w:t>period</w:t>
            </w:r>
          </w:p>
        </w:tc>
        <w:tc>
          <w:tcPr>
            <w:tcW w:w="971" w:type="pct"/>
            <w:vAlign w:val="center"/>
          </w:tcPr>
          <w:p w14:paraId="3FF1C372" w14:textId="77777777" w:rsidR="003F79EB" w:rsidRPr="003F79EB" w:rsidRDefault="003F79EB" w:rsidP="00DD5662">
            <w:pPr>
              <w:autoSpaceDE/>
              <w:autoSpaceDN/>
              <w:spacing w:line="276" w:lineRule="auto"/>
              <w:jc w:val="center"/>
              <w:rPr>
                <w:sz w:val="22"/>
                <w:szCs w:val="22"/>
                <w:lang w:val="en-US"/>
              </w:rPr>
            </w:pPr>
            <w:r w:rsidRPr="003F79EB">
              <w:rPr>
                <w:sz w:val="22"/>
                <w:szCs w:val="22"/>
                <w:lang w:val="en-US"/>
              </w:rPr>
              <w:t>xxx</w:t>
            </w:r>
          </w:p>
        </w:tc>
      </w:tr>
      <w:tr w:rsidR="003F79EB" w:rsidRPr="003F79EB" w14:paraId="2868A067" w14:textId="77777777" w:rsidTr="00DD5662">
        <w:trPr>
          <w:trHeight w:val="340"/>
        </w:trPr>
        <w:tc>
          <w:tcPr>
            <w:tcW w:w="4029" w:type="pct"/>
            <w:shd w:val="clear" w:color="auto" w:fill="auto"/>
            <w:noWrap/>
            <w:vAlign w:val="bottom"/>
          </w:tcPr>
          <w:p w14:paraId="1350D346" w14:textId="3BDFC6E9" w:rsidR="003F79EB" w:rsidRPr="003F79EB" w:rsidRDefault="003F79EB" w:rsidP="003F79EB">
            <w:pPr>
              <w:autoSpaceDE/>
              <w:autoSpaceDN/>
              <w:spacing w:line="276" w:lineRule="auto"/>
              <w:jc w:val="both"/>
              <w:rPr>
                <w:sz w:val="22"/>
                <w:szCs w:val="22"/>
                <w:lang w:val="en-US"/>
              </w:rPr>
            </w:pPr>
            <w:r w:rsidRPr="003F79EB">
              <w:rPr>
                <w:sz w:val="22"/>
                <w:szCs w:val="22"/>
                <w:lang w:val="en-US"/>
              </w:rPr>
              <w:t xml:space="preserve">Sale of investments during the </w:t>
            </w:r>
            <w:r w:rsidR="009E58AC">
              <w:rPr>
                <w:sz w:val="22"/>
                <w:szCs w:val="22"/>
                <w:lang w:val="en-US"/>
              </w:rPr>
              <w:t>period</w:t>
            </w:r>
          </w:p>
        </w:tc>
        <w:tc>
          <w:tcPr>
            <w:tcW w:w="971" w:type="pct"/>
            <w:vAlign w:val="center"/>
          </w:tcPr>
          <w:p w14:paraId="1EC5E180" w14:textId="77777777" w:rsidR="003F79EB" w:rsidRPr="003F79EB" w:rsidRDefault="003F79EB" w:rsidP="00DD5662">
            <w:pPr>
              <w:autoSpaceDE/>
              <w:autoSpaceDN/>
              <w:spacing w:line="276" w:lineRule="auto"/>
              <w:jc w:val="center"/>
              <w:rPr>
                <w:sz w:val="22"/>
                <w:szCs w:val="22"/>
                <w:lang w:val="en-US"/>
              </w:rPr>
            </w:pPr>
            <w:r w:rsidRPr="003F79EB">
              <w:rPr>
                <w:sz w:val="22"/>
                <w:szCs w:val="22"/>
                <w:lang w:val="en-US"/>
              </w:rPr>
              <w:t>(xxx)</w:t>
            </w:r>
          </w:p>
        </w:tc>
      </w:tr>
      <w:tr w:rsidR="003F79EB" w:rsidRPr="003F79EB" w14:paraId="5B239A56" w14:textId="77777777" w:rsidTr="00DD5662">
        <w:trPr>
          <w:trHeight w:val="340"/>
        </w:trPr>
        <w:tc>
          <w:tcPr>
            <w:tcW w:w="4029" w:type="pct"/>
            <w:shd w:val="clear" w:color="auto" w:fill="auto"/>
            <w:noWrap/>
            <w:vAlign w:val="bottom"/>
            <w:hideMark/>
          </w:tcPr>
          <w:p w14:paraId="50DE4C09" w14:textId="77777777" w:rsidR="003F79EB" w:rsidRPr="003F79EB" w:rsidRDefault="003F79EB" w:rsidP="003F79EB">
            <w:pPr>
              <w:autoSpaceDE/>
              <w:autoSpaceDN/>
              <w:spacing w:line="276" w:lineRule="auto"/>
              <w:jc w:val="both"/>
              <w:rPr>
                <w:sz w:val="22"/>
                <w:szCs w:val="22"/>
                <w:lang w:val="en-US"/>
              </w:rPr>
            </w:pPr>
            <w:r w:rsidRPr="7430B181">
              <w:rPr>
                <w:sz w:val="22"/>
                <w:szCs w:val="22"/>
                <w:lang w:val="en-US"/>
              </w:rPr>
              <w:t>Increase /(decrease ) in fair value of investments</w:t>
            </w:r>
          </w:p>
        </w:tc>
        <w:tc>
          <w:tcPr>
            <w:tcW w:w="971" w:type="pct"/>
            <w:vAlign w:val="center"/>
          </w:tcPr>
          <w:p w14:paraId="7B17CD15" w14:textId="77777777" w:rsidR="003F79EB" w:rsidRPr="003F79EB" w:rsidRDefault="003F79EB" w:rsidP="00DD5662">
            <w:pPr>
              <w:autoSpaceDE/>
              <w:autoSpaceDN/>
              <w:spacing w:line="276" w:lineRule="auto"/>
              <w:jc w:val="center"/>
              <w:rPr>
                <w:sz w:val="22"/>
                <w:szCs w:val="22"/>
                <w:lang w:val="en-US"/>
              </w:rPr>
            </w:pPr>
            <w:r w:rsidRPr="003F79EB">
              <w:rPr>
                <w:sz w:val="22"/>
                <w:szCs w:val="22"/>
                <w:lang w:val="en-US"/>
              </w:rPr>
              <w:t>xxx</w:t>
            </w:r>
          </w:p>
        </w:tc>
      </w:tr>
      <w:tr w:rsidR="003F79EB" w:rsidRPr="003F79EB" w14:paraId="7FE85BA2" w14:textId="77777777" w:rsidTr="00DD5662">
        <w:trPr>
          <w:trHeight w:val="340"/>
        </w:trPr>
        <w:tc>
          <w:tcPr>
            <w:tcW w:w="4029" w:type="pct"/>
            <w:shd w:val="clear" w:color="auto" w:fill="auto"/>
            <w:noWrap/>
            <w:vAlign w:val="bottom"/>
            <w:hideMark/>
          </w:tcPr>
          <w:p w14:paraId="7FE4AAE2" w14:textId="3EA2AA70" w:rsidR="003F79EB" w:rsidRPr="003F79EB" w:rsidRDefault="003F79EB" w:rsidP="003F79EB">
            <w:pPr>
              <w:autoSpaceDE/>
              <w:autoSpaceDN/>
              <w:spacing w:line="276" w:lineRule="auto"/>
              <w:jc w:val="both"/>
              <w:rPr>
                <w:sz w:val="22"/>
                <w:szCs w:val="22"/>
                <w:lang w:val="en-US"/>
              </w:rPr>
            </w:pPr>
            <w:r w:rsidRPr="003F79EB">
              <w:rPr>
                <w:sz w:val="22"/>
                <w:szCs w:val="22"/>
                <w:lang w:val="en-US"/>
              </w:rPr>
              <w:t xml:space="preserve">At the end of the </w:t>
            </w:r>
            <w:r w:rsidR="009E58AC">
              <w:rPr>
                <w:sz w:val="22"/>
                <w:szCs w:val="22"/>
                <w:lang w:val="en-US"/>
              </w:rPr>
              <w:t>period</w:t>
            </w:r>
          </w:p>
        </w:tc>
        <w:tc>
          <w:tcPr>
            <w:tcW w:w="971" w:type="pct"/>
            <w:vAlign w:val="center"/>
          </w:tcPr>
          <w:p w14:paraId="027C918C" w14:textId="77777777" w:rsidR="003F79EB" w:rsidRPr="003F79EB" w:rsidRDefault="003F79EB" w:rsidP="00DD5662">
            <w:pPr>
              <w:autoSpaceDE/>
              <w:autoSpaceDN/>
              <w:spacing w:line="276" w:lineRule="auto"/>
              <w:jc w:val="center"/>
              <w:rPr>
                <w:b/>
                <w:bCs/>
                <w:sz w:val="22"/>
                <w:szCs w:val="22"/>
                <w:lang w:val="en-US"/>
              </w:rPr>
            </w:pPr>
            <w:r w:rsidRPr="003F79EB">
              <w:rPr>
                <w:b/>
                <w:bCs/>
                <w:sz w:val="22"/>
                <w:szCs w:val="22"/>
                <w:lang w:val="en-US"/>
              </w:rPr>
              <w:t>xxx</w:t>
            </w:r>
          </w:p>
        </w:tc>
      </w:tr>
    </w:tbl>
    <w:p w14:paraId="274BF8F3" w14:textId="77777777" w:rsidR="00436B1C" w:rsidRDefault="00436B1C" w:rsidP="00436B1C">
      <w:pPr>
        <w:spacing w:line="360" w:lineRule="auto"/>
        <w:jc w:val="both"/>
        <w:rPr>
          <w:sz w:val="22"/>
          <w:szCs w:val="22"/>
        </w:rPr>
      </w:pPr>
    </w:p>
    <w:p w14:paraId="61243129" w14:textId="77777777" w:rsidR="00336472" w:rsidRDefault="00336472" w:rsidP="00436B1C">
      <w:pPr>
        <w:spacing w:line="360" w:lineRule="auto"/>
        <w:jc w:val="both"/>
        <w:rPr>
          <w:sz w:val="22"/>
          <w:szCs w:val="22"/>
        </w:rPr>
      </w:pPr>
    </w:p>
    <w:p w14:paraId="4F497DBE" w14:textId="77777777" w:rsidR="00336472" w:rsidRDefault="00336472" w:rsidP="00436B1C">
      <w:pPr>
        <w:spacing w:line="360" w:lineRule="auto"/>
        <w:jc w:val="both"/>
        <w:rPr>
          <w:sz w:val="22"/>
          <w:szCs w:val="22"/>
        </w:rPr>
      </w:pPr>
    </w:p>
    <w:p w14:paraId="63FC350E" w14:textId="77777777" w:rsidR="00336472" w:rsidRDefault="00336472" w:rsidP="00436B1C">
      <w:pPr>
        <w:spacing w:line="360" w:lineRule="auto"/>
        <w:jc w:val="both"/>
        <w:rPr>
          <w:sz w:val="22"/>
          <w:szCs w:val="22"/>
        </w:rPr>
      </w:pPr>
    </w:p>
    <w:p w14:paraId="67BF109C" w14:textId="77777777" w:rsidR="00336472" w:rsidRDefault="00336472" w:rsidP="00436B1C">
      <w:pPr>
        <w:spacing w:line="360" w:lineRule="auto"/>
        <w:jc w:val="both"/>
        <w:rPr>
          <w:sz w:val="22"/>
          <w:szCs w:val="22"/>
        </w:rPr>
      </w:pPr>
    </w:p>
    <w:p w14:paraId="50D7DA4A" w14:textId="77777777" w:rsidR="00336472" w:rsidRDefault="00336472" w:rsidP="00436B1C">
      <w:pPr>
        <w:spacing w:line="360" w:lineRule="auto"/>
        <w:jc w:val="both"/>
        <w:rPr>
          <w:sz w:val="22"/>
          <w:szCs w:val="22"/>
        </w:rPr>
      </w:pPr>
    </w:p>
    <w:p w14:paraId="7BECA49E" w14:textId="77777777" w:rsidR="00336472" w:rsidRDefault="00336472" w:rsidP="00436B1C">
      <w:pPr>
        <w:spacing w:line="360" w:lineRule="auto"/>
        <w:jc w:val="both"/>
        <w:rPr>
          <w:sz w:val="22"/>
          <w:szCs w:val="22"/>
        </w:rPr>
      </w:pPr>
    </w:p>
    <w:p w14:paraId="45B811B2" w14:textId="77777777" w:rsidR="00336472" w:rsidRDefault="00336472" w:rsidP="00436B1C">
      <w:pPr>
        <w:spacing w:line="360" w:lineRule="auto"/>
        <w:jc w:val="both"/>
        <w:rPr>
          <w:sz w:val="22"/>
          <w:szCs w:val="22"/>
        </w:rPr>
      </w:pPr>
    </w:p>
    <w:p w14:paraId="5B42DF05"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r>
        <w:rPr>
          <w:b/>
          <w:bCs/>
          <w:sz w:val="22"/>
          <w:szCs w:val="22"/>
        </w:rPr>
        <w:t xml:space="preserve"> (continued)</w:t>
      </w:r>
    </w:p>
    <w:p w14:paraId="52204ECC" w14:textId="77777777" w:rsidR="00336472" w:rsidRDefault="00336472" w:rsidP="00436B1C">
      <w:pPr>
        <w:spacing w:line="360" w:lineRule="auto"/>
        <w:jc w:val="both"/>
        <w:rPr>
          <w:sz w:val="22"/>
          <w:szCs w:val="22"/>
        </w:rPr>
      </w:pPr>
    </w:p>
    <w:p w14:paraId="27E3391E" w14:textId="77777777" w:rsidR="00A65A4E" w:rsidRPr="008D0E82" w:rsidRDefault="00E75973" w:rsidP="00196F69">
      <w:pPr>
        <w:pStyle w:val="ListParagraph"/>
        <w:numPr>
          <w:ilvl w:val="0"/>
          <w:numId w:val="8"/>
        </w:numPr>
        <w:spacing w:line="360" w:lineRule="auto"/>
        <w:jc w:val="both"/>
        <w:rPr>
          <w:b/>
          <w:bCs/>
          <w:sz w:val="22"/>
          <w:szCs w:val="22"/>
        </w:rPr>
      </w:pPr>
      <w:r w:rsidRPr="008D0E82">
        <w:rPr>
          <w:b/>
          <w:bCs/>
          <w:sz w:val="22"/>
          <w:szCs w:val="22"/>
        </w:rPr>
        <w:t>Shareholding in other entities</w:t>
      </w:r>
    </w:p>
    <w:p w14:paraId="2B95FD47" w14:textId="77777777" w:rsidR="00316E60" w:rsidRDefault="00316E60" w:rsidP="00316E60">
      <w:pPr>
        <w:spacing w:line="360" w:lineRule="auto"/>
        <w:jc w:val="both"/>
        <w:rPr>
          <w:sz w:val="22"/>
          <w:szCs w:val="22"/>
        </w:rPr>
      </w:pPr>
    </w:p>
    <w:p w14:paraId="537AFEC9" w14:textId="77777777" w:rsidR="00316E60" w:rsidRDefault="001F1405" w:rsidP="00316E60">
      <w:pPr>
        <w:spacing w:line="360" w:lineRule="auto"/>
        <w:jc w:val="both"/>
        <w:rPr>
          <w:sz w:val="22"/>
          <w:szCs w:val="22"/>
        </w:rPr>
      </w:pPr>
      <w:r w:rsidRPr="001F1405">
        <w:rPr>
          <w:sz w:val="22"/>
          <w:szCs w:val="22"/>
        </w:rPr>
        <w:t>For investments in equity share listed under note 25 above, list down the equity investments under the following categories.</w:t>
      </w:r>
    </w:p>
    <w:p w14:paraId="6FF0E409" w14:textId="77777777" w:rsidR="00FA76E8" w:rsidRDefault="00FA76E8" w:rsidP="00316E60">
      <w:pPr>
        <w:spacing w:line="360" w:lineRule="auto"/>
        <w:jc w:val="both"/>
        <w:rPr>
          <w:sz w:val="22"/>
          <w:szCs w:val="22"/>
        </w:rPr>
      </w:pPr>
    </w:p>
    <w:tbl>
      <w:tblPr>
        <w:tblW w:w="5000" w:type="pct"/>
        <w:tblLook w:val="04A0" w:firstRow="1" w:lastRow="0" w:firstColumn="1" w:lastColumn="0" w:noHBand="0" w:noVBand="1"/>
      </w:tblPr>
      <w:tblGrid>
        <w:gridCol w:w="1773"/>
        <w:gridCol w:w="1439"/>
        <w:gridCol w:w="1482"/>
        <w:gridCol w:w="1496"/>
        <w:gridCol w:w="1021"/>
        <w:gridCol w:w="986"/>
        <w:gridCol w:w="1121"/>
      </w:tblGrid>
      <w:tr w:rsidR="00FA76E8" w:rsidRPr="00FA76E8" w14:paraId="798097EF" w14:textId="77777777" w:rsidTr="000A0629">
        <w:trPr>
          <w:trHeight w:val="762"/>
        </w:trPr>
        <w:tc>
          <w:tcPr>
            <w:tcW w:w="1005"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6EA1386A" w14:textId="77777777" w:rsidR="00FA76E8" w:rsidRPr="00FA76E8" w:rsidRDefault="00FA76E8" w:rsidP="00FA76E8">
            <w:pPr>
              <w:autoSpaceDE/>
              <w:autoSpaceDN/>
              <w:spacing w:line="276" w:lineRule="auto"/>
              <w:jc w:val="both"/>
              <w:rPr>
                <w:bCs/>
                <w:sz w:val="22"/>
                <w:szCs w:val="22"/>
                <w:lang w:eastAsia="en-GB"/>
              </w:rPr>
            </w:pPr>
            <w:r w:rsidRPr="00FA76E8">
              <w:rPr>
                <w:bCs/>
                <w:sz w:val="22"/>
                <w:szCs w:val="22"/>
                <w:lang w:eastAsia="en-GB"/>
              </w:rPr>
              <w:t>Name of Entity where investment is held</w:t>
            </w:r>
          </w:p>
        </w:tc>
        <w:tc>
          <w:tcPr>
            <w:tcW w:w="2447" w:type="pct"/>
            <w:gridSpan w:val="3"/>
            <w:tcBorders>
              <w:top w:val="single" w:sz="4" w:space="0" w:color="auto"/>
              <w:left w:val="single" w:sz="4" w:space="0" w:color="auto"/>
              <w:bottom w:val="single" w:sz="4" w:space="0" w:color="auto"/>
              <w:right w:val="single" w:sz="4" w:space="0" w:color="auto"/>
            </w:tcBorders>
            <w:shd w:val="clear" w:color="auto" w:fill="0070C0"/>
            <w:vAlign w:val="bottom"/>
            <w:hideMark/>
          </w:tcPr>
          <w:p w14:paraId="39FE3D7C" w14:textId="77777777" w:rsidR="00FA76E8" w:rsidRPr="00FA76E8" w:rsidRDefault="00FA76E8" w:rsidP="00FA76E8">
            <w:pPr>
              <w:autoSpaceDE/>
              <w:autoSpaceDN/>
              <w:spacing w:line="276" w:lineRule="auto"/>
              <w:jc w:val="both"/>
              <w:rPr>
                <w:bCs/>
                <w:sz w:val="22"/>
                <w:szCs w:val="22"/>
                <w:lang w:eastAsia="en-GB"/>
              </w:rPr>
            </w:pPr>
            <w:r w:rsidRPr="00FA76E8">
              <w:rPr>
                <w:bCs/>
                <w:sz w:val="22"/>
                <w:szCs w:val="22"/>
                <w:lang w:eastAsia="en-GB"/>
              </w:rPr>
              <w:t>No of shares</w:t>
            </w:r>
          </w:p>
        </w:tc>
        <w:tc>
          <w:tcPr>
            <w:tcW w:w="601"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69898500" w14:textId="77777777" w:rsidR="00FA76E8" w:rsidRPr="00FA76E8" w:rsidRDefault="00FA76E8" w:rsidP="00FA76E8">
            <w:pPr>
              <w:autoSpaceDE/>
              <w:autoSpaceDN/>
              <w:spacing w:line="276" w:lineRule="auto"/>
              <w:jc w:val="both"/>
              <w:rPr>
                <w:bCs/>
                <w:sz w:val="22"/>
                <w:szCs w:val="22"/>
                <w:lang w:eastAsia="en-GB"/>
              </w:rPr>
            </w:pPr>
            <w:r w:rsidRPr="00FA76E8">
              <w:rPr>
                <w:bCs/>
                <w:sz w:val="22"/>
                <w:szCs w:val="22"/>
                <w:lang w:eastAsia="en-GB"/>
              </w:rPr>
              <w:t>Nominal value of shares</w:t>
            </w:r>
          </w:p>
        </w:tc>
        <w:tc>
          <w:tcPr>
            <w:tcW w:w="439"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5BC051BA" w14:textId="77777777" w:rsidR="00FA76E8" w:rsidRPr="00FA76E8" w:rsidRDefault="00FA76E8" w:rsidP="00FA76E8">
            <w:pPr>
              <w:autoSpaceDE/>
              <w:autoSpaceDN/>
              <w:spacing w:line="276" w:lineRule="auto"/>
              <w:jc w:val="both"/>
              <w:rPr>
                <w:bCs/>
                <w:sz w:val="22"/>
                <w:szCs w:val="22"/>
                <w:lang w:eastAsia="en-GB"/>
              </w:rPr>
            </w:pPr>
            <w:r w:rsidRPr="00FA76E8">
              <w:rPr>
                <w:bCs/>
                <w:sz w:val="22"/>
                <w:szCs w:val="22"/>
                <w:lang w:eastAsia="en-GB"/>
              </w:rPr>
              <w:t>Fair value of shares</w:t>
            </w:r>
          </w:p>
        </w:tc>
        <w:tc>
          <w:tcPr>
            <w:tcW w:w="508"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7C0C28A7" w14:textId="77777777" w:rsidR="00FA76E8" w:rsidRPr="00FA76E8" w:rsidRDefault="00FA76E8" w:rsidP="00FA76E8">
            <w:pPr>
              <w:autoSpaceDE/>
              <w:autoSpaceDN/>
              <w:spacing w:line="276" w:lineRule="auto"/>
              <w:jc w:val="both"/>
              <w:rPr>
                <w:bCs/>
                <w:sz w:val="22"/>
                <w:szCs w:val="22"/>
                <w:lang w:eastAsia="en-GB"/>
              </w:rPr>
            </w:pPr>
            <w:r w:rsidRPr="00FA76E8">
              <w:rPr>
                <w:bCs/>
                <w:sz w:val="22"/>
                <w:szCs w:val="22"/>
                <w:lang w:eastAsia="en-GB"/>
              </w:rPr>
              <w:t>Fair value of shares</w:t>
            </w:r>
          </w:p>
        </w:tc>
      </w:tr>
      <w:tr w:rsidR="00FA76E8" w:rsidRPr="00FA76E8" w14:paraId="0680D204" w14:textId="77777777" w:rsidTr="000A0629">
        <w:trPr>
          <w:trHeight w:val="762"/>
        </w:trPr>
        <w:tc>
          <w:tcPr>
            <w:tcW w:w="1005"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5551A309" w14:textId="77777777" w:rsidR="00FA76E8" w:rsidRPr="00FA76E8" w:rsidRDefault="00FA76E8" w:rsidP="00FA76E8">
            <w:pPr>
              <w:autoSpaceDE/>
              <w:autoSpaceDN/>
              <w:spacing w:line="276" w:lineRule="auto"/>
              <w:jc w:val="both"/>
              <w:rPr>
                <w:b/>
                <w:sz w:val="22"/>
                <w:szCs w:val="22"/>
                <w:lang w:eastAsia="en-GB"/>
              </w:rPr>
            </w:pPr>
          </w:p>
        </w:tc>
        <w:tc>
          <w:tcPr>
            <w:tcW w:w="742"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37E869CF" w14:textId="77777777" w:rsidR="00FA76E8" w:rsidRPr="00FA76E8" w:rsidRDefault="00FA76E8" w:rsidP="00FA76E8">
            <w:pPr>
              <w:autoSpaceDE/>
              <w:autoSpaceDN/>
              <w:spacing w:line="276" w:lineRule="auto"/>
              <w:jc w:val="both"/>
              <w:rPr>
                <w:b/>
                <w:sz w:val="22"/>
                <w:szCs w:val="22"/>
                <w:lang w:eastAsia="en-GB"/>
              </w:rPr>
            </w:pPr>
            <w:r w:rsidRPr="00FA76E8">
              <w:rPr>
                <w:b/>
                <w:sz w:val="22"/>
                <w:szCs w:val="22"/>
                <w:lang w:eastAsia="en-GB"/>
              </w:rPr>
              <w:t>Direct shareholding</w:t>
            </w:r>
          </w:p>
        </w:tc>
        <w:tc>
          <w:tcPr>
            <w:tcW w:w="849"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6A30065C" w14:textId="77777777" w:rsidR="00FA76E8" w:rsidRPr="00FA76E8" w:rsidRDefault="00FA76E8" w:rsidP="00FA76E8">
            <w:pPr>
              <w:autoSpaceDE/>
              <w:autoSpaceDN/>
              <w:spacing w:line="276" w:lineRule="auto"/>
              <w:jc w:val="both"/>
              <w:rPr>
                <w:b/>
                <w:sz w:val="22"/>
                <w:szCs w:val="22"/>
                <w:lang w:eastAsia="en-GB"/>
              </w:rPr>
            </w:pPr>
            <w:r w:rsidRPr="00FA76E8">
              <w:rPr>
                <w:b/>
                <w:sz w:val="22"/>
                <w:szCs w:val="22"/>
                <w:lang w:eastAsia="en-GB"/>
              </w:rPr>
              <w:t>Indirect shareholding</w:t>
            </w:r>
          </w:p>
        </w:tc>
        <w:tc>
          <w:tcPr>
            <w:tcW w:w="856"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4F70E14C" w14:textId="77777777" w:rsidR="00FA76E8" w:rsidRPr="00FA76E8" w:rsidRDefault="00FA76E8" w:rsidP="00FA76E8">
            <w:pPr>
              <w:autoSpaceDE/>
              <w:autoSpaceDN/>
              <w:spacing w:line="276" w:lineRule="auto"/>
              <w:jc w:val="both"/>
              <w:rPr>
                <w:b/>
                <w:sz w:val="22"/>
                <w:szCs w:val="22"/>
                <w:lang w:eastAsia="en-GB"/>
              </w:rPr>
            </w:pPr>
            <w:r w:rsidRPr="00FA76E8">
              <w:rPr>
                <w:b/>
                <w:sz w:val="22"/>
                <w:szCs w:val="22"/>
                <w:lang w:eastAsia="en-GB"/>
              </w:rPr>
              <w:t>Effective shareholding</w:t>
            </w:r>
          </w:p>
        </w:tc>
        <w:tc>
          <w:tcPr>
            <w:tcW w:w="601"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387FED56" w14:textId="77777777" w:rsidR="00FA76E8" w:rsidRPr="00FA76E8" w:rsidRDefault="00FA76E8" w:rsidP="00FA76E8">
            <w:pPr>
              <w:autoSpaceDE/>
              <w:autoSpaceDN/>
              <w:spacing w:line="276" w:lineRule="auto"/>
              <w:jc w:val="both"/>
              <w:rPr>
                <w:b/>
                <w:sz w:val="22"/>
                <w:szCs w:val="22"/>
                <w:lang w:eastAsia="en-GB"/>
              </w:rPr>
            </w:pPr>
          </w:p>
        </w:tc>
        <w:tc>
          <w:tcPr>
            <w:tcW w:w="439"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1EC0D615" w14:textId="7C53D629" w:rsidR="00FA76E8" w:rsidRPr="00FA76E8" w:rsidRDefault="00FA76E8" w:rsidP="00FA76E8">
            <w:pPr>
              <w:autoSpaceDE/>
              <w:autoSpaceDN/>
              <w:spacing w:line="276" w:lineRule="auto"/>
              <w:jc w:val="both"/>
              <w:rPr>
                <w:b/>
                <w:sz w:val="22"/>
                <w:szCs w:val="22"/>
                <w:lang w:eastAsia="en-GB"/>
              </w:rPr>
            </w:pPr>
            <w:r w:rsidRPr="00FA76E8">
              <w:rPr>
                <w:b/>
                <w:sz w:val="22"/>
                <w:szCs w:val="22"/>
                <w:lang w:eastAsia="en-GB"/>
              </w:rPr>
              <w:t xml:space="preserve">Current </w:t>
            </w:r>
            <w:r w:rsidR="009E58AC">
              <w:rPr>
                <w:b/>
                <w:sz w:val="22"/>
                <w:szCs w:val="22"/>
                <w:lang w:eastAsia="en-GB"/>
              </w:rPr>
              <w:t>period</w:t>
            </w:r>
          </w:p>
        </w:tc>
        <w:tc>
          <w:tcPr>
            <w:tcW w:w="508"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66E1B54C" w14:textId="77777777" w:rsidR="00FA76E8" w:rsidRPr="00FA76E8" w:rsidRDefault="00FA76E8" w:rsidP="00FA76E8">
            <w:pPr>
              <w:autoSpaceDE/>
              <w:autoSpaceDN/>
              <w:spacing w:line="276" w:lineRule="auto"/>
              <w:jc w:val="both"/>
              <w:rPr>
                <w:b/>
                <w:i/>
                <w:iCs/>
                <w:sz w:val="22"/>
                <w:szCs w:val="22"/>
                <w:lang w:val="en-US"/>
              </w:rPr>
            </w:pPr>
            <w:r w:rsidRPr="00FA76E8">
              <w:rPr>
                <w:b/>
                <w:i/>
                <w:iCs/>
                <w:sz w:val="22"/>
                <w:szCs w:val="22"/>
                <w:lang w:val="en-US"/>
              </w:rPr>
              <w:t>Opening Statement</w:t>
            </w:r>
          </w:p>
          <w:p w14:paraId="7BF5245C" w14:textId="77777777" w:rsidR="00FA76E8" w:rsidRPr="00FA76E8" w:rsidRDefault="00FA76E8" w:rsidP="00FA76E8">
            <w:pPr>
              <w:autoSpaceDE/>
              <w:autoSpaceDN/>
              <w:spacing w:line="276" w:lineRule="auto"/>
              <w:jc w:val="both"/>
              <w:rPr>
                <w:b/>
                <w:sz w:val="22"/>
                <w:szCs w:val="22"/>
                <w:lang w:eastAsia="en-GB"/>
              </w:rPr>
            </w:pPr>
            <w:r w:rsidRPr="00FA76E8">
              <w:rPr>
                <w:b/>
                <w:i/>
                <w:iCs/>
                <w:sz w:val="22"/>
                <w:szCs w:val="22"/>
                <w:lang w:val="en-US"/>
              </w:rPr>
              <w:t>1</w:t>
            </w:r>
            <w:r w:rsidRPr="00FA76E8">
              <w:rPr>
                <w:b/>
                <w:i/>
                <w:iCs/>
                <w:sz w:val="22"/>
                <w:szCs w:val="22"/>
                <w:vertAlign w:val="superscript"/>
                <w:lang w:val="en-US"/>
              </w:rPr>
              <w:t>st</w:t>
            </w:r>
            <w:r w:rsidRPr="00FA76E8">
              <w:rPr>
                <w:b/>
                <w:i/>
                <w:iCs/>
                <w:sz w:val="22"/>
                <w:szCs w:val="22"/>
                <w:lang w:val="en-US"/>
              </w:rPr>
              <w:t xml:space="preserve"> July 20XX</w:t>
            </w:r>
          </w:p>
        </w:tc>
      </w:tr>
      <w:tr w:rsidR="00FA76E8" w:rsidRPr="00FA76E8" w14:paraId="6C7BC320" w14:textId="77777777" w:rsidTr="000A0629">
        <w:trPr>
          <w:trHeight w:val="326"/>
        </w:trPr>
        <w:tc>
          <w:tcPr>
            <w:tcW w:w="1005"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170588D8" w14:textId="77777777" w:rsidR="00FA76E8" w:rsidRPr="00FA76E8" w:rsidRDefault="00FA76E8" w:rsidP="00FA76E8">
            <w:pPr>
              <w:autoSpaceDE/>
              <w:autoSpaceDN/>
              <w:spacing w:line="276" w:lineRule="auto"/>
              <w:jc w:val="both"/>
              <w:rPr>
                <w:sz w:val="22"/>
                <w:szCs w:val="22"/>
                <w:lang w:eastAsia="en-GB"/>
              </w:rPr>
            </w:pPr>
          </w:p>
        </w:tc>
        <w:tc>
          <w:tcPr>
            <w:tcW w:w="742"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4A5F9272" w14:textId="77777777" w:rsidR="00FA76E8" w:rsidRPr="00FA76E8" w:rsidRDefault="00FA76E8" w:rsidP="00FA76E8">
            <w:pPr>
              <w:autoSpaceDE/>
              <w:autoSpaceDN/>
              <w:spacing w:line="276" w:lineRule="auto"/>
              <w:jc w:val="both"/>
              <w:rPr>
                <w:b/>
                <w:bCs/>
                <w:sz w:val="22"/>
                <w:szCs w:val="22"/>
                <w:lang w:eastAsia="en-GB"/>
              </w:rPr>
            </w:pPr>
            <w:r w:rsidRPr="00FA76E8">
              <w:rPr>
                <w:b/>
                <w:bCs/>
                <w:sz w:val="22"/>
                <w:szCs w:val="22"/>
                <w:lang w:eastAsia="en-GB"/>
              </w:rPr>
              <w:t>%</w:t>
            </w:r>
          </w:p>
        </w:tc>
        <w:tc>
          <w:tcPr>
            <w:tcW w:w="84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4F82004C" w14:textId="77777777" w:rsidR="00FA76E8" w:rsidRPr="00FA76E8" w:rsidRDefault="00FA76E8" w:rsidP="00FA76E8">
            <w:pPr>
              <w:autoSpaceDE/>
              <w:autoSpaceDN/>
              <w:spacing w:line="276" w:lineRule="auto"/>
              <w:jc w:val="both"/>
              <w:rPr>
                <w:b/>
                <w:bCs/>
                <w:sz w:val="22"/>
                <w:szCs w:val="22"/>
                <w:lang w:eastAsia="en-GB"/>
              </w:rPr>
            </w:pPr>
            <w:r w:rsidRPr="00FA76E8">
              <w:rPr>
                <w:b/>
                <w:bCs/>
                <w:sz w:val="22"/>
                <w:szCs w:val="22"/>
                <w:lang w:eastAsia="en-GB"/>
              </w:rPr>
              <w:t>%</w:t>
            </w:r>
          </w:p>
        </w:tc>
        <w:tc>
          <w:tcPr>
            <w:tcW w:w="856"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49523821" w14:textId="77777777" w:rsidR="00FA76E8" w:rsidRPr="00FA76E8" w:rsidRDefault="00FA76E8" w:rsidP="00FA76E8">
            <w:pPr>
              <w:autoSpaceDE/>
              <w:autoSpaceDN/>
              <w:spacing w:line="276" w:lineRule="auto"/>
              <w:jc w:val="both"/>
              <w:rPr>
                <w:b/>
                <w:bCs/>
                <w:sz w:val="22"/>
                <w:szCs w:val="22"/>
                <w:lang w:eastAsia="en-GB"/>
              </w:rPr>
            </w:pPr>
            <w:r w:rsidRPr="00FA76E8">
              <w:rPr>
                <w:b/>
                <w:bCs/>
                <w:sz w:val="22"/>
                <w:szCs w:val="22"/>
                <w:lang w:eastAsia="en-GB"/>
              </w:rPr>
              <w:t>%</w:t>
            </w:r>
          </w:p>
        </w:tc>
        <w:tc>
          <w:tcPr>
            <w:tcW w:w="601" w:type="pct"/>
            <w:tcBorders>
              <w:top w:val="single" w:sz="4" w:space="0" w:color="auto"/>
              <w:left w:val="single" w:sz="4" w:space="0" w:color="auto"/>
              <w:bottom w:val="single" w:sz="4" w:space="0" w:color="auto"/>
              <w:right w:val="single" w:sz="4" w:space="0" w:color="auto"/>
            </w:tcBorders>
            <w:shd w:val="clear" w:color="auto" w:fill="auto"/>
            <w:vAlign w:val="bottom"/>
            <w:hideMark/>
          </w:tcPr>
          <w:p w14:paraId="72401FA1" w14:textId="77777777" w:rsidR="00FA76E8" w:rsidRPr="00FA76E8" w:rsidRDefault="00FA76E8" w:rsidP="00FA76E8">
            <w:pPr>
              <w:autoSpaceDE/>
              <w:autoSpaceDN/>
              <w:spacing w:line="276" w:lineRule="auto"/>
              <w:jc w:val="both"/>
              <w:rPr>
                <w:b/>
                <w:bCs/>
                <w:sz w:val="22"/>
                <w:szCs w:val="22"/>
                <w:lang w:eastAsia="en-GB"/>
              </w:rPr>
            </w:pPr>
            <w:r w:rsidRPr="00FA76E8">
              <w:rPr>
                <w:b/>
                <w:bCs/>
                <w:sz w:val="22"/>
                <w:szCs w:val="22"/>
                <w:lang w:eastAsia="en-GB"/>
              </w:rPr>
              <w:t>Kshs</w:t>
            </w:r>
          </w:p>
        </w:tc>
        <w:tc>
          <w:tcPr>
            <w:tcW w:w="439" w:type="pct"/>
            <w:tcBorders>
              <w:top w:val="single" w:sz="4" w:space="0" w:color="auto"/>
              <w:left w:val="single" w:sz="4" w:space="0" w:color="auto"/>
              <w:bottom w:val="single" w:sz="4" w:space="0" w:color="auto"/>
              <w:right w:val="single" w:sz="4" w:space="0" w:color="auto"/>
            </w:tcBorders>
            <w:shd w:val="clear" w:color="auto" w:fill="auto"/>
            <w:vAlign w:val="bottom"/>
            <w:hideMark/>
          </w:tcPr>
          <w:p w14:paraId="210A54EF" w14:textId="77777777" w:rsidR="00FA76E8" w:rsidRPr="00FA76E8" w:rsidRDefault="00FA76E8" w:rsidP="00FA76E8">
            <w:pPr>
              <w:autoSpaceDE/>
              <w:autoSpaceDN/>
              <w:spacing w:line="276" w:lineRule="auto"/>
              <w:jc w:val="both"/>
              <w:rPr>
                <w:b/>
                <w:bCs/>
                <w:sz w:val="22"/>
                <w:szCs w:val="22"/>
                <w:lang w:eastAsia="en-GB"/>
              </w:rPr>
            </w:pPr>
            <w:r w:rsidRPr="00FA76E8">
              <w:rPr>
                <w:b/>
                <w:bCs/>
                <w:sz w:val="22"/>
                <w:szCs w:val="22"/>
                <w:lang w:eastAsia="en-GB"/>
              </w:rPr>
              <w:t>Kshs</w:t>
            </w:r>
          </w:p>
        </w:tc>
        <w:tc>
          <w:tcPr>
            <w:tcW w:w="508" w:type="pct"/>
            <w:tcBorders>
              <w:top w:val="single" w:sz="4" w:space="0" w:color="auto"/>
              <w:left w:val="single" w:sz="4" w:space="0" w:color="auto"/>
              <w:bottom w:val="single" w:sz="4" w:space="0" w:color="auto"/>
              <w:right w:val="single" w:sz="4" w:space="0" w:color="auto"/>
            </w:tcBorders>
            <w:shd w:val="clear" w:color="auto" w:fill="auto"/>
            <w:vAlign w:val="bottom"/>
            <w:hideMark/>
          </w:tcPr>
          <w:p w14:paraId="2469089A" w14:textId="77777777" w:rsidR="00FA76E8" w:rsidRPr="00FA76E8" w:rsidRDefault="00FA76E8" w:rsidP="00FA76E8">
            <w:pPr>
              <w:autoSpaceDE/>
              <w:autoSpaceDN/>
              <w:spacing w:line="276" w:lineRule="auto"/>
              <w:jc w:val="both"/>
              <w:rPr>
                <w:b/>
                <w:bCs/>
                <w:sz w:val="22"/>
                <w:szCs w:val="22"/>
                <w:lang w:eastAsia="en-GB"/>
              </w:rPr>
            </w:pPr>
            <w:r w:rsidRPr="00FA76E8">
              <w:rPr>
                <w:b/>
                <w:bCs/>
                <w:sz w:val="22"/>
                <w:szCs w:val="22"/>
                <w:lang w:eastAsia="en-GB"/>
              </w:rPr>
              <w:t>Kshs</w:t>
            </w:r>
          </w:p>
        </w:tc>
      </w:tr>
      <w:tr w:rsidR="00FA76E8" w:rsidRPr="00FA76E8" w14:paraId="7374E042" w14:textId="77777777" w:rsidTr="000A0629">
        <w:trPr>
          <w:trHeight w:val="326"/>
        </w:trPr>
        <w:tc>
          <w:tcPr>
            <w:tcW w:w="1005"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2F991E4" w14:textId="77777777" w:rsidR="00FA76E8" w:rsidRPr="00FA76E8" w:rsidRDefault="00FA76E8" w:rsidP="00FA76E8">
            <w:pPr>
              <w:autoSpaceDE/>
              <w:autoSpaceDN/>
              <w:spacing w:line="276" w:lineRule="auto"/>
              <w:jc w:val="both"/>
              <w:rPr>
                <w:sz w:val="22"/>
                <w:szCs w:val="22"/>
                <w:lang w:eastAsia="en-GB"/>
              </w:rPr>
            </w:pPr>
            <w:r w:rsidRPr="00FA76E8">
              <w:rPr>
                <w:sz w:val="22"/>
                <w:szCs w:val="22"/>
                <w:lang w:eastAsia="en-GB"/>
              </w:rPr>
              <w:t>Entity A</w:t>
            </w:r>
          </w:p>
        </w:tc>
        <w:tc>
          <w:tcPr>
            <w:tcW w:w="742"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1B5ECDFE" w14:textId="77777777" w:rsidR="00FA76E8" w:rsidRPr="00FA76E8" w:rsidRDefault="00FA76E8" w:rsidP="00FA76E8">
            <w:pPr>
              <w:autoSpaceDE/>
              <w:autoSpaceDN/>
              <w:spacing w:line="276" w:lineRule="auto"/>
              <w:jc w:val="both"/>
              <w:rPr>
                <w:sz w:val="22"/>
                <w:szCs w:val="22"/>
                <w:lang w:eastAsia="en-GB"/>
              </w:rPr>
            </w:pPr>
            <w:r w:rsidRPr="00FA76E8">
              <w:rPr>
                <w:sz w:val="22"/>
                <w:szCs w:val="22"/>
                <w:lang w:eastAsia="en-GB"/>
              </w:rPr>
              <w:t>xxx</w:t>
            </w:r>
          </w:p>
        </w:tc>
        <w:tc>
          <w:tcPr>
            <w:tcW w:w="84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1F114DE9" w14:textId="77777777" w:rsidR="00FA76E8" w:rsidRPr="00FA76E8" w:rsidRDefault="00FA76E8" w:rsidP="00FA76E8">
            <w:pPr>
              <w:autoSpaceDE/>
              <w:autoSpaceDN/>
              <w:spacing w:line="276" w:lineRule="auto"/>
              <w:jc w:val="both"/>
              <w:rPr>
                <w:sz w:val="22"/>
                <w:szCs w:val="22"/>
                <w:lang w:eastAsia="en-GB"/>
              </w:rPr>
            </w:pPr>
            <w:r w:rsidRPr="00FA76E8">
              <w:rPr>
                <w:sz w:val="22"/>
                <w:szCs w:val="22"/>
                <w:lang w:eastAsia="en-GB"/>
              </w:rPr>
              <w:t>xxx</w:t>
            </w:r>
          </w:p>
        </w:tc>
        <w:tc>
          <w:tcPr>
            <w:tcW w:w="856"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75E6A5CE" w14:textId="77777777" w:rsidR="00FA76E8" w:rsidRPr="00FA76E8" w:rsidRDefault="00FA76E8" w:rsidP="00FA76E8">
            <w:pPr>
              <w:autoSpaceDE/>
              <w:autoSpaceDN/>
              <w:spacing w:line="276" w:lineRule="auto"/>
              <w:jc w:val="both"/>
              <w:rPr>
                <w:sz w:val="22"/>
                <w:szCs w:val="22"/>
                <w:lang w:eastAsia="en-GB"/>
              </w:rPr>
            </w:pPr>
            <w:r w:rsidRPr="00FA76E8">
              <w:rPr>
                <w:sz w:val="22"/>
                <w:szCs w:val="22"/>
                <w:lang w:eastAsia="en-GB"/>
              </w:rPr>
              <w:t>xxx</w:t>
            </w:r>
          </w:p>
        </w:tc>
        <w:tc>
          <w:tcPr>
            <w:tcW w:w="601"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2C73B896" w14:textId="77777777" w:rsidR="00FA76E8" w:rsidRPr="00FA76E8" w:rsidRDefault="00FA76E8" w:rsidP="00FA76E8">
            <w:pPr>
              <w:autoSpaceDE/>
              <w:autoSpaceDN/>
              <w:spacing w:line="276" w:lineRule="auto"/>
              <w:jc w:val="both"/>
              <w:rPr>
                <w:sz w:val="22"/>
                <w:szCs w:val="22"/>
                <w:lang w:eastAsia="en-GB"/>
              </w:rPr>
            </w:pPr>
            <w:r w:rsidRPr="00FA76E8">
              <w:rPr>
                <w:sz w:val="22"/>
                <w:szCs w:val="22"/>
                <w:lang w:eastAsia="en-GB"/>
              </w:rPr>
              <w:t>xxx</w:t>
            </w:r>
          </w:p>
        </w:tc>
        <w:tc>
          <w:tcPr>
            <w:tcW w:w="43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E7D29EE" w14:textId="77777777" w:rsidR="00FA76E8" w:rsidRPr="00FA76E8" w:rsidRDefault="00FA76E8" w:rsidP="00FA76E8">
            <w:pPr>
              <w:autoSpaceDE/>
              <w:autoSpaceDN/>
              <w:spacing w:line="276" w:lineRule="auto"/>
              <w:jc w:val="both"/>
              <w:rPr>
                <w:sz w:val="22"/>
                <w:szCs w:val="22"/>
                <w:lang w:eastAsia="en-GB"/>
              </w:rPr>
            </w:pPr>
            <w:r w:rsidRPr="00FA76E8">
              <w:rPr>
                <w:sz w:val="22"/>
                <w:szCs w:val="22"/>
                <w:lang w:eastAsia="en-GB"/>
              </w:rPr>
              <w:t>xxx</w:t>
            </w:r>
          </w:p>
        </w:tc>
        <w:tc>
          <w:tcPr>
            <w:tcW w:w="508"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2BE8EB0" w14:textId="77777777" w:rsidR="00FA76E8" w:rsidRPr="00FA76E8" w:rsidRDefault="00FA76E8" w:rsidP="00FA76E8">
            <w:pPr>
              <w:autoSpaceDE/>
              <w:autoSpaceDN/>
              <w:spacing w:line="276" w:lineRule="auto"/>
              <w:jc w:val="both"/>
              <w:rPr>
                <w:sz w:val="22"/>
                <w:szCs w:val="22"/>
                <w:lang w:eastAsia="en-GB"/>
              </w:rPr>
            </w:pPr>
            <w:r w:rsidRPr="00FA76E8">
              <w:rPr>
                <w:sz w:val="22"/>
                <w:szCs w:val="22"/>
                <w:lang w:eastAsia="en-GB"/>
              </w:rPr>
              <w:t>xxx</w:t>
            </w:r>
          </w:p>
        </w:tc>
      </w:tr>
      <w:tr w:rsidR="00FA76E8" w:rsidRPr="00FA76E8" w14:paraId="54FF5468" w14:textId="77777777" w:rsidTr="000A0629">
        <w:trPr>
          <w:trHeight w:val="326"/>
        </w:trPr>
        <w:tc>
          <w:tcPr>
            <w:tcW w:w="1005"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5CC3A83" w14:textId="77777777" w:rsidR="00FA76E8" w:rsidRPr="00FA76E8" w:rsidRDefault="00FA76E8" w:rsidP="00FA76E8">
            <w:pPr>
              <w:autoSpaceDE/>
              <w:autoSpaceDN/>
              <w:spacing w:line="276" w:lineRule="auto"/>
              <w:jc w:val="both"/>
              <w:rPr>
                <w:sz w:val="22"/>
                <w:szCs w:val="22"/>
                <w:lang w:eastAsia="en-GB"/>
              </w:rPr>
            </w:pPr>
            <w:r w:rsidRPr="00FA76E8">
              <w:rPr>
                <w:sz w:val="22"/>
                <w:szCs w:val="22"/>
                <w:lang w:eastAsia="en-GB"/>
              </w:rPr>
              <w:t>Entity B</w:t>
            </w:r>
          </w:p>
        </w:tc>
        <w:tc>
          <w:tcPr>
            <w:tcW w:w="742"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6ED9B37" w14:textId="77777777" w:rsidR="00FA76E8" w:rsidRPr="00FA76E8" w:rsidRDefault="00FA76E8" w:rsidP="00FA76E8">
            <w:pPr>
              <w:autoSpaceDE/>
              <w:autoSpaceDN/>
              <w:spacing w:line="276" w:lineRule="auto"/>
              <w:jc w:val="both"/>
              <w:rPr>
                <w:sz w:val="22"/>
                <w:szCs w:val="22"/>
                <w:lang w:eastAsia="en-GB"/>
              </w:rPr>
            </w:pPr>
            <w:r w:rsidRPr="00FA76E8">
              <w:rPr>
                <w:sz w:val="22"/>
                <w:szCs w:val="22"/>
                <w:lang w:eastAsia="en-GB"/>
              </w:rPr>
              <w:t>xxx</w:t>
            </w:r>
          </w:p>
        </w:tc>
        <w:tc>
          <w:tcPr>
            <w:tcW w:w="84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44686ED6" w14:textId="77777777" w:rsidR="00FA76E8" w:rsidRPr="00FA76E8" w:rsidRDefault="00FA76E8" w:rsidP="00FA76E8">
            <w:pPr>
              <w:autoSpaceDE/>
              <w:autoSpaceDN/>
              <w:spacing w:line="276" w:lineRule="auto"/>
              <w:jc w:val="both"/>
              <w:rPr>
                <w:sz w:val="22"/>
                <w:szCs w:val="22"/>
                <w:lang w:eastAsia="en-GB"/>
              </w:rPr>
            </w:pPr>
            <w:r w:rsidRPr="00FA76E8">
              <w:rPr>
                <w:sz w:val="22"/>
                <w:szCs w:val="22"/>
                <w:lang w:eastAsia="en-GB"/>
              </w:rPr>
              <w:t>xxx</w:t>
            </w:r>
          </w:p>
        </w:tc>
        <w:tc>
          <w:tcPr>
            <w:tcW w:w="856"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7570EA1F" w14:textId="77777777" w:rsidR="00FA76E8" w:rsidRPr="00FA76E8" w:rsidRDefault="00FA76E8" w:rsidP="00FA76E8">
            <w:pPr>
              <w:autoSpaceDE/>
              <w:autoSpaceDN/>
              <w:spacing w:line="276" w:lineRule="auto"/>
              <w:jc w:val="both"/>
              <w:rPr>
                <w:sz w:val="22"/>
                <w:szCs w:val="22"/>
                <w:lang w:eastAsia="en-GB"/>
              </w:rPr>
            </w:pPr>
            <w:r w:rsidRPr="00FA76E8">
              <w:rPr>
                <w:sz w:val="22"/>
                <w:szCs w:val="22"/>
                <w:lang w:eastAsia="en-GB"/>
              </w:rPr>
              <w:t>xxx</w:t>
            </w:r>
          </w:p>
        </w:tc>
        <w:tc>
          <w:tcPr>
            <w:tcW w:w="601"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07D29410" w14:textId="77777777" w:rsidR="00FA76E8" w:rsidRPr="00FA76E8" w:rsidRDefault="00FA76E8" w:rsidP="00FA76E8">
            <w:pPr>
              <w:autoSpaceDE/>
              <w:autoSpaceDN/>
              <w:spacing w:line="276" w:lineRule="auto"/>
              <w:jc w:val="both"/>
              <w:rPr>
                <w:sz w:val="22"/>
                <w:szCs w:val="22"/>
                <w:lang w:eastAsia="en-GB"/>
              </w:rPr>
            </w:pPr>
            <w:r w:rsidRPr="00FA76E8">
              <w:rPr>
                <w:sz w:val="22"/>
                <w:szCs w:val="22"/>
                <w:lang w:eastAsia="en-GB"/>
              </w:rPr>
              <w:t>xxx</w:t>
            </w:r>
          </w:p>
        </w:tc>
        <w:tc>
          <w:tcPr>
            <w:tcW w:w="43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3486D366" w14:textId="77777777" w:rsidR="00FA76E8" w:rsidRPr="00FA76E8" w:rsidRDefault="00FA76E8" w:rsidP="00FA76E8">
            <w:pPr>
              <w:autoSpaceDE/>
              <w:autoSpaceDN/>
              <w:spacing w:line="276" w:lineRule="auto"/>
              <w:jc w:val="both"/>
              <w:rPr>
                <w:sz w:val="22"/>
                <w:szCs w:val="22"/>
                <w:lang w:eastAsia="en-GB"/>
              </w:rPr>
            </w:pPr>
            <w:r w:rsidRPr="00FA76E8">
              <w:rPr>
                <w:sz w:val="22"/>
                <w:szCs w:val="22"/>
                <w:lang w:eastAsia="en-GB"/>
              </w:rPr>
              <w:t>xxx</w:t>
            </w:r>
          </w:p>
        </w:tc>
        <w:tc>
          <w:tcPr>
            <w:tcW w:w="508"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3368C2A0" w14:textId="77777777" w:rsidR="00FA76E8" w:rsidRPr="00FA76E8" w:rsidRDefault="00FA76E8" w:rsidP="00FA76E8">
            <w:pPr>
              <w:autoSpaceDE/>
              <w:autoSpaceDN/>
              <w:spacing w:line="276" w:lineRule="auto"/>
              <w:jc w:val="both"/>
              <w:rPr>
                <w:sz w:val="22"/>
                <w:szCs w:val="22"/>
                <w:lang w:eastAsia="en-GB"/>
              </w:rPr>
            </w:pPr>
            <w:r w:rsidRPr="00FA76E8">
              <w:rPr>
                <w:sz w:val="22"/>
                <w:szCs w:val="22"/>
                <w:lang w:eastAsia="en-GB"/>
              </w:rPr>
              <w:t>xxx</w:t>
            </w:r>
          </w:p>
        </w:tc>
      </w:tr>
      <w:tr w:rsidR="00FA76E8" w:rsidRPr="00FA76E8" w14:paraId="7F776760" w14:textId="77777777" w:rsidTr="000A0629">
        <w:trPr>
          <w:trHeight w:val="326"/>
        </w:trPr>
        <w:tc>
          <w:tcPr>
            <w:tcW w:w="1005"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2560347" w14:textId="77777777" w:rsidR="00FA76E8" w:rsidRPr="00FA76E8" w:rsidRDefault="00FA76E8" w:rsidP="00FA76E8">
            <w:pPr>
              <w:autoSpaceDE/>
              <w:autoSpaceDN/>
              <w:spacing w:line="276" w:lineRule="auto"/>
              <w:jc w:val="both"/>
              <w:rPr>
                <w:sz w:val="22"/>
                <w:szCs w:val="22"/>
                <w:lang w:eastAsia="en-GB"/>
              </w:rPr>
            </w:pPr>
            <w:r w:rsidRPr="00FA76E8">
              <w:rPr>
                <w:sz w:val="22"/>
                <w:szCs w:val="22"/>
                <w:lang w:eastAsia="en-GB"/>
              </w:rPr>
              <w:t>Entity C</w:t>
            </w:r>
          </w:p>
        </w:tc>
        <w:tc>
          <w:tcPr>
            <w:tcW w:w="742"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18C8B168" w14:textId="77777777" w:rsidR="00FA76E8" w:rsidRPr="00FA76E8" w:rsidRDefault="00FA76E8" w:rsidP="00FA76E8">
            <w:pPr>
              <w:autoSpaceDE/>
              <w:autoSpaceDN/>
              <w:spacing w:line="276" w:lineRule="auto"/>
              <w:jc w:val="both"/>
              <w:rPr>
                <w:sz w:val="22"/>
                <w:szCs w:val="22"/>
                <w:lang w:eastAsia="en-GB"/>
              </w:rPr>
            </w:pPr>
            <w:r w:rsidRPr="00FA76E8">
              <w:rPr>
                <w:sz w:val="22"/>
                <w:szCs w:val="22"/>
                <w:lang w:eastAsia="en-GB"/>
              </w:rPr>
              <w:t>xxx</w:t>
            </w:r>
          </w:p>
        </w:tc>
        <w:tc>
          <w:tcPr>
            <w:tcW w:w="84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64AAADC" w14:textId="77777777" w:rsidR="00FA76E8" w:rsidRPr="00FA76E8" w:rsidRDefault="00FA76E8" w:rsidP="00FA76E8">
            <w:pPr>
              <w:autoSpaceDE/>
              <w:autoSpaceDN/>
              <w:spacing w:line="276" w:lineRule="auto"/>
              <w:jc w:val="both"/>
              <w:rPr>
                <w:sz w:val="22"/>
                <w:szCs w:val="22"/>
                <w:lang w:eastAsia="en-GB"/>
              </w:rPr>
            </w:pPr>
            <w:r w:rsidRPr="00FA76E8">
              <w:rPr>
                <w:sz w:val="22"/>
                <w:szCs w:val="22"/>
                <w:lang w:eastAsia="en-GB"/>
              </w:rPr>
              <w:t>xxx</w:t>
            </w:r>
          </w:p>
        </w:tc>
        <w:tc>
          <w:tcPr>
            <w:tcW w:w="856"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989B015" w14:textId="77777777" w:rsidR="00FA76E8" w:rsidRPr="00FA76E8" w:rsidRDefault="00FA76E8" w:rsidP="00FA76E8">
            <w:pPr>
              <w:autoSpaceDE/>
              <w:autoSpaceDN/>
              <w:spacing w:line="276" w:lineRule="auto"/>
              <w:jc w:val="both"/>
              <w:rPr>
                <w:sz w:val="22"/>
                <w:szCs w:val="22"/>
                <w:lang w:eastAsia="en-GB"/>
              </w:rPr>
            </w:pPr>
            <w:r w:rsidRPr="00FA76E8">
              <w:rPr>
                <w:sz w:val="22"/>
                <w:szCs w:val="22"/>
                <w:lang w:eastAsia="en-GB"/>
              </w:rPr>
              <w:t>xxx</w:t>
            </w:r>
          </w:p>
        </w:tc>
        <w:tc>
          <w:tcPr>
            <w:tcW w:w="601"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123500A1" w14:textId="77777777" w:rsidR="00FA76E8" w:rsidRPr="00FA76E8" w:rsidRDefault="00FA76E8" w:rsidP="00FA76E8">
            <w:pPr>
              <w:autoSpaceDE/>
              <w:autoSpaceDN/>
              <w:spacing w:line="276" w:lineRule="auto"/>
              <w:jc w:val="both"/>
              <w:rPr>
                <w:sz w:val="22"/>
                <w:szCs w:val="22"/>
                <w:lang w:eastAsia="en-GB"/>
              </w:rPr>
            </w:pPr>
            <w:r w:rsidRPr="00FA76E8">
              <w:rPr>
                <w:sz w:val="22"/>
                <w:szCs w:val="22"/>
                <w:lang w:eastAsia="en-GB"/>
              </w:rPr>
              <w:t>xxx</w:t>
            </w:r>
          </w:p>
        </w:tc>
        <w:tc>
          <w:tcPr>
            <w:tcW w:w="43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1665E2A7" w14:textId="77777777" w:rsidR="00FA76E8" w:rsidRPr="00FA76E8" w:rsidRDefault="00FA76E8" w:rsidP="00FA76E8">
            <w:pPr>
              <w:autoSpaceDE/>
              <w:autoSpaceDN/>
              <w:spacing w:line="276" w:lineRule="auto"/>
              <w:jc w:val="both"/>
              <w:rPr>
                <w:sz w:val="22"/>
                <w:szCs w:val="22"/>
                <w:lang w:eastAsia="en-GB"/>
              </w:rPr>
            </w:pPr>
            <w:r w:rsidRPr="00FA76E8">
              <w:rPr>
                <w:sz w:val="22"/>
                <w:szCs w:val="22"/>
                <w:lang w:eastAsia="en-GB"/>
              </w:rPr>
              <w:t>xxx</w:t>
            </w:r>
          </w:p>
        </w:tc>
        <w:tc>
          <w:tcPr>
            <w:tcW w:w="508"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5DB4E30E" w14:textId="77777777" w:rsidR="00FA76E8" w:rsidRPr="00FA76E8" w:rsidRDefault="00FA76E8" w:rsidP="00FA76E8">
            <w:pPr>
              <w:autoSpaceDE/>
              <w:autoSpaceDN/>
              <w:spacing w:line="276" w:lineRule="auto"/>
              <w:jc w:val="both"/>
              <w:rPr>
                <w:sz w:val="22"/>
                <w:szCs w:val="22"/>
                <w:lang w:eastAsia="en-GB"/>
              </w:rPr>
            </w:pPr>
            <w:r w:rsidRPr="00FA76E8">
              <w:rPr>
                <w:sz w:val="22"/>
                <w:szCs w:val="22"/>
                <w:lang w:eastAsia="en-GB"/>
              </w:rPr>
              <w:t>xxx</w:t>
            </w:r>
          </w:p>
        </w:tc>
      </w:tr>
      <w:tr w:rsidR="00FA76E8" w:rsidRPr="00FA76E8" w14:paraId="2392D55A" w14:textId="77777777" w:rsidTr="000A0629">
        <w:trPr>
          <w:trHeight w:val="326"/>
        </w:trPr>
        <w:tc>
          <w:tcPr>
            <w:tcW w:w="1005"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22C5BF2B" w14:textId="77777777" w:rsidR="00FA76E8" w:rsidRPr="00FA76E8" w:rsidRDefault="00FA76E8" w:rsidP="00FA76E8">
            <w:pPr>
              <w:autoSpaceDE/>
              <w:autoSpaceDN/>
              <w:spacing w:line="276" w:lineRule="auto"/>
              <w:jc w:val="both"/>
              <w:rPr>
                <w:sz w:val="22"/>
                <w:szCs w:val="22"/>
                <w:lang w:eastAsia="en-GB"/>
              </w:rPr>
            </w:pPr>
          </w:p>
        </w:tc>
        <w:tc>
          <w:tcPr>
            <w:tcW w:w="742"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1743A0AD" w14:textId="77777777" w:rsidR="00FA76E8" w:rsidRPr="00FA76E8" w:rsidRDefault="00FA76E8" w:rsidP="00FA76E8">
            <w:pPr>
              <w:autoSpaceDE/>
              <w:autoSpaceDN/>
              <w:spacing w:line="276" w:lineRule="auto"/>
              <w:jc w:val="both"/>
              <w:rPr>
                <w:b/>
                <w:bCs/>
                <w:sz w:val="22"/>
                <w:szCs w:val="22"/>
                <w:lang w:eastAsia="en-GB"/>
              </w:rPr>
            </w:pPr>
            <w:r w:rsidRPr="00FA76E8">
              <w:rPr>
                <w:b/>
                <w:bCs/>
                <w:sz w:val="22"/>
                <w:szCs w:val="22"/>
                <w:lang w:eastAsia="en-GB"/>
              </w:rPr>
              <w:t>xxx</w:t>
            </w:r>
          </w:p>
        </w:tc>
        <w:tc>
          <w:tcPr>
            <w:tcW w:w="84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1877CE56" w14:textId="77777777" w:rsidR="00FA76E8" w:rsidRPr="00FA76E8" w:rsidRDefault="00FA76E8" w:rsidP="00FA76E8">
            <w:pPr>
              <w:autoSpaceDE/>
              <w:autoSpaceDN/>
              <w:spacing w:line="276" w:lineRule="auto"/>
              <w:jc w:val="both"/>
              <w:rPr>
                <w:b/>
                <w:bCs/>
                <w:sz w:val="22"/>
                <w:szCs w:val="22"/>
                <w:lang w:eastAsia="en-GB"/>
              </w:rPr>
            </w:pPr>
            <w:r w:rsidRPr="00FA76E8">
              <w:rPr>
                <w:b/>
                <w:bCs/>
                <w:sz w:val="22"/>
                <w:szCs w:val="22"/>
                <w:lang w:eastAsia="en-GB"/>
              </w:rPr>
              <w:t>xxx</w:t>
            </w:r>
          </w:p>
        </w:tc>
        <w:tc>
          <w:tcPr>
            <w:tcW w:w="856"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473389A4" w14:textId="77777777" w:rsidR="00FA76E8" w:rsidRPr="00FA76E8" w:rsidRDefault="00FA76E8" w:rsidP="00FA76E8">
            <w:pPr>
              <w:autoSpaceDE/>
              <w:autoSpaceDN/>
              <w:spacing w:line="276" w:lineRule="auto"/>
              <w:jc w:val="both"/>
              <w:rPr>
                <w:b/>
                <w:bCs/>
                <w:sz w:val="22"/>
                <w:szCs w:val="22"/>
                <w:lang w:eastAsia="en-GB"/>
              </w:rPr>
            </w:pPr>
            <w:r w:rsidRPr="00FA76E8">
              <w:rPr>
                <w:b/>
                <w:bCs/>
                <w:sz w:val="22"/>
                <w:szCs w:val="22"/>
                <w:lang w:eastAsia="en-GB"/>
              </w:rPr>
              <w:t>xxx</w:t>
            </w:r>
          </w:p>
        </w:tc>
        <w:tc>
          <w:tcPr>
            <w:tcW w:w="601"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1F342E99" w14:textId="77777777" w:rsidR="00FA76E8" w:rsidRPr="00FA76E8" w:rsidRDefault="00FA76E8" w:rsidP="00FA76E8">
            <w:pPr>
              <w:autoSpaceDE/>
              <w:autoSpaceDN/>
              <w:spacing w:line="276" w:lineRule="auto"/>
              <w:jc w:val="both"/>
              <w:rPr>
                <w:b/>
                <w:bCs/>
                <w:sz w:val="22"/>
                <w:szCs w:val="22"/>
                <w:lang w:eastAsia="en-GB"/>
              </w:rPr>
            </w:pPr>
            <w:r w:rsidRPr="00FA76E8">
              <w:rPr>
                <w:b/>
                <w:bCs/>
                <w:sz w:val="22"/>
                <w:szCs w:val="22"/>
                <w:lang w:eastAsia="en-GB"/>
              </w:rPr>
              <w:t>xxx</w:t>
            </w:r>
          </w:p>
        </w:tc>
        <w:tc>
          <w:tcPr>
            <w:tcW w:w="439"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2FEC6B24" w14:textId="77777777" w:rsidR="00FA76E8" w:rsidRPr="00FA76E8" w:rsidRDefault="00FA76E8" w:rsidP="00FA76E8">
            <w:pPr>
              <w:autoSpaceDE/>
              <w:autoSpaceDN/>
              <w:spacing w:line="276" w:lineRule="auto"/>
              <w:jc w:val="both"/>
              <w:rPr>
                <w:b/>
                <w:bCs/>
                <w:sz w:val="22"/>
                <w:szCs w:val="22"/>
                <w:lang w:eastAsia="en-GB"/>
              </w:rPr>
            </w:pPr>
            <w:r w:rsidRPr="00FA76E8">
              <w:rPr>
                <w:b/>
                <w:bCs/>
                <w:sz w:val="22"/>
                <w:szCs w:val="22"/>
                <w:lang w:eastAsia="en-GB"/>
              </w:rPr>
              <w:t>xxx</w:t>
            </w:r>
          </w:p>
        </w:tc>
        <w:tc>
          <w:tcPr>
            <w:tcW w:w="508" w:type="pct"/>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1BD70977" w14:textId="77777777" w:rsidR="00FA76E8" w:rsidRPr="00FA76E8" w:rsidRDefault="00FA76E8" w:rsidP="00FA76E8">
            <w:pPr>
              <w:autoSpaceDE/>
              <w:autoSpaceDN/>
              <w:spacing w:line="276" w:lineRule="auto"/>
              <w:jc w:val="both"/>
              <w:rPr>
                <w:b/>
                <w:bCs/>
                <w:sz w:val="22"/>
                <w:szCs w:val="22"/>
                <w:lang w:eastAsia="en-GB"/>
              </w:rPr>
            </w:pPr>
            <w:r w:rsidRPr="00FA76E8">
              <w:rPr>
                <w:b/>
                <w:bCs/>
                <w:sz w:val="22"/>
                <w:szCs w:val="22"/>
                <w:lang w:eastAsia="en-GB"/>
              </w:rPr>
              <w:t>xxx</w:t>
            </w:r>
          </w:p>
        </w:tc>
      </w:tr>
    </w:tbl>
    <w:p w14:paraId="76858AE5" w14:textId="17DA9C82" w:rsidR="00FA76E8" w:rsidRPr="003B1F41" w:rsidRDefault="00FA76E8" w:rsidP="00316E60">
      <w:pPr>
        <w:spacing w:line="360" w:lineRule="auto"/>
        <w:jc w:val="both"/>
        <w:rPr>
          <w:sz w:val="22"/>
          <w:szCs w:val="22"/>
        </w:rPr>
        <w:sectPr w:rsidR="00FA76E8" w:rsidRPr="003B1F41" w:rsidSect="006E6202">
          <w:headerReference w:type="even" r:id="rId33"/>
          <w:headerReference w:type="default" r:id="rId34"/>
          <w:footerReference w:type="default" r:id="rId35"/>
          <w:headerReference w:type="first" r:id="rId36"/>
          <w:pgSz w:w="11920" w:h="16840"/>
          <w:pgMar w:top="864" w:right="1152" w:bottom="720" w:left="1440" w:header="510" w:footer="617" w:gutter="0"/>
          <w:cols w:space="720"/>
          <w:docGrid w:linePitch="326"/>
        </w:sectPr>
      </w:pPr>
    </w:p>
    <w:p w14:paraId="5CDF1475" w14:textId="1EFDF47B" w:rsidR="00046C7F" w:rsidRPr="00046C7F"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r>
        <w:rPr>
          <w:b/>
          <w:bCs/>
          <w:sz w:val="22"/>
          <w:szCs w:val="22"/>
        </w:rPr>
        <w:t xml:space="preserve"> (continued)</w:t>
      </w:r>
    </w:p>
    <w:p w14:paraId="1A1C9D53" w14:textId="2F72A98B" w:rsidR="00ED6FF3" w:rsidRPr="00953054" w:rsidRDefault="009A07FD" w:rsidP="00196F69">
      <w:pPr>
        <w:pStyle w:val="ListParagraph"/>
        <w:numPr>
          <w:ilvl w:val="0"/>
          <w:numId w:val="36"/>
        </w:numPr>
        <w:spacing w:line="360" w:lineRule="auto"/>
        <w:ind w:right="-20"/>
        <w:jc w:val="both"/>
        <w:rPr>
          <w:rFonts w:eastAsia="Arial"/>
          <w:b/>
          <w:bCs/>
          <w:spacing w:val="3"/>
          <w:sz w:val="22"/>
          <w:szCs w:val="22"/>
        </w:rPr>
      </w:pPr>
      <w:r w:rsidRPr="00953054">
        <w:rPr>
          <w:rFonts w:eastAsia="Arial"/>
          <w:b/>
          <w:bCs/>
          <w:spacing w:val="3"/>
          <w:sz w:val="22"/>
          <w:szCs w:val="22"/>
        </w:rPr>
        <w:t>Property, Plant</w:t>
      </w:r>
      <w:r w:rsidR="00287F40">
        <w:rPr>
          <w:rFonts w:eastAsia="Arial"/>
          <w:b/>
          <w:bCs/>
          <w:spacing w:val="3"/>
          <w:sz w:val="22"/>
          <w:szCs w:val="22"/>
        </w:rPr>
        <w:t>,</w:t>
      </w:r>
      <w:r w:rsidRPr="00953054">
        <w:rPr>
          <w:rFonts w:eastAsia="Arial"/>
          <w:b/>
          <w:bCs/>
          <w:spacing w:val="3"/>
          <w:sz w:val="22"/>
          <w:szCs w:val="22"/>
        </w:rPr>
        <w:t xml:space="preserve"> and Equipment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972"/>
        <w:gridCol w:w="1124"/>
        <w:gridCol w:w="1127"/>
        <w:gridCol w:w="1125"/>
        <w:gridCol w:w="1128"/>
        <w:gridCol w:w="1128"/>
        <w:gridCol w:w="1125"/>
        <w:gridCol w:w="1128"/>
        <w:gridCol w:w="1125"/>
        <w:gridCol w:w="1128"/>
        <w:gridCol w:w="1128"/>
      </w:tblGrid>
      <w:tr w:rsidR="001E6B03" w:rsidRPr="00234F63" w14:paraId="05489C8D" w14:textId="77777777" w:rsidTr="00234F63">
        <w:trPr>
          <w:trHeight w:val="340"/>
          <w:tblHeader/>
        </w:trPr>
        <w:tc>
          <w:tcPr>
            <w:tcW w:w="1044" w:type="pct"/>
            <w:shd w:val="clear" w:color="auto" w:fill="0070C0"/>
            <w:noWrap/>
            <w:hideMark/>
          </w:tcPr>
          <w:p w14:paraId="57017FAA" w14:textId="77777777" w:rsidR="001E6B03" w:rsidRPr="00234F63" w:rsidRDefault="001E6B03" w:rsidP="00021C1F">
            <w:pPr>
              <w:spacing w:line="276" w:lineRule="auto"/>
              <w:rPr>
                <w:sz w:val="22"/>
                <w:szCs w:val="22"/>
                <w:lang w:eastAsia="en-GB"/>
              </w:rPr>
            </w:pPr>
          </w:p>
        </w:tc>
        <w:tc>
          <w:tcPr>
            <w:tcW w:w="395" w:type="pct"/>
            <w:shd w:val="clear" w:color="auto" w:fill="0070C0"/>
            <w:vAlign w:val="center"/>
          </w:tcPr>
          <w:p w14:paraId="6F8B88E0"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Land</w:t>
            </w:r>
          </w:p>
        </w:tc>
        <w:tc>
          <w:tcPr>
            <w:tcW w:w="396" w:type="pct"/>
            <w:shd w:val="clear" w:color="auto" w:fill="0070C0"/>
            <w:noWrap/>
            <w:vAlign w:val="center"/>
            <w:hideMark/>
          </w:tcPr>
          <w:p w14:paraId="570EFDB3"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Buildings</w:t>
            </w:r>
          </w:p>
        </w:tc>
        <w:tc>
          <w:tcPr>
            <w:tcW w:w="395" w:type="pct"/>
            <w:shd w:val="clear" w:color="auto" w:fill="0070C0"/>
            <w:noWrap/>
            <w:vAlign w:val="center"/>
            <w:hideMark/>
          </w:tcPr>
          <w:p w14:paraId="75278D52"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Motor vehicles</w:t>
            </w:r>
          </w:p>
        </w:tc>
        <w:tc>
          <w:tcPr>
            <w:tcW w:w="396" w:type="pct"/>
            <w:shd w:val="clear" w:color="auto" w:fill="0070C0"/>
          </w:tcPr>
          <w:p w14:paraId="09658611" w14:textId="77777777" w:rsidR="001E6B03" w:rsidRPr="00234F63" w:rsidRDefault="001E6B03" w:rsidP="00021C1F">
            <w:pPr>
              <w:spacing w:line="276" w:lineRule="auto"/>
              <w:jc w:val="center"/>
              <w:rPr>
                <w:b/>
                <w:bCs/>
                <w:sz w:val="22"/>
                <w:szCs w:val="22"/>
                <w:lang w:eastAsia="en-GB"/>
              </w:rPr>
            </w:pPr>
          </w:p>
          <w:p w14:paraId="16D4F6A5"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Infrastructure assets</w:t>
            </w:r>
          </w:p>
        </w:tc>
        <w:tc>
          <w:tcPr>
            <w:tcW w:w="396" w:type="pct"/>
            <w:shd w:val="clear" w:color="auto" w:fill="0070C0"/>
            <w:noWrap/>
            <w:vAlign w:val="center"/>
            <w:hideMark/>
          </w:tcPr>
          <w:p w14:paraId="0306E1D3"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Furniture and fittings</w:t>
            </w:r>
          </w:p>
        </w:tc>
        <w:tc>
          <w:tcPr>
            <w:tcW w:w="395" w:type="pct"/>
            <w:shd w:val="clear" w:color="auto" w:fill="0070C0"/>
            <w:noWrap/>
            <w:vAlign w:val="center"/>
            <w:hideMark/>
          </w:tcPr>
          <w:p w14:paraId="3A1212E0"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Computers &amp; ICT Equipment</w:t>
            </w:r>
          </w:p>
        </w:tc>
        <w:tc>
          <w:tcPr>
            <w:tcW w:w="396" w:type="pct"/>
            <w:shd w:val="clear" w:color="auto" w:fill="0070C0"/>
            <w:noWrap/>
            <w:vAlign w:val="center"/>
            <w:hideMark/>
          </w:tcPr>
          <w:p w14:paraId="626AF032"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Heritage assets</w:t>
            </w:r>
          </w:p>
          <w:p w14:paraId="3B8D9052" w14:textId="77777777" w:rsidR="001E6B03" w:rsidRPr="00234F63" w:rsidRDefault="001E6B03" w:rsidP="00021C1F">
            <w:pPr>
              <w:spacing w:line="276" w:lineRule="auto"/>
              <w:jc w:val="center"/>
              <w:rPr>
                <w:b/>
                <w:bCs/>
                <w:sz w:val="22"/>
                <w:szCs w:val="22"/>
                <w:lang w:eastAsia="en-GB"/>
              </w:rPr>
            </w:pPr>
          </w:p>
        </w:tc>
        <w:tc>
          <w:tcPr>
            <w:tcW w:w="395" w:type="pct"/>
            <w:shd w:val="clear" w:color="auto" w:fill="0070C0"/>
            <w:noWrap/>
            <w:vAlign w:val="center"/>
            <w:hideMark/>
          </w:tcPr>
          <w:p w14:paraId="40E671AE" w14:textId="77777777" w:rsidR="001E6B03" w:rsidRPr="00234F63" w:rsidRDefault="001E6B03" w:rsidP="00021C1F">
            <w:pPr>
              <w:spacing w:line="276" w:lineRule="auto"/>
              <w:jc w:val="center"/>
              <w:rPr>
                <w:b/>
                <w:bCs/>
                <w:sz w:val="22"/>
                <w:szCs w:val="22"/>
                <w:lang w:eastAsia="en-GB"/>
              </w:rPr>
            </w:pPr>
          </w:p>
          <w:p w14:paraId="63A3FC85" w14:textId="77777777" w:rsidR="001E6B03" w:rsidRPr="00234F63" w:rsidRDefault="001E6B03" w:rsidP="00021C1F">
            <w:pPr>
              <w:spacing w:line="276" w:lineRule="auto"/>
              <w:jc w:val="center"/>
              <w:rPr>
                <w:sz w:val="22"/>
                <w:szCs w:val="22"/>
                <w:lang w:eastAsia="en-GB"/>
              </w:rPr>
            </w:pPr>
            <w:r w:rsidRPr="00234F63">
              <w:rPr>
                <w:b/>
                <w:bCs/>
                <w:sz w:val="22"/>
                <w:szCs w:val="22"/>
                <w:lang w:eastAsia="en-GB"/>
              </w:rPr>
              <w:t>Work in progress</w:t>
            </w:r>
          </w:p>
        </w:tc>
        <w:tc>
          <w:tcPr>
            <w:tcW w:w="396" w:type="pct"/>
            <w:shd w:val="clear" w:color="auto" w:fill="0070C0"/>
          </w:tcPr>
          <w:p w14:paraId="251B7221"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Service concession assets</w:t>
            </w:r>
          </w:p>
        </w:tc>
        <w:tc>
          <w:tcPr>
            <w:tcW w:w="396" w:type="pct"/>
            <w:shd w:val="clear" w:color="auto" w:fill="0070C0"/>
            <w:noWrap/>
            <w:vAlign w:val="center"/>
            <w:hideMark/>
          </w:tcPr>
          <w:p w14:paraId="28F62079"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Total</w:t>
            </w:r>
          </w:p>
        </w:tc>
      </w:tr>
      <w:tr w:rsidR="001E6B03" w:rsidRPr="00234F63" w14:paraId="63654AD1" w14:textId="77777777" w:rsidTr="00234F63">
        <w:trPr>
          <w:trHeight w:val="340"/>
          <w:tblHeader/>
        </w:trPr>
        <w:tc>
          <w:tcPr>
            <w:tcW w:w="1044" w:type="pct"/>
            <w:shd w:val="clear" w:color="auto" w:fill="auto"/>
            <w:noWrap/>
          </w:tcPr>
          <w:p w14:paraId="4DAA717D" w14:textId="77777777" w:rsidR="001E6B03" w:rsidRPr="00234F63" w:rsidRDefault="001E6B03" w:rsidP="00021C1F">
            <w:pPr>
              <w:spacing w:line="276" w:lineRule="auto"/>
              <w:rPr>
                <w:b/>
                <w:bCs/>
                <w:sz w:val="22"/>
                <w:szCs w:val="22"/>
                <w:lang w:eastAsia="en-GB"/>
              </w:rPr>
            </w:pPr>
            <w:r w:rsidRPr="00234F63">
              <w:rPr>
                <w:b/>
                <w:bCs/>
                <w:sz w:val="22"/>
                <w:szCs w:val="22"/>
                <w:lang w:eastAsia="en-GB"/>
              </w:rPr>
              <w:t>Depreciation Rate</w:t>
            </w:r>
          </w:p>
        </w:tc>
        <w:tc>
          <w:tcPr>
            <w:tcW w:w="395" w:type="pct"/>
            <w:shd w:val="clear" w:color="auto" w:fill="auto"/>
            <w:vAlign w:val="center"/>
          </w:tcPr>
          <w:p w14:paraId="1ED09EF4" w14:textId="77777777" w:rsidR="001E6B03" w:rsidRPr="00234F63" w:rsidRDefault="001E6B03" w:rsidP="00021C1F">
            <w:pPr>
              <w:spacing w:line="276" w:lineRule="auto"/>
              <w:jc w:val="center"/>
              <w:rPr>
                <w:b/>
                <w:bCs/>
                <w:color w:val="FF0000"/>
                <w:sz w:val="22"/>
                <w:szCs w:val="22"/>
                <w:lang w:eastAsia="en-GB"/>
              </w:rPr>
            </w:pPr>
          </w:p>
        </w:tc>
        <w:tc>
          <w:tcPr>
            <w:tcW w:w="396" w:type="pct"/>
            <w:shd w:val="clear" w:color="auto" w:fill="auto"/>
            <w:noWrap/>
            <w:vAlign w:val="center"/>
          </w:tcPr>
          <w:p w14:paraId="446EC89D" w14:textId="77777777" w:rsidR="001E6B03" w:rsidRPr="00234F63" w:rsidRDefault="001E6B03" w:rsidP="00021C1F">
            <w:pPr>
              <w:spacing w:line="360" w:lineRule="auto"/>
              <w:jc w:val="center"/>
              <w:rPr>
                <w:b/>
                <w:bCs/>
                <w:color w:val="000000" w:themeColor="text1"/>
                <w:sz w:val="22"/>
                <w:szCs w:val="22"/>
                <w:lang w:eastAsia="en-GB"/>
              </w:rPr>
            </w:pPr>
            <w:r w:rsidRPr="00234F63">
              <w:rPr>
                <w:b/>
                <w:bCs/>
                <w:color w:val="000000" w:themeColor="text1"/>
                <w:sz w:val="22"/>
                <w:szCs w:val="22"/>
                <w:lang w:eastAsia="en-GB"/>
              </w:rPr>
              <w:t>2-10%</w:t>
            </w:r>
          </w:p>
        </w:tc>
        <w:tc>
          <w:tcPr>
            <w:tcW w:w="395" w:type="pct"/>
            <w:shd w:val="clear" w:color="auto" w:fill="auto"/>
            <w:noWrap/>
          </w:tcPr>
          <w:p w14:paraId="6912FDEF" w14:textId="77777777" w:rsidR="001E6B03" w:rsidRPr="00234F63" w:rsidRDefault="001E6B03" w:rsidP="00021C1F">
            <w:pPr>
              <w:spacing w:line="276" w:lineRule="auto"/>
              <w:jc w:val="center"/>
              <w:rPr>
                <w:b/>
                <w:bCs/>
                <w:color w:val="000000" w:themeColor="text1"/>
                <w:sz w:val="22"/>
                <w:szCs w:val="22"/>
                <w:lang w:eastAsia="en-GB"/>
              </w:rPr>
            </w:pPr>
            <w:r w:rsidRPr="00234F63">
              <w:rPr>
                <w:b/>
                <w:bCs/>
                <w:color w:val="000000" w:themeColor="text1"/>
                <w:sz w:val="22"/>
                <w:szCs w:val="22"/>
                <w:lang w:eastAsia="en-GB"/>
              </w:rPr>
              <w:t>10-16.67%</w:t>
            </w:r>
          </w:p>
        </w:tc>
        <w:tc>
          <w:tcPr>
            <w:tcW w:w="396" w:type="pct"/>
          </w:tcPr>
          <w:p w14:paraId="18A49DEE" w14:textId="77777777" w:rsidR="001E6B03" w:rsidRPr="00234F63" w:rsidRDefault="001E6B03" w:rsidP="00021C1F">
            <w:pPr>
              <w:spacing w:line="276" w:lineRule="auto"/>
              <w:jc w:val="center"/>
              <w:rPr>
                <w:b/>
                <w:bCs/>
                <w:color w:val="000000" w:themeColor="text1"/>
                <w:sz w:val="22"/>
                <w:szCs w:val="22"/>
                <w:lang w:eastAsia="en-GB"/>
              </w:rPr>
            </w:pPr>
            <w:r w:rsidRPr="00234F63">
              <w:rPr>
                <w:b/>
                <w:bCs/>
                <w:color w:val="000000" w:themeColor="text1"/>
                <w:sz w:val="22"/>
                <w:szCs w:val="22"/>
                <w:lang w:eastAsia="en-GB"/>
              </w:rPr>
              <w:t>2-20%</w:t>
            </w:r>
          </w:p>
        </w:tc>
        <w:tc>
          <w:tcPr>
            <w:tcW w:w="396" w:type="pct"/>
            <w:shd w:val="clear" w:color="auto" w:fill="auto"/>
            <w:noWrap/>
          </w:tcPr>
          <w:p w14:paraId="7E4B80B5"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12.5%</w:t>
            </w:r>
          </w:p>
        </w:tc>
        <w:tc>
          <w:tcPr>
            <w:tcW w:w="395" w:type="pct"/>
            <w:shd w:val="clear" w:color="auto" w:fill="auto"/>
            <w:noWrap/>
          </w:tcPr>
          <w:p w14:paraId="3195AA5F"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33.3%</w:t>
            </w:r>
          </w:p>
        </w:tc>
        <w:tc>
          <w:tcPr>
            <w:tcW w:w="396" w:type="pct"/>
            <w:shd w:val="clear" w:color="auto" w:fill="auto"/>
            <w:noWrap/>
          </w:tcPr>
          <w:p w14:paraId="55B5D9B3"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x%</w:t>
            </w:r>
          </w:p>
        </w:tc>
        <w:tc>
          <w:tcPr>
            <w:tcW w:w="395" w:type="pct"/>
            <w:shd w:val="clear" w:color="auto" w:fill="auto"/>
            <w:noWrap/>
            <w:vAlign w:val="center"/>
          </w:tcPr>
          <w:p w14:paraId="3C6D840A" w14:textId="77777777" w:rsidR="001E6B03" w:rsidRPr="00234F63" w:rsidRDefault="001E6B03" w:rsidP="00021C1F">
            <w:pPr>
              <w:spacing w:line="276" w:lineRule="auto"/>
              <w:jc w:val="center"/>
              <w:rPr>
                <w:b/>
                <w:bCs/>
                <w:sz w:val="22"/>
                <w:szCs w:val="22"/>
                <w:lang w:eastAsia="en-GB"/>
              </w:rPr>
            </w:pPr>
          </w:p>
        </w:tc>
        <w:tc>
          <w:tcPr>
            <w:tcW w:w="396" w:type="pct"/>
          </w:tcPr>
          <w:p w14:paraId="506F4F92" w14:textId="77777777" w:rsidR="001E6B03" w:rsidRPr="00234F63" w:rsidRDefault="001E6B03" w:rsidP="00021C1F">
            <w:pPr>
              <w:spacing w:line="276" w:lineRule="auto"/>
              <w:jc w:val="center"/>
              <w:rPr>
                <w:b/>
                <w:bCs/>
                <w:sz w:val="22"/>
                <w:szCs w:val="22"/>
                <w:lang w:eastAsia="en-GB"/>
              </w:rPr>
            </w:pPr>
          </w:p>
        </w:tc>
        <w:tc>
          <w:tcPr>
            <w:tcW w:w="396" w:type="pct"/>
            <w:shd w:val="clear" w:color="auto" w:fill="auto"/>
            <w:noWrap/>
            <w:vAlign w:val="center"/>
          </w:tcPr>
          <w:p w14:paraId="594C6902" w14:textId="77777777" w:rsidR="001E6B03" w:rsidRPr="00234F63" w:rsidRDefault="001E6B03" w:rsidP="00021C1F">
            <w:pPr>
              <w:spacing w:line="276" w:lineRule="auto"/>
              <w:jc w:val="center"/>
              <w:rPr>
                <w:b/>
                <w:bCs/>
                <w:sz w:val="22"/>
                <w:szCs w:val="22"/>
                <w:lang w:eastAsia="en-GB"/>
              </w:rPr>
            </w:pPr>
          </w:p>
        </w:tc>
      </w:tr>
      <w:tr w:rsidR="001E6B03" w:rsidRPr="00234F63" w14:paraId="533698EB" w14:textId="77777777" w:rsidTr="00234F63">
        <w:trPr>
          <w:trHeight w:val="340"/>
          <w:tblHeader/>
        </w:trPr>
        <w:tc>
          <w:tcPr>
            <w:tcW w:w="1044" w:type="pct"/>
            <w:shd w:val="clear" w:color="auto" w:fill="auto"/>
            <w:noWrap/>
            <w:vAlign w:val="bottom"/>
            <w:hideMark/>
          </w:tcPr>
          <w:p w14:paraId="3FF40CA4" w14:textId="77777777" w:rsidR="001E6B03" w:rsidRPr="00234F63" w:rsidRDefault="001E6B03" w:rsidP="00021C1F">
            <w:pPr>
              <w:spacing w:line="276" w:lineRule="auto"/>
              <w:rPr>
                <w:b/>
                <w:bCs/>
                <w:sz w:val="22"/>
                <w:szCs w:val="22"/>
                <w:lang w:eastAsia="en-GB"/>
              </w:rPr>
            </w:pPr>
            <w:r w:rsidRPr="00234F63">
              <w:rPr>
                <w:b/>
                <w:bCs/>
                <w:sz w:val="22"/>
                <w:szCs w:val="22"/>
                <w:lang w:eastAsia="en-GB"/>
              </w:rPr>
              <w:t>Cost</w:t>
            </w:r>
          </w:p>
        </w:tc>
        <w:tc>
          <w:tcPr>
            <w:tcW w:w="395" w:type="pct"/>
            <w:shd w:val="clear" w:color="auto" w:fill="auto"/>
            <w:vAlign w:val="center"/>
          </w:tcPr>
          <w:p w14:paraId="1095CBD1"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Kshs</w:t>
            </w:r>
          </w:p>
        </w:tc>
        <w:tc>
          <w:tcPr>
            <w:tcW w:w="396" w:type="pct"/>
            <w:shd w:val="clear" w:color="auto" w:fill="auto"/>
            <w:noWrap/>
            <w:hideMark/>
          </w:tcPr>
          <w:p w14:paraId="5DB8DB67" w14:textId="77777777" w:rsidR="001E6B03" w:rsidRPr="00234F63" w:rsidRDefault="001E6B03" w:rsidP="00021C1F">
            <w:pPr>
              <w:spacing w:line="276" w:lineRule="auto"/>
              <w:jc w:val="center"/>
              <w:rPr>
                <w:b/>
                <w:bCs/>
                <w:color w:val="000000" w:themeColor="text1"/>
                <w:sz w:val="22"/>
                <w:szCs w:val="22"/>
                <w:lang w:eastAsia="en-GB"/>
              </w:rPr>
            </w:pPr>
            <w:r w:rsidRPr="00234F63">
              <w:rPr>
                <w:b/>
                <w:bCs/>
                <w:color w:val="000000" w:themeColor="text1"/>
                <w:sz w:val="22"/>
                <w:szCs w:val="22"/>
                <w:lang w:eastAsia="en-GB"/>
              </w:rPr>
              <w:t>Kshs</w:t>
            </w:r>
          </w:p>
        </w:tc>
        <w:tc>
          <w:tcPr>
            <w:tcW w:w="395" w:type="pct"/>
            <w:shd w:val="clear" w:color="auto" w:fill="auto"/>
            <w:noWrap/>
            <w:hideMark/>
          </w:tcPr>
          <w:p w14:paraId="17C5ED64" w14:textId="77777777" w:rsidR="001E6B03" w:rsidRPr="00234F63" w:rsidRDefault="001E6B03" w:rsidP="00021C1F">
            <w:pPr>
              <w:spacing w:line="276" w:lineRule="auto"/>
              <w:jc w:val="center"/>
              <w:rPr>
                <w:b/>
                <w:bCs/>
                <w:color w:val="000000" w:themeColor="text1"/>
                <w:sz w:val="22"/>
                <w:szCs w:val="22"/>
                <w:lang w:eastAsia="en-GB"/>
              </w:rPr>
            </w:pPr>
            <w:r w:rsidRPr="00234F63">
              <w:rPr>
                <w:b/>
                <w:bCs/>
                <w:color w:val="000000" w:themeColor="text1"/>
                <w:sz w:val="22"/>
                <w:szCs w:val="22"/>
                <w:lang w:eastAsia="en-GB"/>
              </w:rPr>
              <w:t>Kshs</w:t>
            </w:r>
          </w:p>
        </w:tc>
        <w:tc>
          <w:tcPr>
            <w:tcW w:w="396" w:type="pct"/>
          </w:tcPr>
          <w:p w14:paraId="1F30C92E" w14:textId="77777777" w:rsidR="001E6B03" w:rsidRPr="00234F63" w:rsidRDefault="001E6B03" w:rsidP="00021C1F">
            <w:pPr>
              <w:spacing w:line="276" w:lineRule="auto"/>
              <w:jc w:val="center"/>
              <w:rPr>
                <w:b/>
                <w:bCs/>
                <w:color w:val="000000" w:themeColor="text1"/>
                <w:sz w:val="22"/>
                <w:szCs w:val="22"/>
                <w:lang w:eastAsia="en-GB"/>
              </w:rPr>
            </w:pPr>
            <w:r w:rsidRPr="00234F63">
              <w:rPr>
                <w:b/>
                <w:bCs/>
                <w:color w:val="000000" w:themeColor="text1"/>
                <w:sz w:val="22"/>
                <w:szCs w:val="22"/>
                <w:lang w:eastAsia="en-GB"/>
              </w:rPr>
              <w:t>Kshs</w:t>
            </w:r>
          </w:p>
        </w:tc>
        <w:tc>
          <w:tcPr>
            <w:tcW w:w="396" w:type="pct"/>
            <w:shd w:val="clear" w:color="auto" w:fill="auto"/>
            <w:noWrap/>
            <w:hideMark/>
          </w:tcPr>
          <w:p w14:paraId="2DA2B7DD"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Kshs</w:t>
            </w:r>
          </w:p>
        </w:tc>
        <w:tc>
          <w:tcPr>
            <w:tcW w:w="395" w:type="pct"/>
            <w:shd w:val="clear" w:color="auto" w:fill="auto"/>
            <w:noWrap/>
            <w:hideMark/>
          </w:tcPr>
          <w:p w14:paraId="56745E11"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Kshs</w:t>
            </w:r>
          </w:p>
        </w:tc>
        <w:tc>
          <w:tcPr>
            <w:tcW w:w="396" w:type="pct"/>
            <w:shd w:val="clear" w:color="auto" w:fill="auto"/>
            <w:noWrap/>
            <w:hideMark/>
          </w:tcPr>
          <w:p w14:paraId="4949A8A3"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Kshs</w:t>
            </w:r>
          </w:p>
        </w:tc>
        <w:tc>
          <w:tcPr>
            <w:tcW w:w="395" w:type="pct"/>
            <w:shd w:val="clear" w:color="auto" w:fill="auto"/>
            <w:noWrap/>
            <w:hideMark/>
          </w:tcPr>
          <w:p w14:paraId="29D755B9"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Kshs</w:t>
            </w:r>
          </w:p>
        </w:tc>
        <w:tc>
          <w:tcPr>
            <w:tcW w:w="396" w:type="pct"/>
          </w:tcPr>
          <w:p w14:paraId="4500723F"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Kshs</w:t>
            </w:r>
          </w:p>
        </w:tc>
        <w:tc>
          <w:tcPr>
            <w:tcW w:w="396" w:type="pct"/>
            <w:shd w:val="clear" w:color="auto" w:fill="auto"/>
            <w:noWrap/>
            <w:hideMark/>
          </w:tcPr>
          <w:p w14:paraId="3D2BC523"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Kshs</w:t>
            </w:r>
          </w:p>
        </w:tc>
      </w:tr>
      <w:tr w:rsidR="001E6B03" w:rsidRPr="00234F63" w14:paraId="0D715ED4" w14:textId="77777777" w:rsidTr="00234F63">
        <w:trPr>
          <w:trHeight w:val="340"/>
        </w:trPr>
        <w:tc>
          <w:tcPr>
            <w:tcW w:w="1044" w:type="pct"/>
            <w:shd w:val="clear" w:color="auto" w:fill="auto"/>
            <w:noWrap/>
            <w:vAlign w:val="bottom"/>
          </w:tcPr>
          <w:p w14:paraId="70955AF7" w14:textId="77777777" w:rsidR="001E6B03" w:rsidRPr="00234F63" w:rsidRDefault="001E6B03" w:rsidP="00021C1F">
            <w:pPr>
              <w:spacing w:line="276" w:lineRule="auto"/>
              <w:rPr>
                <w:b/>
                <w:bCs/>
                <w:sz w:val="22"/>
                <w:szCs w:val="22"/>
                <w:lang w:eastAsia="en-GB"/>
              </w:rPr>
            </w:pPr>
            <w:r w:rsidRPr="00234F63">
              <w:rPr>
                <w:b/>
                <w:bCs/>
                <w:sz w:val="22"/>
                <w:szCs w:val="22"/>
                <w:lang w:eastAsia="en-GB"/>
              </w:rPr>
              <w:t>Opening Bal as 1</w:t>
            </w:r>
            <w:r w:rsidRPr="00234F63">
              <w:rPr>
                <w:b/>
                <w:bCs/>
                <w:sz w:val="22"/>
                <w:szCs w:val="22"/>
                <w:vertAlign w:val="superscript"/>
                <w:lang w:eastAsia="en-GB"/>
              </w:rPr>
              <w:t>st</w:t>
            </w:r>
            <w:r w:rsidRPr="00234F63">
              <w:rPr>
                <w:b/>
                <w:bCs/>
                <w:sz w:val="22"/>
                <w:szCs w:val="22"/>
                <w:lang w:eastAsia="en-GB"/>
              </w:rPr>
              <w:t xml:space="preserve"> July 20xx</w:t>
            </w:r>
          </w:p>
        </w:tc>
        <w:tc>
          <w:tcPr>
            <w:tcW w:w="395" w:type="pct"/>
            <w:shd w:val="clear" w:color="auto" w:fill="auto"/>
            <w:vAlign w:val="bottom"/>
          </w:tcPr>
          <w:p w14:paraId="2CCFAFA4" w14:textId="6A07C185"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6" w:type="pct"/>
            <w:shd w:val="clear" w:color="auto" w:fill="auto"/>
            <w:noWrap/>
            <w:vAlign w:val="bottom"/>
          </w:tcPr>
          <w:p w14:paraId="3691EE6F" w14:textId="4D5B9466" w:rsidR="001E6B03" w:rsidRPr="00234F63" w:rsidRDefault="00F21827" w:rsidP="00021C1F">
            <w:pPr>
              <w:spacing w:line="276" w:lineRule="auto"/>
              <w:jc w:val="center"/>
              <w:rPr>
                <w:b/>
                <w:bCs/>
                <w:color w:val="000000" w:themeColor="text1"/>
                <w:sz w:val="22"/>
                <w:szCs w:val="22"/>
                <w:lang w:eastAsia="en-GB"/>
              </w:rPr>
            </w:pPr>
            <w:r w:rsidRPr="00234F63">
              <w:rPr>
                <w:b/>
                <w:bCs/>
                <w:color w:val="000000" w:themeColor="text1"/>
                <w:sz w:val="22"/>
                <w:szCs w:val="22"/>
                <w:lang w:eastAsia="en-GB"/>
              </w:rPr>
              <w:t>xxx</w:t>
            </w:r>
          </w:p>
        </w:tc>
        <w:tc>
          <w:tcPr>
            <w:tcW w:w="395" w:type="pct"/>
            <w:shd w:val="clear" w:color="auto" w:fill="auto"/>
            <w:noWrap/>
            <w:vAlign w:val="bottom"/>
          </w:tcPr>
          <w:p w14:paraId="1774F995" w14:textId="68A6F974" w:rsidR="001E6B03" w:rsidRPr="00234F63" w:rsidRDefault="00F21827" w:rsidP="00021C1F">
            <w:pPr>
              <w:spacing w:line="276" w:lineRule="auto"/>
              <w:jc w:val="center"/>
              <w:rPr>
                <w:b/>
                <w:bCs/>
                <w:color w:val="000000" w:themeColor="text1"/>
                <w:sz w:val="22"/>
                <w:szCs w:val="22"/>
                <w:lang w:eastAsia="en-GB"/>
              </w:rPr>
            </w:pPr>
            <w:r w:rsidRPr="00234F63">
              <w:rPr>
                <w:b/>
                <w:bCs/>
                <w:color w:val="000000" w:themeColor="text1"/>
                <w:sz w:val="22"/>
                <w:szCs w:val="22"/>
                <w:lang w:eastAsia="en-GB"/>
              </w:rPr>
              <w:t>xxx</w:t>
            </w:r>
          </w:p>
        </w:tc>
        <w:tc>
          <w:tcPr>
            <w:tcW w:w="396" w:type="pct"/>
          </w:tcPr>
          <w:p w14:paraId="7D979A1F" w14:textId="2D005AC6" w:rsidR="001E6B03" w:rsidRPr="00234F63" w:rsidRDefault="00F21827" w:rsidP="00021C1F">
            <w:pPr>
              <w:spacing w:line="276" w:lineRule="auto"/>
              <w:jc w:val="center"/>
              <w:rPr>
                <w:b/>
                <w:bCs/>
                <w:color w:val="000000" w:themeColor="text1"/>
                <w:sz w:val="22"/>
                <w:szCs w:val="22"/>
                <w:lang w:eastAsia="en-GB"/>
              </w:rPr>
            </w:pPr>
            <w:r w:rsidRPr="00234F63">
              <w:rPr>
                <w:b/>
                <w:bCs/>
                <w:color w:val="000000" w:themeColor="text1"/>
                <w:sz w:val="22"/>
                <w:szCs w:val="22"/>
                <w:lang w:eastAsia="en-GB"/>
              </w:rPr>
              <w:t>xxx</w:t>
            </w:r>
          </w:p>
        </w:tc>
        <w:tc>
          <w:tcPr>
            <w:tcW w:w="396" w:type="pct"/>
            <w:shd w:val="clear" w:color="auto" w:fill="auto"/>
            <w:noWrap/>
            <w:vAlign w:val="bottom"/>
          </w:tcPr>
          <w:p w14:paraId="3C00A507" w14:textId="072D3114"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5" w:type="pct"/>
            <w:shd w:val="clear" w:color="auto" w:fill="auto"/>
            <w:noWrap/>
            <w:vAlign w:val="bottom"/>
          </w:tcPr>
          <w:p w14:paraId="7FC7CA7E" w14:textId="531117C6"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6" w:type="pct"/>
            <w:shd w:val="clear" w:color="auto" w:fill="auto"/>
            <w:noWrap/>
            <w:vAlign w:val="bottom"/>
          </w:tcPr>
          <w:p w14:paraId="2EB03285" w14:textId="49D4AAD3"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5" w:type="pct"/>
            <w:shd w:val="clear" w:color="auto" w:fill="auto"/>
            <w:noWrap/>
            <w:vAlign w:val="bottom"/>
          </w:tcPr>
          <w:p w14:paraId="388EDDA0" w14:textId="61B59AE9"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6" w:type="pct"/>
            <w:vAlign w:val="bottom"/>
          </w:tcPr>
          <w:p w14:paraId="5BD91DA3" w14:textId="4790CE67"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6" w:type="pct"/>
            <w:shd w:val="clear" w:color="auto" w:fill="auto"/>
            <w:noWrap/>
            <w:vAlign w:val="bottom"/>
          </w:tcPr>
          <w:p w14:paraId="3352E03D" w14:textId="713D412E"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r>
      <w:tr w:rsidR="001E6B03" w:rsidRPr="00234F63" w14:paraId="479F8A68" w14:textId="77777777" w:rsidTr="00234F63">
        <w:trPr>
          <w:trHeight w:val="340"/>
        </w:trPr>
        <w:tc>
          <w:tcPr>
            <w:tcW w:w="1044" w:type="pct"/>
            <w:shd w:val="clear" w:color="auto" w:fill="auto"/>
            <w:noWrap/>
            <w:vAlign w:val="bottom"/>
            <w:hideMark/>
          </w:tcPr>
          <w:p w14:paraId="514F9640" w14:textId="77777777" w:rsidR="001E6B03" w:rsidRPr="00234F63" w:rsidRDefault="001E6B03" w:rsidP="00021C1F">
            <w:pPr>
              <w:spacing w:line="276" w:lineRule="auto"/>
              <w:rPr>
                <w:sz w:val="22"/>
                <w:szCs w:val="22"/>
                <w:lang w:eastAsia="en-GB"/>
              </w:rPr>
            </w:pPr>
            <w:r w:rsidRPr="00234F63">
              <w:rPr>
                <w:sz w:val="22"/>
                <w:szCs w:val="22"/>
                <w:lang w:eastAsia="en-GB"/>
              </w:rPr>
              <w:t>Additions</w:t>
            </w:r>
          </w:p>
        </w:tc>
        <w:tc>
          <w:tcPr>
            <w:tcW w:w="395" w:type="pct"/>
            <w:shd w:val="clear" w:color="auto" w:fill="auto"/>
            <w:vAlign w:val="bottom"/>
          </w:tcPr>
          <w:p w14:paraId="7543E7AB" w14:textId="06C9BA96" w:rsidR="001E6B03" w:rsidRPr="00234F63" w:rsidRDefault="00F21827" w:rsidP="00021C1F">
            <w:pPr>
              <w:spacing w:line="276" w:lineRule="auto"/>
              <w:jc w:val="center"/>
              <w:rPr>
                <w:sz w:val="22"/>
                <w:szCs w:val="22"/>
                <w:lang w:eastAsia="en-GB"/>
              </w:rPr>
            </w:pPr>
            <w:r w:rsidRPr="00234F63">
              <w:rPr>
                <w:sz w:val="22"/>
                <w:szCs w:val="22"/>
                <w:lang w:eastAsia="en-GB"/>
              </w:rPr>
              <w:t>xxx</w:t>
            </w:r>
          </w:p>
        </w:tc>
        <w:tc>
          <w:tcPr>
            <w:tcW w:w="396" w:type="pct"/>
            <w:shd w:val="clear" w:color="auto" w:fill="auto"/>
            <w:noWrap/>
            <w:vAlign w:val="bottom"/>
            <w:hideMark/>
          </w:tcPr>
          <w:p w14:paraId="491B83D5" w14:textId="37A1872C" w:rsidR="001E6B03" w:rsidRPr="00234F63" w:rsidRDefault="00F21827" w:rsidP="00021C1F">
            <w:pPr>
              <w:spacing w:line="276" w:lineRule="auto"/>
              <w:jc w:val="center"/>
              <w:rPr>
                <w:color w:val="000000" w:themeColor="text1"/>
                <w:sz w:val="22"/>
                <w:szCs w:val="22"/>
                <w:lang w:eastAsia="en-GB"/>
              </w:rPr>
            </w:pPr>
            <w:r w:rsidRPr="00234F63">
              <w:rPr>
                <w:color w:val="000000" w:themeColor="text1"/>
                <w:sz w:val="22"/>
                <w:szCs w:val="22"/>
                <w:lang w:eastAsia="en-GB"/>
              </w:rPr>
              <w:t>xxx</w:t>
            </w:r>
          </w:p>
        </w:tc>
        <w:tc>
          <w:tcPr>
            <w:tcW w:w="395" w:type="pct"/>
            <w:shd w:val="clear" w:color="auto" w:fill="auto"/>
            <w:noWrap/>
            <w:vAlign w:val="bottom"/>
            <w:hideMark/>
          </w:tcPr>
          <w:p w14:paraId="3F9D4DD5" w14:textId="7B555E43" w:rsidR="001E6B03" w:rsidRPr="00234F63" w:rsidRDefault="00F21827" w:rsidP="00021C1F">
            <w:pPr>
              <w:spacing w:line="276" w:lineRule="auto"/>
              <w:jc w:val="center"/>
              <w:rPr>
                <w:color w:val="000000" w:themeColor="text1"/>
                <w:sz w:val="22"/>
                <w:szCs w:val="22"/>
                <w:lang w:eastAsia="en-GB"/>
              </w:rPr>
            </w:pPr>
            <w:r w:rsidRPr="00234F63">
              <w:rPr>
                <w:color w:val="000000" w:themeColor="text1"/>
                <w:sz w:val="22"/>
                <w:szCs w:val="22"/>
                <w:lang w:eastAsia="en-GB"/>
              </w:rPr>
              <w:t>xxx</w:t>
            </w:r>
          </w:p>
        </w:tc>
        <w:tc>
          <w:tcPr>
            <w:tcW w:w="396" w:type="pct"/>
          </w:tcPr>
          <w:p w14:paraId="10BFBAD9" w14:textId="5A1BD0AE" w:rsidR="001E6B03" w:rsidRPr="00234F63" w:rsidRDefault="00F21827" w:rsidP="00021C1F">
            <w:pPr>
              <w:spacing w:line="276" w:lineRule="auto"/>
              <w:jc w:val="center"/>
              <w:rPr>
                <w:color w:val="000000" w:themeColor="text1"/>
                <w:sz w:val="22"/>
                <w:szCs w:val="22"/>
                <w:lang w:eastAsia="en-GB"/>
              </w:rPr>
            </w:pPr>
            <w:r w:rsidRPr="00234F63">
              <w:rPr>
                <w:color w:val="000000" w:themeColor="text1"/>
                <w:sz w:val="22"/>
                <w:szCs w:val="22"/>
                <w:lang w:eastAsia="en-GB"/>
              </w:rPr>
              <w:t>xxx</w:t>
            </w:r>
          </w:p>
        </w:tc>
        <w:tc>
          <w:tcPr>
            <w:tcW w:w="396" w:type="pct"/>
            <w:shd w:val="clear" w:color="auto" w:fill="auto"/>
            <w:noWrap/>
            <w:vAlign w:val="bottom"/>
            <w:hideMark/>
          </w:tcPr>
          <w:p w14:paraId="266FE1D6" w14:textId="37D58CC0" w:rsidR="001E6B03" w:rsidRPr="00234F63" w:rsidRDefault="00F21827" w:rsidP="00021C1F">
            <w:pPr>
              <w:spacing w:line="276" w:lineRule="auto"/>
              <w:jc w:val="center"/>
              <w:rPr>
                <w:sz w:val="22"/>
                <w:szCs w:val="22"/>
                <w:lang w:eastAsia="en-GB"/>
              </w:rPr>
            </w:pPr>
            <w:r w:rsidRPr="00234F63">
              <w:rPr>
                <w:sz w:val="22"/>
                <w:szCs w:val="22"/>
                <w:lang w:eastAsia="en-GB"/>
              </w:rPr>
              <w:t>xxx</w:t>
            </w:r>
          </w:p>
        </w:tc>
        <w:tc>
          <w:tcPr>
            <w:tcW w:w="395" w:type="pct"/>
            <w:shd w:val="clear" w:color="auto" w:fill="auto"/>
            <w:noWrap/>
            <w:vAlign w:val="bottom"/>
            <w:hideMark/>
          </w:tcPr>
          <w:p w14:paraId="2D37A1C4" w14:textId="16BE45BE" w:rsidR="001E6B03" w:rsidRPr="00234F63" w:rsidRDefault="00F21827" w:rsidP="00021C1F">
            <w:pPr>
              <w:spacing w:line="276" w:lineRule="auto"/>
              <w:jc w:val="center"/>
              <w:rPr>
                <w:sz w:val="22"/>
                <w:szCs w:val="22"/>
                <w:lang w:eastAsia="en-GB"/>
              </w:rPr>
            </w:pPr>
            <w:r w:rsidRPr="00234F63">
              <w:rPr>
                <w:sz w:val="22"/>
                <w:szCs w:val="22"/>
                <w:lang w:eastAsia="en-GB"/>
              </w:rPr>
              <w:t>-</w:t>
            </w:r>
          </w:p>
        </w:tc>
        <w:tc>
          <w:tcPr>
            <w:tcW w:w="396" w:type="pct"/>
            <w:shd w:val="clear" w:color="auto" w:fill="auto"/>
            <w:noWrap/>
            <w:vAlign w:val="bottom"/>
            <w:hideMark/>
          </w:tcPr>
          <w:p w14:paraId="4A459992" w14:textId="6553E4C6" w:rsidR="001E6B03" w:rsidRPr="00234F63" w:rsidRDefault="00F21827" w:rsidP="00021C1F">
            <w:pPr>
              <w:spacing w:line="276" w:lineRule="auto"/>
              <w:jc w:val="center"/>
              <w:rPr>
                <w:sz w:val="22"/>
                <w:szCs w:val="22"/>
                <w:lang w:eastAsia="en-GB"/>
              </w:rPr>
            </w:pPr>
            <w:r w:rsidRPr="00234F63">
              <w:rPr>
                <w:sz w:val="22"/>
                <w:szCs w:val="22"/>
                <w:lang w:eastAsia="en-GB"/>
              </w:rPr>
              <w:t>xxx</w:t>
            </w:r>
          </w:p>
        </w:tc>
        <w:tc>
          <w:tcPr>
            <w:tcW w:w="395" w:type="pct"/>
            <w:shd w:val="clear" w:color="auto" w:fill="auto"/>
            <w:noWrap/>
            <w:vAlign w:val="bottom"/>
            <w:hideMark/>
          </w:tcPr>
          <w:p w14:paraId="6B2146CF" w14:textId="657B15FE" w:rsidR="001E6B03" w:rsidRPr="00234F63" w:rsidRDefault="00F21827" w:rsidP="00021C1F">
            <w:pPr>
              <w:spacing w:line="276" w:lineRule="auto"/>
              <w:jc w:val="center"/>
              <w:rPr>
                <w:sz w:val="22"/>
                <w:szCs w:val="22"/>
                <w:lang w:eastAsia="en-GB"/>
              </w:rPr>
            </w:pPr>
            <w:r w:rsidRPr="00234F63">
              <w:rPr>
                <w:sz w:val="22"/>
                <w:szCs w:val="22"/>
                <w:lang w:eastAsia="en-GB"/>
              </w:rPr>
              <w:t>xxx</w:t>
            </w:r>
          </w:p>
        </w:tc>
        <w:tc>
          <w:tcPr>
            <w:tcW w:w="396" w:type="pct"/>
            <w:vAlign w:val="bottom"/>
          </w:tcPr>
          <w:p w14:paraId="76A66C0E" w14:textId="4561C753" w:rsidR="001E6B03" w:rsidRPr="00234F63" w:rsidRDefault="00F21827" w:rsidP="00021C1F">
            <w:pPr>
              <w:spacing w:line="276" w:lineRule="auto"/>
              <w:jc w:val="center"/>
              <w:rPr>
                <w:b/>
                <w:bCs/>
                <w:sz w:val="22"/>
                <w:szCs w:val="22"/>
                <w:lang w:eastAsia="en-GB"/>
              </w:rPr>
            </w:pPr>
            <w:r w:rsidRPr="00234F63">
              <w:rPr>
                <w:sz w:val="22"/>
                <w:szCs w:val="22"/>
                <w:lang w:eastAsia="en-GB"/>
              </w:rPr>
              <w:t>xxx</w:t>
            </w:r>
          </w:p>
        </w:tc>
        <w:tc>
          <w:tcPr>
            <w:tcW w:w="396" w:type="pct"/>
            <w:shd w:val="clear" w:color="auto" w:fill="auto"/>
            <w:noWrap/>
            <w:vAlign w:val="bottom"/>
            <w:hideMark/>
          </w:tcPr>
          <w:p w14:paraId="698C54D6" w14:textId="5602B04A"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r>
      <w:tr w:rsidR="001E6B03" w:rsidRPr="00234F63" w14:paraId="26FACF31" w14:textId="77777777" w:rsidTr="00234F63">
        <w:trPr>
          <w:trHeight w:val="340"/>
        </w:trPr>
        <w:tc>
          <w:tcPr>
            <w:tcW w:w="1044" w:type="pct"/>
            <w:shd w:val="clear" w:color="auto" w:fill="auto"/>
            <w:noWrap/>
            <w:vAlign w:val="bottom"/>
            <w:hideMark/>
          </w:tcPr>
          <w:p w14:paraId="4E8D8A80" w14:textId="77777777" w:rsidR="001E6B03" w:rsidRPr="00234F63" w:rsidRDefault="001E6B03" w:rsidP="00021C1F">
            <w:pPr>
              <w:spacing w:line="276" w:lineRule="auto"/>
              <w:rPr>
                <w:sz w:val="22"/>
                <w:szCs w:val="22"/>
                <w:lang w:eastAsia="en-GB"/>
              </w:rPr>
            </w:pPr>
            <w:r w:rsidRPr="00234F63">
              <w:rPr>
                <w:sz w:val="22"/>
                <w:szCs w:val="22"/>
                <w:lang w:eastAsia="en-GB"/>
              </w:rPr>
              <w:t>Disposals</w:t>
            </w:r>
          </w:p>
        </w:tc>
        <w:tc>
          <w:tcPr>
            <w:tcW w:w="395" w:type="pct"/>
            <w:shd w:val="clear" w:color="auto" w:fill="auto"/>
            <w:vAlign w:val="bottom"/>
          </w:tcPr>
          <w:p w14:paraId="27073EB9" w14:textId="57DF8457" w:rsidR="001E6B03" w:rsidRPr="00234F63" w:rsidRDefault="00F21827" w:rsidP="00021C1F">
            <w:pPr>
              <w:spacing w:line="276" w:lineRule="auto"/>
              <w:jc w:val="center"/>
              <w:rPr>
                <w:sz w:val="22"/>
                <w:szCs w:val="22"/>
                <w:lang w:eastAsia="en-GB"/>
              </w:rPr>
            </w:pPr>
            <w:r w:rsidRPr="00234F63">
              <w:rPr>
                <w:sz w:val="22"/>
                <w:szCs w:val="22"/>
                <w:lang w:eastAsia="en-GB"/>
              </w:rPr>
              <w:t>(xxx)</w:t>
            </w:r>
          </w:p>
        </w:tc>
        <w:tc>
          <w:tcPr>
            <w:tcW w:w="396" w:type="pct"/>
            <w:shd w:val="clear" w:color="auto" w:fill="auto"/>
            <w:noWrap/>
            <w:vAlign w:val="bottom"/>
            <w:hideMark/>
          </w:tcPr>
          <w:p w14:paraId="5BFDFA19" w14:textId="4A0783A3" w:rsidR="001E6B03" w:rsidRPr="00234F63" w:rsidRDefault="00F21827" w:rsidP="00021C1F">
            <w:pPr>
              <w:spacing w:line="276" w:lineRule="auto"/>
              <w:jc w:val="center"/>
              <w:rPr>
                <w:color w:val="000000" w:themeColor="text1"/>
                <w:sz w:val="22"/>
                <w:szCs w:val="22"/>
                <w:lang w:eastAsia="en-GB"/>
              </w:rPr>
            </w:pPr>
            <w:r w:rsidRPr="00234F63">
              <w:rPr>
                <w:color w:val="000000" w:themeColor="text1"/>
                <w:sz w:val="22"/>
                <w:szCs w:val="22"/>
                <w:lang w:eastAsia="en-GB"/>
              </w:rPr>
              <w:t>(xxx)</w:t>
            </w:r>
          </w:p>
        </w:tc>
        <w:tc>
          <w:tcPr>
            <w:tcW w:w="395" w:type="pct"/>
            <w:shd w:val="clear" w:color="auto" w:fill="auto"/>
            <w:noWrap/>
            <w:vAlign w:val="bottom"/>
            <w:hideMark/>
          </w:tcPr>
          <w:p w14:paraId="39708872" w14:textId="6A58BE64" w:rsidR="001E6B03" w:rsidRPr="00234F63" w:rsidRDefault="00F21827" w:rsidP="00021C1F">
            <w:pPr>
              <w:spacing w:line="276" w:lineRule="auto"/>
              <w:jc w:val="center"/>
              <w:rPr>
                <w:color w:val="000000" w:themeColor="text1"/>
                <w:sz w:val="22"/>
                <w:szCs w:val="22"/>
                <w:lang w:eastAsia="en-GB"/>
              </w:rPr>
            </w:pPr>
            <w:r w:rsidRPr="00234F63">
              <w:rPr>
                <w:color w:val="000000" w:themeColor="text1"/>
                <w:sz w:val="22"/>
                <w:szCs w:val="22"/>
                <w:lang w:eastAsia="en-GB"/>
              </w:rPr>
              <w:t>-</w:t>
            </w:r>
          </w:p>
        </w:tc>
        <w:tc>
          <w:tcPr>
            <w:tcW w:w="396" w:type="pct"/>
          </w:tcPr>
          <w:p w14:paraId="2D2F3E74" w14:textId="601FFEAA" w:rsidR="001E6B03" w:rsidRPr="00234F63" w:rsidRDefault="00F21827" w:rsidP="00021C1F">
            <w:pPr>
              <w:spacing w:line="276" w:lineRule="auto"/>
              <w:jc w:val="center"/>
              <w:rPr>
                <w:color w:val="000000" w:themeColor="text1"/>
                <w:sz w:val="22"/>
                <w:szCs w:val="22"/>
                <w:lang w:eastAsia="en-GB"/>
              </w:rPr>
            </w:pPr>
            <w:r w:rsidRPr="00234F63">
              <w:rPr>
                <w:color w:val="000000" w:themeColor="text1"/>
                <w:sz w:val="22"/>
                <w:szCs w:val="22"/>
                <w:lang w:eastAsia="en-GB"/>
              </w:rPr>
              <w:t>(xxx)</w:t>
            </w:r>
          </w:p>
        </w:tc>
        <w:tc>
          <w:tcPr>
            <w:tcW w:w="396" w:type="pct"/>
            <w:shd w:val="clear" w:color="auto" w:fill="auto"/>
            <w:noWrap/>
            <w:vAlign w:val="bottom"/>
            <w:hideMark/>
          </w:tcPr>
          <w:p w14:paraId="087BB518" w14:textId="4575ECAE" w:rsidR="001E6B03" w:rsidRPr="00234F63" w:rsidRDefault="00F21827" w:rsidP="00021C1F">
            <w:pPr>
              <w:spacing w:line="276" w:lineRule="auto"/>
              <w:jc w:val="center"/>
              <w:rPr>
                <w:sz w:val="22"/>
                <w:szCs w:val="22"/>
                <w:lang w:eastAsia="en-GB"/>
              </w:rPr>
            </w:pPr>
            <w:r w:rsidRPr="00234F63">
              <w:rPr>
                <w:sz w:val="22"/>
                <w:szCs w:val="22"/>
                <w:lang w:eastAsia="en-GB"/>
              </w:rPr>
              <w:t>-</w:t>
            </w:r>
          </w:p>
        </w:tc>
        <w:tc>
          <w:tcPr>
            <w:tcW w:w="395" w:type="pct"/>
            <w:shd w:val="clear" w:color="auto" w:fill="auto"/>
            <w:noWrap/>
            <w:vAlign w:val="bottom"/>
            <w:hideMark/>
          </w:tcPr>
          <w:p w14:paraId="0CDF221A" w14:textId="6CDFA1A2" w:rsidR="001E6B03" w:rsidRPr="00234F63" w:rsidRDefault="00F21827" w:rsidP="00021C1F">
            <w:pPr>
              <w:spacing w:line="276" w:lineRule="auto"/>
              <w:jc w:val="center"/>
              <w:rPr>
                <w:sz w:val="22"/>
                <w:szCs w:val="22"/>
                <w:lang w:eastAsia="en-GB"/>
              </w:rPr>
            </w:pPr>
            <w:r w:rsidRPr="00234F63">
              <w:rPr>
                <w:sz w:val="22"/>
                <w:szCs w:val="22"/>
                <w:lang w:eastAsia="en-GB"/>
              </w:rPr>
              <w:t>-</w:t>
            </w:r>
          </w:p>
        </w:tc>
        <w:tc>
          <w:tcPr>
            <w:tcW w:w="396" w:type="pct"/>
            <w:shd w:val="clear" w:color="auto" w:fill="auto"/>
            <w:noWrap/>
            <w:vAlign w:val="bottom"/>
            <w:hideMark/>
          </w:tcPr>
          <w:p w14:paraId="672C04C0" w14:textId="31F57D19" w:rsidR="001E6B03" w:rsidRPr="00234F63" w:rsidRDefault="00F21827" w:rsidP="00021C1F">
            <w:pPr>
              <w:spacing w:line="276" w:lineRule="auto"/>
              <w:jc w:val="center"/>
              <w:rPr>
                <w:sz w:val="22"/>
                <w:szCs w:val="22"/>
                <w:lang w:eastAsia="en-GB"/>
              </w:rPr>
            </w:pPr>
            <w:r w:rsidRPr="00234F63">
              <w:rPr>
                <w:sz w:val="22"/>
                <w:szCs w:val="22"/>
                <w:lang w:eastAsia="en-GB"/>
              </w:rPr>
              <w:t>(xxx)</w:t>
            </w:r>
          </w:p>
        </w:tc>
        <w:tc>
          <w:tcPr>
            <w:tcW w:w="395" w:type="pct"/>
            <w:shd w:val="clear" w:color="auto" w:fill="auto"/>
            <w:noWrap/>
            <w:vAlign w:val="bottom"/>
            <w:hideMark/>
          </w:tcPr>
          <w:p w14:paraId="1EBF3AA1" w14:textId="1CD31A52" w:rsidR="001E6B03" w:rsidRPr="00234F63" w:rsidRDefault="00F21827" w:rsidP="00021C1F">
            <w:pPr>
              <w:spacing w:line="276" w:lineRule="auto"/>
              <w:jc w:val="center"/>
              <w:rPr>
                <w:sz w:val="22"/>
                <w:szCs w:val="22"/>
                <w:lang w:eastAsia="en-GB"/>
              </w:rPr>
            </w:pPr>
            <w:r w:rsidRPr="00234F63">
              <w:rPr>
                <w:sz w:val="22"/>
                <w:szCs w:val="22"/>
                <w:lang w:eastAsia="en-GB"/>
              </w:rPr>
              <w:t>(xxx)</w:t>
            </w:r>
          </w:p>
        </w:tc>
        <w:tc>
          <w:tcPr>
            <w:tcW w:w="396" w:type="pct"/>
            <w:vAlign w:val="bottom"/>
          </w:tcPr>
          <w:p w14:paraId="2938F626" w14:textId="0B5F6D3B" w:rsidR="001E6B03" w:rsidRPr="00234F63" w:rsidRDefault="00F21827" w:rsidP="00021C1F">
            <w:pPr>
              <w:spacing w:line="276" w:lineRule="auto"/>
              <w:jc w:val="center"/>
              <w:rPr>
                <w:b/>
                <w:bCs/>
                <w:sz w:val="22"/>
                <w:szCs w:val="22"/>
                <w:lang w:eastAsia="en-GB"/>
              </w:rPr>
            </w:pPr>
            <w:r w:rsidRPr="00234F63">
              <w:rPr>
                <w:sz w:val="22"/>
                <w:szCs w:val="22"/>
                <w:lang w:eastAsia="en-GB"/>
              </w:rPr>
              <w:t>(xxx)</w:t>
            </w:r>
          </w:p>
        </w:tc>
        <w:tc>
          <w:tcPr>
            <w:tcW w:w="396" w:type="pct"/>
            <w:shd w:val="clear" w:color="auto" w:fill="auto"/>
            <w:noWrap/>
            <w:vAlign w:val="bottom"/>
            <w:hideMark/>
          </w:tcPr>
          <w:p w14:paraId="0947EA79" w14:textId="5A2944B4"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r>
      <w:tr w:rsidR="001E6B03" w:rsidRPr="00234F63" w14:paraId="25E2E51F" w14:textId="77777777" w:rsidTr="00234F63">
        <w:trPr>
          <w:trHeight w:val="340"/>
        </w:trPr>
        <w:tc>
          <w:tcPr>
            <w:tcW w:w="1044" w:type="pct"/>
            <w:shd w:val="clear" w:color="auto" w:fill="auto"/>
            <w:noWrap/>
            <w:vAlign w:val="bottom"/>
            <w:hideMark/>
          </w:tcPr>
          <w:p w14:paraId="7EEB5D38" w14:textId="77777777" w:rsidR="001E6B03" w:rsidRPr="00234F63" w:rsidRDefault="001E6B03" w:rsidP="00021C1F">
            <w:pPr>
              <w:spacing w:line="276" w:lineRule="auto"/>
              <w:rPr>
                <w:sz w:val="22"/>
                <w:szCs w:val="22"/>
                <w:lang w:eastAsia="en-GB"/>
              </w:rPr>
            </w:pPr>
            <w:r w:rsidRPr="00234F63">
              <w:rPr>
                <w:sz w:val="22"/>
                <w:szCs w:val="22"/>
                <w:lang w:eastAsia="en-GB"/>
              </w:rPr>
              <w:t>Transfer/Adjustments</w:t>
            </w:r>
          </w:p>
        </w:tc>
        <w:tc>
          <w:tcPr>
            <w:tcW w:w="395" w:type="pct"/>
            <w:shd w:val="clear" w:color="auto" w:fill="auto"/>
            <w:vAlign w:val="bottom"/>
          </w:tcPr>
          <w:p w14:paraId="2664260E" w14:textId="5E9C5E10" w:rsidR="001E6B03" w:rsidRPr="00234F63" w:rsidRDefault="00F21827" w:rsidP="00021C1F">
            <w:pPr>
              <w:spacing w:line="276" w:lineRule="auto"/>
              <w:jc w:val="center"/>
              <w:rPr>
                <w:sz w:val="22"/>
                <w:szCs w:val="22"/>
                <w:lang w:eastAsia="en-GB"/>
              </w:rPr>
            </w:pPr>
            <w:r w:rsidRPr="00234F63">
              <w:rPr>
                <w:sz w:val="22"/>
                <w:szCs w:val="22"/>
                <w:lang w:eastAsia="en-GB"/>
              </w:rPr>
              <w:t>(xxx)</w:t>
            </w:r>
          </w:p>
        </w:tc>
        <w:tc>
          <w:tcPr>
            <w:tcW w:w="396" w:type="pct"/>
            <w:shd w:val="clear" w:color="auto" w:fill="auto"/>
            <w:noWrap/>
            <w:vAlign w:val="bottom"/>
            <w:hideMark/>
          </w:tcPr>
          <w:p w14:paraId="6B14B289" w14:textId="10B6B803" w:rsidR="001E6B03" w:rsidRPr="00234F63" w:rsidRDefault="00F21827" w:rsidP="00021C1F">
            <w:pPr>
              <w:spacing w:line="276" w:lineRule="auto"/>
              <w:jc w:val="center"/>
              <w:rPr>
                <w:color w:val="000000" w:themeColor="text1"/>
                <w:sz w:val="22"/>
                <w:szCs w:val="22"/>
                <w:lang w:eastAsia="en-GB"/>
              </w:rPr>
            </w:pPr>
            <w:r w:rsidRPr="00234F63">
              <w:rPr>
                <w:color w:val="000000" w:themeColor="text1"/>
                <w:sz w:val="22"/>
                <w:szCs w:val="22"/>
                <w:lang w:eastAsia="en-GB"/>
              </w:rPr>
              <w:t>(xxx)</w:t>
            </w:r>
          </w:p>
        </w:tc>
        <w:tc>
          <w:tcPr>
            <w:tcW w:w="395" w:type="pct"/>
            <w:shd w:val="clear" w:color="auto" w:fill="auto"/>
            <w:noWrap/>
            <w:vAlign w:val="bottom"/>
            <w:hideMark/>
          </w:tcPr>
          <w:p w14:paraId="14122E9A" w14:textId="3345AB09" w:rsidR="001E6B03" w:rsidRPr="00234F63" w:rsidRDefault="00F21827" w:rsidP="00021C1F">
            <w:pPr>
              <w:spacing w:line="276" w:lineRule="auto"/>
              <w:jc w:val="center"/>
              <w:rPr>
                <w:color w:val="000000" w:themeColor="text1"/>
                <w:sz w:val="22"/>
                <w:szCs w:val="22"/>
                <w:lang w:eastAsia="en-GB"/>
              </w:rPr>
            </w:pPr>
            <w:r w:rsidRPr="00234F63">
              <w:rPr>
                <w:color w:val="000000" w:themeColor="text1"/>
                <w:sz w:val="22"/>
                <w:szCs w:val="22"/>
                <w:lang w:eastAsia="en-GB"/>
              </w:rPr>
              <w:t>xxx</w:t>
            </w:r>
          </w:p>
        </w:tc>
        <w:tc>
          <w:tcPr>
            <w:tcW w:w="396" w:type="pct"/>
          </w:tcPr>
          <w:p w14:paraId="189294F4" w14:textId="4CE6BA13" w:rsidR="001E6B03" w:rsidRPr="00234F63" w:rsidRDefault="00F21827" w:rsidP="00021C1F">
            <w:pPr>
              <w:spacing w:line="276" w:lineRule="auto"/>
              <w:jc w:val="center"/>
              <w:rPr>
                <w:color w:val="000000" w:themeColor="text1"/>
                <w:sz w:val="22"/>
                <w:szCs w:val="22"/>
                <w:lang w:eastAsia="en-GB"/>
              </w:rPr>
            </w:pPr>
            <w:r w:rsidRPr="00234F63">
              <w:rPr>
                <w:color w:val="000000" w:themeColor="text1"/>
                <w:sz w:val="22"/>
                <w:szCs w:val="22"/>
                <w:lang w:eastAsia="en-GB"/>
              </w:rPr>
              <w:t>xxx</w:t>
            </w:r>
          </w:p>
        </w:tc>
        <w:tc>
          <w:tcPr>
            <w:tcW w:w="396" w:type="pct"/>
            <w:shd w:val="clear" w:color="auto" w:fill="auto"/>
            <w:noWrap/>
            <w:vAlign w:val="bottom"/>
            <w:hideMark/>
          </w:tcPr>
          <w:p w14:paraId="4A69014C" w14:textId="413090CD" w:rsidR="001E6B03" w:rsidRPr="00234F63" w:rsidRDefault="00F21827" w:rsidP="00021C1F">
            <w:pPr>
              <w:spacing w:line="276" w:lineRule="auto"/>
              <w:jc w:val="center"/>
              <w:rPr>
                <w:sz w:val="22"/>
                <w:szCs w:val="22"/>
                <w:lang w:eastAsia="en-GB"/>
              </w:rPr>
            </w:pPr>
            <w:r w:rsidRPr="00234F63">
              <w:rPr>
                <w:sz w:val="22"/>
                <w:szCs w:val="22"/>
                <w:lang w:eastAsia="en-GB"/>
              </w:rPr>
              <w:t>xxx</w:t>
            </w:r>
          </w:p>
        </w:tc>
        <w:tc>
          <w:tcPr>
            <w:tcW w:w="395" w:type="pct"/>
            <w:shd w:val="clear" w:color="auto" w:fill="auto"/>
            <w:noWrap/>
            <w:vAlign w:val="bottom"/>
            <w:hideMark/>
          </w:tcPr>
          <w:p w14:paraId="3963A457" w14:textId="6B3226EC" w:rsidR="001E6B03" w:rsidRPr="00234F63" w:rsidRDefault="00F21827" w:rsidP="00021C1F">
            <w:pPr>
              <w:spacing w:line="276" w:lineRule="auto"/>
              <w:jc w:val="center"/>
              <w:rPr>
                <w:sz w:val="22"/>
                <w:szCs w:val="22"/>
                <w:lang w:eastAsia="en-GB"/>
              </w:rPr>
            </w:pPr>
            <w:r w:rsidRPr="00234F63">
              <w:rPr>
                <w:sz w:val="22"/>
                <w:szCs w:val="22"/>
                <w:lang w:eastAsia="en-GB"/>
              </w:rPr>
              <w:t>(xxx)</w:t>
            </w:r>
          </w:p>
        </w:tc>
        <w:tc>
          <w:tcPr>
            <w:tcW w:w="396" w:type="pct"/>
            <w:shd w:val="clear" w:color="auto" w:fill="auto"/>
            <w:noWrap/>
            <w:vAlign w:val="bottom"/>
            <w:hideMark/>
          </w:tcPr>
          <w:p w14:paraId="3EA46E61" w14:textId="31078A14" w:rsidR="001E6B03" w:rsidRPr="00234F63" w:rsidRDefault="00F21827" w:rsidP="00021C1F">
            <w:pPr>
              <w:spacing w:line="276" w:lineRule="auto"/>
              <w:jc w:val="center"/>
              <w:rPr>
                <w:sz w:val="22"/>
                <w:szCs w:val="22"/>
                <w:lang w:eastAsia="en-GB"/>
              </w:rPr>
            </w:pPr>
            <w:r w:rsidRPr="00234F63">
              <w:rPr>
                <w:sz w:val="22"/>
                <w:szCs w:val="22"/>
                <w:lang w:eastAsia="en-GB"/>
              </w:rPr>
              <w:t>(xxx)</w:t>
            </w:r>
          </w:p>
        </w:tc>
        <w:tc>
          <w:tcPr>
            <w:tcW w:w="395" w:type="pct"/>
            <w:shd w:val="clear" w:color="auto" w:fill="auto"/>
            <w:noWrap/>
            <w:vAlign w:val="bottom"/>
            <w:hideMark/>
          </w:tcPr>
          <w:p w14:paraId="452B51BC" w14:textId="4D242B85" w:rsidR="001E6B03" w:rsidRPr="00234F63" w:rsidRDefault="00F21827" w:rsidP="00021C1F">
            <w:pPr>
              <w:spacing w:line="276" w:lineRule="auto"/>
              <w:jc w:val="center"/>
              <w:rPr>
                <w:sz w:val="22"/>
                <w:szCs w:val="22"/>
                <w:lang w:eastAsia="en-GB"/>
              </w:rPr>
            </w:pPr>
            <w:r w:rsidRPr="00234F63">
              <w:rPr>
                <w:sz w:val="22"/>
                <w:szCs w:val="22"/>
                <w:lang w:eastAsia="en-GB"/>
              </w:rPr>
              <w:t>xxx</w:t>
            </w:r>
          </w:p>
        </w:tc>
        <w:tc>
          <w:tcPr>
            <w:tcW w:w="396" w:type="pct"/>
            <w:vAlign w:val="bottom"/>
          </w:tcPr>
          <w:p w14:paraId="29EB729D" w14:textId="2C7D0A77" w:rsidR="001E6B03" w:rsidRPr="00234F63" w:rsidRDefault="00F21827" w:rsidP="00021C1F">
            <w:pPr>
              <w:spacing w:line="276" w:lineRule="auto"/>
              <w:jc w:val="center"/>
              <w:rPr>
                <w:b/>
                <w:bCs/>
                <w:sz w:val="22"/>
                <w:szCs w:val="22"/>
                <w:lang w:eastAsia="en-GB"/>
              </w:rPr>
            </w:pPr>
            <w:r w:rsidRPr="00234F63">
              <w:rPr>
                <w:sz w:val="22"/>
                <w:szCs w:val="22"/>
                <w:lang w:eastAsia="en-GB"/>
              </w:rPr>
              <w:t>xxx</w:t>
            </w:r>
          </w:p>
        </w:tc>
        <w:tc>
          <w:tcPr>
            <w:tcW w:w="396" w:type="pct"/>
            <w:shd w:val="clear" w:color="auto" w:fill="auto"/>
            <w:noWrap/>
            <w:vAlign w:val="bottom"/>
            <w:hideMark/>
          </w:tcPr>
          <w:p w14:paraId="4898B84B" w14:textId="35CF8775"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r>
      <w:tr w:rsidR="001E6B03" w:rsidRPr="00234F63" w14:paraId="2532BAD4" w14:textId="77777777" w:rsidTr="00234F63">
        <w:trPr>
          <w:trHeight w:val="340"/>
        </w:trPr>
        <w:tc>
          <w:tcPr>
            <w:tcW w:w="1044" w:type="pct"/>
            <w:shd w:val="clear" w:color="auto" w:fill="auto"/>
            <w:noWrap/>
            <w:vAlign w:val="bottom"/>
            <w:hideMark/>
          </w:tcPr>
          <w:p w14:paraId="0C7CA1DE" w14:textId="77777777" w:rsidR="001E6B03" w:rsidRPr="00234F63" w:rsidRDefault="001E6B03" w:rsidP="00021C1F">
            <w:pPr>
              <w:spacing w:line="276" w:lineRule="auto"/>
              <w:rPr>
                <w:sz w:val="22"/>
                <w:szCs w:val="22"/>
                <w:lang w:eastAsia="en-GB"/>
              </w:rPr>
            </w:pPr>
            <w:r w:rsidRPr="00234F63">
              <w:rPr>
                <w:b/>
                <w:bCs/>
                <w:sz w:val="22"/>
                <w:szCs w:val="22"/>
                <w:lang w:eastAsia="en-GB"/>
              </w:rPr>
              <w:t>As At xx Sep/Dec/Mar/Jun 20xx</w:t>
            </w:r>
          </w:p>
        </w:tc>
        <w:tc>
          <w:tcPr>
            <w:tcW w:w="395" w:type="pct"/>
            <w:shd w:val="clear" w:color="auto" w:fill="auto"/>
            <w:vAlign w:val="bottom"/>
          </w:tcPr>
          <w:p w14:paraId="245A7FB1" w14:textId="2437FE14"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6" w:type="pct"/>
            <w:shd w:val="clear" w:color="auto" w:fill="auto"/>
            <w:noWrap/>
            <w:vAlign w:val="bottom"/>
            <w:hideMark/>
          </w:tcPr>
          <w:p w14:paraId="3EE16C10" w14:textId="0F3246C4" w:rsidR="001E6B03" w:rsidRPr="00234F63" w:rsidRDefault="00F21827" w:rsidP="00021C1F">
            <w:pPr>
              <w:spacing w:line="276" w:lineRule="auto"/>
              <w:jc w:val="center"/>
              <w:rPr>
                <w:b/>
                <w:bCs/>
                <w:color w:val="000000" w:themeColor="text1"/>
                <w:sz w:val="22"/>
                <w:szCs w:val="22"/>
                <w:lang w:eastAsia="en-GB"/>
              </w:rPr>
            </w:pPr>
            <w:r w:rsidRPr="00234F63">
              <w:rPr>
                <w:b/>
                <w:bCs/>
                <w:color w:val="000000" w:themeColor="text1"/>
                <w:sz w:val="22"/>
                <w:szCs w:val="22"/>
                <w:lang w:eastAsia="en-GB"/>
              </w:rPr>
              <w:t>xxx</w:t>
            </w:r>
          </w:p>
        </w:tc>
        <w:tc>
          <w:tcPr>
            <w:tcW w:w="395" w:type="pct"/>
            <w:shd w:val="clear" w:color="auto" w:fill="auto"/>
            <w:noWrap/>
            <w:vAlign w:val="bottom"/>
            <w:hideMark/>
          </w:tcPr>
          <w:p w14:paraId="68FB7595" w14:textId="7D06331B" w:rsidR="001E6B03" w:rsidRPr="00234F63" w:rsidRDefault="00F21827" w:rsidP="00021C1F">
            <w:pPr>
              <w:spacing w:line="276" w:lineRule="auto"/>
              <w:jc w:val="center"/>
              <w:rPr>
                <w:b/>
                <w:bCs/>
                <w:color w:val="000000" w:themeColor="text1"/>
                <w:sz w:val="22"/>
                <w:szCs w:val="22"/>
                <w:lang w:eastAsia="en-GB"/>
              </w:rPr>
            </w:pPr>
            <w:r w:rsidRPr="00234F63">
              <w:rPr>
                <w:b/>
                <w:bCs/>
                <w:color w:val="000000" w:themeColor="text1"/>
                <w:sz w:val="22"/>
                <w:szCs w:val="22"/>
                <w:lang w:eastAsia="en-GB"/>
              </w:rPr>
              <w:t>xxx</w:t>
            </w:r>
          </w:p>
        </w:tc>
        <w:tc>
          <w:tcPr>
            <w:tcW w:w="396" w:type="pct"/>
            <w:vAlign w:val="bottom"/>
          </w:tcPr>
          <w:p w14:paraId="11DAB1D1" w14:textId="416C38C5" w:rsidR="001E6B03" w:rsidRPr="00234F63" w:rsidRDefault="00F21827" w:rsidP="00021C1F">
            <w:pPr>
              <w:spacing w:line="276" w:lineRule="auto"/>
              <w:jc w:val="center"/>
              <w:rPr>
                <w:b/>
                <w:bCs/>
                <w:color w:val="000000" w:themeColor="text1"/>
                <w:sz w:val="22"/>
                <w:szCs w:val="22"/>
                <w:lang w:eastAsia="en-GB"/>
              </w:rPr>
            </w:pPr>
            <w:r w:rsidRPr="00234F63">
              <w:rPr>
                <w:b/>
                <w:bCs/>
                <w:color w:val="000000" w:themeColor="text1"/>
                <w:sz w:val="22"/>
                <w:szCs w:val="22"/>
                <w:lang w:eastAsia="en-GB"/>
              </w:rPr>
              <w:t>xxx</w:t>
            </w:r>
          </w:p>
        </w:tc>
        <w:tc>
          <w:tcPr>
            <w:tcW w:w="396" w:type="pct"/>
            <w:shd w:val="clear" w:color="auto" w:fill="auto"/>
            <w:noWrap/>
            <w:vAlign w:val="bottom"/>
            <w:hideMark/>
          </w:tcPr>
          <w:p w14:paraId="0DE46CDB" w14:textId="4E6C6825"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5" w:type="pct"/>
            <w:shd w:val="clear" w:color="auto" w:fill="auto"/>
            <w:noWrap/>
            <w:vAlign w:val="bottom"/>
            <w:hideMark/>
          </w:tcPr>
          <w:p w14:paraId="0F30BD71" w14:textId="5E0647B5"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6" w:type="pct"/>
            <w:shd w:val="clear" w:color="auto" w:fill="auto"/>
            <w:noWrap/>
            <w:vAlign w:val="bottom"/>
            <w:hideMark/>
          </w:tcPr>
          <w:p w14:paraId="5BE04E26" w14:textId="59D4A067"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5" w:type="pct"/>
            <w:shd w:val="clear" w:color="auto" w:fill="auto"/>
            <w:noWrap/>
            <w:vAlign w:val="bottom"/>
            <w:hideMark/>
          </w:tcPr>
          <w:p w14:paraId="4722E730" w14:textId="09789853"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6" w:type="pct"/>
            <w:vAlign w:val="bottom"/>
          </w:tcPr>
          <w:p w14:paraId="210BFF0C" w14:textId="0EB07D8B"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6" w:type="pct"/>
            <w:shd w:val="clear" w:color="auto" w:fill="auto"/>
            <w:noWrap/>
            <w:vAlign w:val="bottom"/>
            <w:hideMark/>
          </w:tcPr>
          <w:p w14:paraId="64442455" w14:textId="0828936D"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r>
      <w:tr w:rsidR="001E6B03" w:rsidRPr="00234F63" w14:paraId="232FE7FD" w14:textId="77777777" w:rsidTr="00234F63">
        <w:trPr>
          <w:trHeight w:val="340"/>
        </w:trPr>
        <w:tc>
          <w:tcPr>
            <w:tcW w:w="1044" w:type="pct"/>
            <w:shd w:val="clear" w:color="auto" w:fill="auto"/>
            <w:noWrap/>
            <w:vAlign w:val="bottom"/>
            <w:hideMark/>
          </w:tcPr>
          <w:p w14:paraId="26362AB6" w14:textId="77777777" w:rsidR="001E6B03" w:rsidRPr="00234F63" w:rsidRDefault="001E6B03" w:rsidP="00021C1F">
            <w:pPr>
              <w:spacing w:line="276" w:lineRule="auto"/>
              <w:rPr>
                <w:sz w:val="22"/>
                <w:szCs w:val="22"/>
                <w:lang w:eastAsia="en-GB"/>
              </w:rPr>
            </w:pPr>
            <w:r w:rsidRPr="00234F63">
              <w:rPr>
                <w:b/>
                <w:bCs/>
                <w:sz w:val="22"/>
                <w:szCs w:val="22"/>
                <w:lang w:eastAsia="en-GB"/>
              </w:rPr>
              <w:t>Depreciation And Impairment</w:t>
            </w:r>
          </w:p>
        </w:tc>
        <w:tc>
          <w:tcPr>
            <w:tcW w:w="395" w:type="pct"/>
            <w:shd w:val="clear" w:color="auto" w:fill="auto"/>
            <w:vAlign w:val="bottom"/>
          </w:tcPr>
          <w:p w14:paraId="07115DD7" w14:textId="77777777" w:rsidR="001E6B03" w:rsidRPr="00234F63" w:rsidRDefault="001E6B03" w:rsidP="00021C1F">
            <w:pPr>
              <w:spacing w:line="276" w:lineRule="auto"/>
              <w:jc w:val="center"/>
              <w:rPr>
                <w:sz w:val="22"/>
                <w:szCs w:val="22"/>
                <w:lang w:eastAsia="en-GB"/>
              </w:rPr>
            </w:pPr>
          </w:p>
        </w:tc>
        <w:tc>
          <w:tcPr>
            <w:tcW w:w="396" w:type="pct"/>
            <w:shd w:val="clear" w:color="auto" w:fill="auto"/>
            <w:noWrap/>
            <w:vAlign w:val="bottom"/>
            <w:hideMark/>
          </w:tcPr>
          <w:p w14:paraId="4049ACCA" w14:textId="77777777" w:rsidR="001E6B03" w:rsidRPr="00234F63" w:rsidRDefault="001E6B03" w:rsidP="00021C1F">
            <w:pPr>
              <w:spacing w:line="276" w:lineRule="auto"/>
              <w:jc w:val="center"/>
              <w:rPr>
                <w:color w:val="000000" w:themeColor="text1"/>
                <w:sz w:val="22"/>
                <w:szCs w:val="22"/>
                <w:lang w:eastAsia="en-GB"/>
              </w:rPr>
            </w:pPr>
          </w:p>
        </w:tc>
        <w:tc>
          <w:tcPr>
            <w:tcW w:w="395" w:type="pct"/>
            <w:shd w:val="clear" w:color="auto" w:fill="auto"/>
            <w:noWrap/>
            <w:vAlign w:val="bottom"/>
            <w:hideMark/>
          </w:tcPr>
          <w:p w14:paraId="65769740" w14:textId="77777777" w:rsidR="001E6B03" w:rsidRPr="00234F63" w:rsidRDefault="001E6B03" w:rsidP="00021C1F">
            <w:pPr>
              <w:spacing w:line="276" w:lineRule="auto"/>
              <w:jc w:val="center"/>
              <w:rPr>
                <w:color w:val="000000" w:themeColor="text1"/>
                <w:sz w:val="22"/>
                <w:szCs w:val="22"/>
                <w:lang w:eastAsia="en-GB"/>
              </w:rPr>
            </w:pPr>
          </w:p>
        </w:tc>
        <w:tc>
          <w:tcPr>
            <w:tcW w:w="396" w:type="pct"/>
            <w:vAlign w:val="bottom"/>
          </w:tcPr>
          <w:p w14:paraId="1195523C" w14:textId="77777777" w:rsidR="001E6B03" w:rsidRPr="00234F63" w:rsidRDefault="001E6B03" w:rsidP="00021C1F">
            <w:pPr>
              <w:spacing w:line="276" w:lineRule="auto"/>
              <w:jc w:val="center"/>
              <w:rPr>
                <w:color w:val="000000" w:themeColor="text1"/>
                <w:sz w:val="22"/>
                <w:szCs w:val="22"/>
                <w:lang w:eastAsia="en-GB"/>
              </w:rPr>
            </w:pPr>
          </w:p>
        </w:tc>
        <w:tc>
          <w:tcPr>
            <w:tcW w:w="396" w:type="pct"/>
            <w:shd w:val="clear" w:color="auto" w:fill="auto"/>
            <w:noWrap/>
            <w:vAlign w:val="bottom"/>
            <w:hideMark/>
          </w:tcPr>
          <w:p w14:paraId="2880956D" w14:textId="77777777" w:rsidR="001E6B03" w:rsidRPr="00234F63" w:rsidRDefault="001E6B03" w:rsidP="00021C1F">
            <w:pPr>
              <w:spacing w:line="276" w:lineRule="auto"/>
              <w:jc w:val="center"/>
              <w:rPr>
                <w:sz w:val="22"/>
                <w:szCs w:val="22"/>
                <w:lang w:eastAsia="en-GB"/>
              </w:rPr>
            </w:pPr>
          </w:p>
        </w:tc>
        <w:tc>
          <w:tcPr>
            <w:tcW w:w="395" w:type="pct"/>
            <w:shd w:val="clear" w:color="auto" w:fill="auto"/>
            <w:noWrap/>
            <w:vAlign w:val="bottom"/>
            <w:hideMark/>
          </w:tcPr>
          <w:p w14:paraId="67F130F7" w14:textId="77777777" w:rsidR="001E6B03" w:rsidRPr="00234F63" w:rsidRDefault="001E6B03" w:rsidP="00021C1F">
            <w:pPr>
              <w:spacing w:line="276" w:lineRule="auto"/>
              <w:jc w:val="center"/>
              <w:rPr>
                <w:sz w:val="22"/>
                <w:szCs w:val="22"/>
                <w:lang w:eastAsia="en-GB"/>
              </w:rPr>
            </w:pPr>
          </w:p>
        </w:tc>
        <w:tc>
          <w:tcPr>
            <w:tcW w:w="396" w:type="pct"/>
            <w:shd w:val="clear" w:color="auto" w:fill="auto"/>
            <w:noWrap/>
            <w:vAlign w:val="bottom"/>
            <w:hideMark/>
          </w:tcPr>
          <w:p w14:paraId="2AF060AE" w14:textId="77777777" w:rsidR="001E6B03" w:rsidRPr="00234F63" w:rsidRDefault="001E6B03" w:rsidP="00021C1F">
            <w:pPr>
              <w:spacing w:line="276" w:lineRule="auto"/>
              <w:jc w:val="center"/>
              <w:rPr>
                <w:sz w:val="22"/>
                <w:szCs w:val="22"/>
                <w:lang w:eastAsia="en-GB"/>
              </w:rPr>
            </w:pPr>
          </w:p>
        </w:tc>
        <w:tc>
          <w:tcPr>
            <w:tcW w:w="395" w:type="pct"/>
            <w:shd w:val="clear" w:color="auto" w:fill="auto"/>
            <w:noWrap/>
            <w:vAlign w:val="bottom"/>
            <w:hideMark/>
          </w:tcPr>
          <w:p w14:paraId="62B9AABB" w14:textId="77777777" w:rsidR="001E6B03" w:rsidRPr="00234F63" w:rsidRDefault="001E6B03" w:rsidP="00021C1F">
            <w:pPr>
              <w:spacing w:line="276" w:lineRule="auto"/>
              <w:jc w:val="center"/>
              <w:rPr>
                <w:sz w:val="22"/>
                <w:szCs w:val="22"/>
                <w:lang w:eastAsia="en-GB"/>
              </w:rPr>
            </w:pPr>
          </w:p>
        </w:tc>
        <w:tc>
          <w:tcPr>
            <w:tcW w:w="396" w:type="pct"/>
            <w:vAlign w:val="bottom"/>
          </w:tcPr>
          <w:p w14:paraId="07D7B8A1" w14:textId="77777777" w:rsidR="001E6B03" w:rsidRPr="00234F63" w:rsidRDefault="001E6B03" w:rsidP="00021C1F">
            <w:pPr>
              <w:spacing w:line="276" w:lineRule="auto"/>
              <w:jc w:val="center"/>
              <w:rPr>
                <w:sz w:val="22"/>
                <w:szCs w:val="22"/>
                <w:lang w:eastAsia="en-GB"/>
              </w:rPr>
            </w:pPr>
          </w:p>
        </w:tc>
        <w:tc>
          <w:tcPr>
            <w:tcW w:w="396" w:type="pct"/>
            <w:shd w:val="clear" w:color="auto" w:fill="auto"/>
            <w:noWrap/>
            <w:vAlign w:val="bottom"/>
            <w:hideMark/>
          </w:tcPr>
          <w:p w14:paraId="79D2B327" w14:textId="77777777" w:rsidR="001E6B03" w:rsidRPr="00234F63" w:rsidRDefault="001E6B03" w:rsidP="00021C1F">
            <w:pPr>
              <w:spacing w:line="276" w:lineRule="auto"/>
              <w:jc w:val="center"/>
              <w:rPr>
                <w:sz w:val="22"/>
                <w:szCs w:val="22"/>
                <w:lang w:eastAsia="en-GB"/>
              </w:rPr>
            </w:pPr>
          </w:p>
        </w:tc>
      </w:tr>
      <w:tr w:rsidR="001E6B03" w:rsidRPr="00234F63" w14:paraId="70431A6E" w14:textId="77777777" w:rsidTr="00234F63">
        <w:trPr>
          <w:trHeight w:val="340"/>
        </w:trPr>
        <w:tc>
          <w:tcPr>
            <w:tcW w:w="1044" w:type="pct"/>
            <w:shd w:val="clear" w:color="auto" w:fill="auto"/>
            <w:noWrap/>
            <w:vAlign w:val="bottom"/>
            <w:hideMark/>
          </w:tcPr>
          <w:p w14:paraId="7FE3A24F" w14:textId="0BC5DB5C" w:rsidR="001E6B03" w:rsidRPr="00234F63" w:rsidRDefault="001E6B03" w:rsidP="00021C1F">
            <w:pPr>
              <w:spacing w:line="276" w:lineRule="auto"/>
              <w:rPr>
                <w:sz w:val="22"/>
                <w:szCs w:val="22"/>
                <w:lang w:eastAsia="en-GB"/>
              </w:rPr>
            </w:pPr>
            <w:r w:rsidRPr="00234F63">
              <w:rPr>
                <w:sz w:val="22"/>
                <w:szCs w:val="22"/>
                <w:lang w:eastAsia="en-GB"/>
              </w:rPr>
              <w:t>Depreciation</w:t>
            </w:r>
            <w:r w:rsidR="000479AF" w:rsidRPr="00234F63">
              <w:rPr>
                <w:sz w:val="22"/>
                <w:szCs w:val="22"/>
                <w:lang w:eastAsia="en-GB"/>
              </w:rPr>
              <w:t xml:space="preserve"> for the period</w:t>
            </w:r>
          </w:p>
        </w:tc>
        <w:tc>
          <w:tcPr>
            <w:tcW w:w="395" w:type="pct"/>
            <w:shd w:val="clear" w:color="auto" w:fill="auto"/>
            <w:vAlign w:val="bottom"/>
          </w:tcPr>
          <w:p w14:paraId="5AD6A2E3" w14:textId="4DB0566F" w:rsidR="001E6B03" w:rsidRPr="00234F63" w:rsidRDefault="00F21827" w:rsidP="00021C1F">
            <w:pPr>
              <w:spacing w:line="276" w:lineRule="auto"/>
              <w:jc w:val="center"/>
              <w:rPr>
                <w:sz w:val="22"/>
                <w:szCs w:val="22"/>
                <w:lang w:eastAsia="en-GB"/>
              </w:rPr>
            </w:pPr>
            <w:r w:rsidRPr="00234F63">
              <w:rPr>
                <w:sz w:val="22"/>
                <w:szCs w:val="22"/>
                <w:lang w:eastAsia="en-GB"/>
              </w:rPr>
              <w:t>-</w:t>
            </w:r>
          </w:p>
        </w:tc>
        <w:tc>
          <w:tcPr>
            <w:tcW w:w="396" w:type="pct"/>
            <w:shd w:val="clear" w:color="auto" w:fill="auto"/>
            <w:noWrap/>
            <w:vAlign w:val="bottom"/>
            <w:hideMark/>
          </w:tcPr>
          <w:p w14:paraId="7733D7C5" w14:textId="314D4A76" w:rsidR="001E6B03" w:rsidRPr="00234F63" w:rsidRDefault="00F21827" w:rsidP="00021C1F">
            <w:pPr>
              <w:spacing w:line="276" w:lineRule="auto"/>
              <w:jc w:val="center"/>
              <w:rPr>
                <w:color w:val="000000" w:themeColor="text1"/>
                <w:sz w:val="22"/>
                <w:szCs w:val="22"/>
                <w:lang w:eastAsia="en-GB"/>
              </w:rPr>
            </w:pPr>
            <w:r w:rsidRPr="00234F63">
              <w:rPr>
                <w:color w:val="000000" w:themeColor="text1"/>
                <w:sz w:val="22"/>
                <w:szCs w:val="22"/>
                <w:lang w:eastAsia="en-GB"/>
              </w:rPr>
              <w:t>(xxx)</w:t>
            </w:r>
          </w:p>
        </w:tc>
        <w:tc>
          <w:tcPr>
            <w:tcW w:w="395" w:type="pct"/>
            <w:shd w:val="clear" w:color="auto" w:fill="auto"/>
            <w:noWrap/>
            <w:vAlign w:val="bottom"/>
            <w:hideMark/>
          </w:tcPr>
          <w:p w14:paraId="1AE9A3B2" w14:textId="77001319" w:rsidR="001E6B03" w:rsidRPr="00234F63" w:rsidRDefault="00F21827" w:rsidP="00021C1F">
            <w:pPr>
              <w:spacing w:line="276" w:lineRule="auto"/>
              <w:jc w:val="center"/>
              <w:rPr>
                <w:color w:val="000000" w:themeColor="text1"/>
                <w:sz w:val="22"/>
                <w:szCs w:val="22"/>
                <w:lang w:eastAsia="en-GB"/>
              </w:rPr>
            </w:pPr>
            <w:r w:rsidRPr="00234F63">
              <w:rPr>
                <w:color w:val="000000" w:themeColor="text1"/>
                <w:sz w:val="22"/>
                <w:szCs w:val="22"/>
                <w:lang w:eastAsia="en-GB"/>
              </w:rPr>
              <w:t>(xxx)</w:t>
            </w:r>
          </w:p>
        </w:tc>
        <w:tc>
          <w:tcPr>
            <w:tcW w:w="396" w:type="pct"/>
            <w:vAlign w:val="bottom"/>
          </w:tcPr>
          <w:p w14:paraId="10399233" w14:textId="175AC7BC" w:rsidR="001E6B03" w:rsidRPr="00234F63" w:rsidRDefault="00F21827" w:rsidP="00021C1F">
            <w:pPr>
              <w:spacing w:line="276" w:lineRule="auto"/>
              <w:jc w:val="center"/>
              <w:rPr>
                <w:color w:val="000000" w:themeColor="text1"/>
                <w:sz w:val="22"/>
                <w:szCs w:val="22"/>
                <w:lang w:eastAsia="en-GB"/>
              </w:rPr>
            </w:pPr>
            <w:r w:rsidRPr="00234F63">
              <w:rPr>
                <w:color w:val="000000" w:themeColor="text1"/>
                <w:sz w:val="22"/>
                <w:szCs w:val="22"/>
                <w:lang w:eastAsia="en-GB"/>
              </w:rPr>
              <w:t>(xxx)</w:t>
            </w:r>
          </w:p>
        </w:tc>
        <w:tc>
          <w:tcPr>
            <w:tcW w:w="396" w:type="pct"/>
            <w:shd w:val="clear" w:color="auto" w:fill="auto"/>
            <w:noWrap/>
            <w:vAlign w:val="bottom"/>
            <w:hideMark/>
          </w:tcPr>
          <w:p w14:paraId="0BAA5A4A" w14:textId="5EC49A4C" w:rsidR="001E6B03" w:rsidRPr="00234F63" w:rsidRDefault="00F21827" w:rsidP="00021C1F">
            <w:pPr>
              <w:spacing w:line="276" w:lineRule="auto"/>
              <w:jc w:val="center"/>
              <w:rPr>
                <w:sz w:val="22"/>
                <w:szCs w:val="22"/>
                <w:lang w:eastAsia="en-GB"/>
              </w:rPr>
            </w:pPr>
            <w:r w:rsidRPr="00234F63">
              <w:rPr>
                <w:sz w:val="22"/>
                <w:szCs w:val="22"/>
                <w:lang w:eastAsia="en-GB"/>
              </w:rPr>
              <w:t>(xxx)</w:t>
            </w:r>
          </w:p>
        </w:tc>
        <w:tc>
          <w:tcPr>
            <w:tcW w:w="395" w:type="pct"/>
            <w:shd w:val="clear" w:color="auto" w:fill="auto"/>
            <w:noWrap/>
            <w:vAlign w:val="bottom"/>
            <w:hideMark/>
          </w:tcPr>
          <w:p w14:paraId="21567F5C" w14:textId="036499C9" w:rsidR="001E6B03" w:rsidRPr="00234F63" w:rsidRDefault="00F21827" w:rsidP="00021C1F">
            <w:pPr>
              <w:spacing w:line="276" w:lineRule="auto"/>
              <w:jc w:val="center"/>
              <w:rPr>
                <w:sz w:val="22"/>
                <w:szCs w:val="22"/>
                <w:lang w:eastAsia="en-GB"/>
              </w:rPr>
            </w:pPr>
            <w:r w:rsidRPr="00234F63">
              <w:rPr>
                <w:sz w:val="22"/>
                <w:szCs w:val="22"/>
                <w:lang w:eastAsia="en-GB"/>
              </w:rPr>
              <w:t>(xxx)</w:t>
            </w:r>
          </w:p>
        </w:tc>
        <w:tc>
          <w:tcPr>
            <w:tcW w:w="396" w:type="pct"/>
            <w:shd w:val="clear" w:color="auto" w:fill="auto"/>
            <w:noWrap/>
            <w:vAlign w:val="bottom"/>
            <w:hideMark/>
          </w:tcPr>
          <w:p w14:paraId="0E60A1ED" w14:textId="6A0AAD79" w:rsidR="001E6B03" w:rsidRPr="00234F63" w:rsidRDefault="00F21827" w:rsidP="00021C1F">
            <w:pPr>
              <w:spacing w:line="276" w:lineRule="auto"/>
              <w:jc w:val="center"/>
              <w:rPr>
                <w:sz w:val="22"/>
                <w:szCs w:val="22"/>
                <w:lang w:eastAsia="en-GB"/>
              </w:rPr>
            </w:pPr>
            <w:r w:rsidRPr="00234F63">
              <w:rPr>
                <w:sz w:val="22"/>
                <w:szCs w:val="22"/>
                <w:lang w:eastAsia="en-GB"/>
              </w:rPr>
              <w:t>(xxx)</w:t>
            </w:r>
          </w:p>
        </w:tc>
        <w:tc>
          <w:tcPr>
            <w:tcW w:w="395" w:type="pct"/>
            <w:shd w:val="clear" w:color="auto" w:fill="auto"/>
            <w:noWrap/>
            <w:vAlign w:val="bottom"/>
          </w:tcPr>
          <w:p w14:paraId="2C30A8BC" w14:textId="46DA7B7F" w:rsidR="001E6B03" w:rsidRPr="00234F63" w:rsidRDefault="00F21827" w:rsidP="00021C1F">
            <w:pPr>
              <w:spacing w:line="276" w:lineRule="auto"/>
              <w:jc w:val="center"/>
              <w:rPr>
                <w:sz w:val="22"/>
                <w:szCs w:val="22"/>
                <w:lang w:eastAsia="en-GB"/>
              </w:rPr>
            </w:pPr>
            <w:r w:rsidRPr="00234F63">
              <w:rPr>
                <w:sz w:val="22"/>
                <w:szCs w:val="22"/>
                <w:lang w:eastAsia="en-GB"/>
              </w:rPr>
              <w:t>-</w:t>
            </w:r>
          </w:p>
        </w:tc>
        <w:tc>
          <w:tcPr>
            <w:tcW w:w="396" w:type="pct"/>
            <w:vAlign w:val="bottom"/>
          </w:tcPr>
          <w:p w14:paraId="61C61182" w14:textId="634786D8" w:rsidR="001E6B03" w:rsidRPr="00234F63" w:rsidRDefault="00F21827" w:rsidP="00021C1F">
            <w:pPr>
              <w:spacing w:line="276" w:lineRule="auto"/>
              <w:jc w:val="center"/>
              <w:rPr>
                <w:b/>
                <w:bCs/>
                <w:sz w:val="22"/>
                <w:szCs w:val="22"/>
                <w:lang w:eastAsia="en-GB"/>
              </w:rPr>
            </w:pPr>
            <w:r w:rsidRPr="00234F63">
              <w:rPr>
                <w:sz w:val="22"/>
                <w:szCs w:val="22"/>
                <w:lang w:eastAsia="en-GB"/>
              </w:rPr>
              <w:t>-</w:t>
            </w:r>
          </w:p>
        </w:tc>
        <w:tc>
          <w:tcPr>
            <w:tcW w:w="396" w:type="pct"/>
            <w:shd w:val="clear" w:color="auto" w:fill="auto"/>
            <w:noWrap/>
            <w:vAlign w:val="bottom"/>
            <w:hideMark/>
          </w:tcPr>
          <w:p w14:paraId="069A8092" w14:textId="712A99F9"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r>
      <w:tr w:rsidR="001E6B03" w:rsidRPr="00234F63" w14:paraId="5841D2A3" w14:textId="77777777" w:rsidTr="00234F63">
        <w:trPr>
          <w:trHeight w:val="340"/>
        </w:trPr>
        <w:tc>
          <w:tcPr>
            <w:tcW w:w="1044" w:type="pct"/>
            <w:shd w:val="clear" w:color="auto" w:fill="auto"/>
            <w:noWrap/>
            <w:vAlign w:val="bottom"/>
            <w:hideMark/>
          </w:tcPr>
          <w:p w14:paraId="5959F368" w14:textId="77777777" w:rsidR="001E6B03" w:rsidRPr="00234F63" w:rsidRDefault="001E6B03" w:rsidP="00021C1F">
            <w:pPr>
              <w:spacing w:line="276" w:lineRule="auto"/>
              <w:rPr>
                <w:sz w:val="22"/>
                <w:szCs w:val="22"/>
                <w:lang w:eastAsia="en-GB"/>
              </w:rPr>
            </w:pPr>
            <w:r w:rsidRPr="00234F63">
              <w:rPr>
                <w:sz w:val="22"/>
                <w:szCs w:val="22"/>
                <w:lang w:eastAsia="en-GB"/>
              </w:rPr>
              <w:t>Disposals</w:t>
            </w:r>
          </w:p>
        </w:tc>
        <w:tc>
          <w:tcPr>
            <w:tcW w:w="395" w:type="pct"/>
            <w:shd w:val="clear" w:color="auto" w:fill="auto"/>
            <w:vAlign w:val="bottom"/>
          </w:tcPr>
          <w:p w14:paraId="6ADBC9F3" w14:textId="67AEC1D5" w:rsidR="001E6B03" w:rsidRPr="00234F63" w:rsidRDefault="00F21827" w:rsidP="00021C1F">
            <w:pPr>
              <w:spacing w:line="276" w:lineRule="auto"/>
              <w:jc w:val="center"/>
              <w:rPr>
                <w:sz w:val="22"/>
                <w:szCs w:val="22"/>
                <w:lang w:eastAsia="en-GB"/>
              </w:rPr>
            </w:pPr>
            <w:r w:rsidRPr="00234F63">
              <w:rPr>
                <w:sz w:val="22"/>
                <w:szCs w:val="22"/>
                <w:lang w:eastAsia="en-GB"/>
              </w:rPr>
              <w:t>-</w:t>
            </w:r>
          </w:p>
        </w:tc>
        <w:tc>
          <w:tcPr>
            <w:tcW w:w="396" w:type="pct"/>
            <w:shd w:val="clear" w:color="auto" w:fill="auto"/>
            <w:noWrap/>
            <w:vAlign w:val="bottom"/>
            <w:hideMark/>
          </w:tcPr>
          <w:p w14:paraId="0CDF6212" w14:textId="0FAD3D74" w:rsidR="001E6B03" w:rsidRPr="00234F63" w:rsidRDefault="00F21827" w:rsidP="00021C1F">
            <w:pPr>
              <w:spacing w:line="276" w:lineRule="auto"/>
              <w:jc w:val="center"/>
              <w:rPr>
                <w:color w:val="000000" w:themeColor="text1"/>
                <w:sz w:val="22"/>
                <w:szCs w:val="22"/>
                <w:lang w:eastAsia="en-GB"/>
              </w:rPr>
            </w:pPr>
            <w:r w:rsidRPr="00234F63">
              <w:rPr>
                <w:color w:val="000000" w:themeColor="text1"/>
                <w:sz w:val="22"/>
                <w:szCs w:val="22"/>
                <w:lang w:eastAsia="en-GB"/>
              </w:rPr>
              <w:t>xxx</w:t>
            </w:r>
          </w:p>
        </w:tc>
        <w:tc>
          <w:tcPr>
            <w:tcW w:w="395" w:type="pct"/>
            <w:shd w:val="clear" w:color="auto" w:fill="auto"/>
            <w:noWrap/>
            <w:vAlign w:val="bottom"/>
            <w:hideMark/>
          </w:tcPr>
          <w:p w14:paraId="70C20A81" w14:textId="2429E5FA" w:rsidR="001E6B03" w:rsidRPr="00234F63" w:rsidRDefault="00F21827" w:rsidP="00021C1F">
            <w:pPr>
              <w:spacing w:line="276" w:lineRule="auto"/>
              <w:jc w:val="center"/>
              <w:rPr>
                <w:color w:val="000000" w:themeColor="text1"/>
                <w:sz w:val="22"/>
                <w:szCs w:val="22"/>
                <w:lang w:eastAsia="en-GB"/>
              </w:rPr>
            </w:pPr>
            <w:r w:rsidRPr="00234F63">
              <w:rPr>
                <w:color w:val="000000" w:themeColor="text1"/>
                <w:sz w:val="22"/>
                <w:szCs w:val="22"/>
                <w:lang w:eastAsia="en-GB"/>
              </w:rPr>
              <w:t>-</w:t>
            </w:r>
          </w:p>
        </w:tc>
        <w:tc>
          <w:tcPr>
            <w:tcW w:w="396" w:type="pct"/>
            <w:vAlign w:val="bottom"/>
          </w:tcPr>
          <w:p w14:paraId="5F19D905" w14:textId="20C4B345" w:rsidR="001E6B03" w:rsidRPr="00234F63" w:rsidRDefault="00F21827" w:rsidP="00021C1F">
            <w:pPr>
              <w:spacing w:line="276" w:lineRule="auto"/>
              <w:jc w:val="center"/>
              <w:rPr>
                <w:color w:val="000000" w:themeColor="text1"/>
                <w:sz w:val="22"/>
                <w:szCs w:val="22"/>
                <w:lang w:eastAsia="en-GB"/>
              </w:rPr>
            </w:pPr>
            <w:r w:rsidRPr="00234F63">
              <w:rPr>
                <w:color w:val="000000" w:themeColor="text1"/>
                <w:sz w:val="22"/>
                <w:szCs w:val="22"/>
                <w:lang w:eastAsia="en-GB"/>
              </w:rPr>
              <w:t>-</w:t>
            </w:r>
          </w:p>
        </w:tc>
        <w:tc>
          <w:tcPr>
            <w:tcW w:w="396" w:type="pct"/>
            <w:shd w:val="clear" w:color="auto" w:fill="auto"/>
            <w:noWrap/>
            <w:vAlign w:val="bottom"/>
            <w:hideMark/>
          </w:tcPr>
          <w:p w14:paraId="7DA76CB4" w14:textId="5F2C00CD" w:rsidR="001E6B03" w:rsidRPr="00234F63" w:rsidRDefault="00F21827" w:rsidP="00021C1F">
            <w:pPr>
              <w:spacing w:line="276" w:lineRule="auto"/>
              <w:jc w:val="center"/>
              <w:rPr>
                <w:sz w:val="22"/>
                <w:szCs w:val="22"/>
                <w:lang w:eastAsia="en-GB"/>
              </w:rPr>
            </w:pPr>
            <w:r w:rsidRPr="00234F63">
              <w:rPr>
                <w:sz w:val="22"/>
                <w:szCs w:val="22"/>
                <w:lang w:eastAsia="en-GB"/>
              </w:rPr>
              <w:t>-</w:t>
            </w:r>
          </w:p>
        </w:tc>
        <w:tc>
          <w:tcPr>
            <w:tcW w:w="395" w:type="pct"/>
            <w:shd w:val="clear" w:color="auto" w:fill="auto"/>
            <w:noWrap/>
            <w:vAlign w:val="bottom"/>
            <w:hideMark/>
          </w:tcPr>
          <w:p w14:paraId="1B023811" w14:textId="2B5DA81C" w:rsidR="001E6B03" w:rsidRPr="00234F63" w:rsidRDefault="00F21827" w:rsidP="00021C1F">
            <w:pPr>
              <w:spacing w:line="276" w:lineRule="auto"/>
              <w:jc w:val="center"/>
              <w:rPr>
                <w:sz w:val="22"/>
                <w:szCs w:val="22"/>
                <w:lang w:eastAsia="en-GB"/>
              </w:rPr>
            </w:pPr>
            <w:r w:rsidRPr="00234F63">
              <w:rPr>
                <w:sz w:val="22"/>
                <w:szCs w:val="22"/>
                <w:lang w:eastAsia="en-GB"/>
              </w:rPr>
              <w:t>-</w:t>
            </w:r>
          </w:p>
        </w:tc>
        <w:tc>
          <w:tcPr>
            <w:tcW w:w="396" w:type="pct"/>
            <w:shd w:val="clear" w:color="auto" w:fill="auto"/>
            <w:noWrap/>
            <w:vAlign w:val="bottom"/>
            <w:hideMark/>
          </w:tcPr>
          <w:p w14:paraId="3F2DB5A0" w14:textId="7F476366" w:rsidR="001E6B03" w:rsidRPr="00234F63" w:rsidRDefault="00F21827" w:rsidP="00021C1F">
            <w:pPr>
              <w:spacing w:line="276" w:lineRule="auto"/>
              <w:jc w:val="center"/>
              <w:rPr>
                <w:sz w:val="22"/>
                <w:szCs w:val="22"/>
                <w:lang w:eastAsia="en-GB"/>
              </w:rPr>
            </w:pPr>
            <w:r w:rsidRPr="00234F63">
              <w:rPr>
                <w:sz w:val="22"/>
                <w:szCs w:val="22"/>
                <w:lang w:eastAsia="en-GB"/>
              </w:rPr>
              <w:t>xxx</w:t>
            </w:r>
          </w:p>
        </w:tc>
        <w:tc>
          <w:tcPr>
            <w:tcW w:w="395" w:type="pct"/>
            <w:shd w:val="clear" w:color="auto" w:fill="auto"/>
            <w:noWrap/>
            <w:vAlign w:val="bottom"/>
          </w:tcPr>
          <w:p w14:paraId="579D7F9C" w14:textId="28036DF7" w:rsidR="001E6B03" w:rsidRPr="00234F63" w:rsidRDefault="00F21827" w:rsidP="00021C1F">
            <w:pPr>
              <w:spacing w:line="276" w:lineRule="auto"/>
              <w:jc w:val="center"/>
              <w:rPr>
                <w:sz w:val="22"/>
                <w:szCs w:val="22"/>
                <w:lang w:eastAsia="en-GB"/>
              </w:rPr>
            </w:pPr>
            <w:r w:rsidRPr="00234F63">
              <w:rPr>
                <w:sz w:val="22"/>
                <w:szCs w:val="22"/>
                <w:lang w:eastAsia="en-GB"/>
              </w:rPr>
              <w:t>-</w:t>
            </w:r>
          </w:p>
        </w:tc>
        <w:tc>
          <w:tcPr>
            <w:tcW w:w="396" w:type="pct"/>
            <w:vAlign w:val="bottom"/>
          </w:tcPr>
          <w:p w14:paraId="50355E42" w14:textId="26A522D2" w:rsidR="001E6B03" w:rsidRPr="00234F63" w:rsidRDefault="00F21827" w:rsidP="00021C1F">
            <w:pPr>
              <w:spacing w:line="276" w:lineRule="auto"/>
              <w:jc w:val="center"/>
              <w:rPr>
                <w:b/>
                <w:bCs/>
                <w:sz w:val="22"/>
                <w:szCs w:val="22"/>
                <w:lang w:eastAsia="en-GB"/>
              </w:rPr>
            </w:pPr>
            <w:r w:rsidRPr="00234F63">
              <w:rPr>
                <w:sz w:val="22"/>
                <w:szCs w:val="22"/>
                <w:lang w:eastAsia="en-GB"/>
              </w:rPr>
              <w:t>-</w:t>
            </w:r>
          </w:p>
        </w:tc>
        <w:tc>
          <w:tcPr>
            <w:tcW w:w="396" w:type="pct"/>
            <w:shd w:val="clear" w:color="auto" w:fill="auto"/>
            <w:noWrap/>
            <w:vAlign w:val="bottom"/>
            <w:hideMark/>
          </w:tcPr>
          <w:p w14:paraId="2A6DFAF8" w14:textId="2881C011"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r>
      <w:tr w:rsidR="001E6B03" w:rsidRPr="00234F63" w14:paraId="645C269C" w14:textId="77777777" w:rsidTr="00234F63">
        <w:trPr>
          <w:trHeight w:val="340"/>
        </w:trPr>
        <w:tc>
          <w:tcPr>
            <w:tcW w:w="1044" w:type="pct"/>
            <w:shd w:val="clear" w:color="auto" w:fill="auto"/>
            <w:noWrap/>
            <w:vAlign w:val="bottom"/>
            <w:hideMark/>
          </w:tcPr>
          <w:p w14:paraId="703A892F" w14:textId="77777777" w:rsidR="001E6B03" w:rsidRPr="00234F63" w:rsidRDefault="001E6B03" w:rsidP="00021C1F">
            <w:pPr>
              <w:spacing w:line="276" w:lineRule="auto"/>
              <w:rPr>
                <w:sz w:val="22"/>
                <w:szCs w:val="22"/>
                <w:lang w:eastAsia="en-GB"/>
              </w:rPr>
            </w:pPr>
            <w:r w:rsidRPr="00234F63">
              <w:rPr>
                <w:sz w:val="22"/>
                <w:szCs w:val="22"/>
                <w:lang w:eastAsia="en-GB"/>
              </w:rPr>
              <w:t>Impairment</w:t>
            </w:r>
          </w:p>
        </w:tc>
        <w:tc>
          <w:tcPr>
            <w:tcW w:w="395" w:type="pct"/>
            <w:shd w:val="clear" w:color="auto" w:fill="auto"/>
            <w:vAlign w:val="bottom"/>
          </w:tcPr>
          <w:p w14:paraId="10ADC557" w14:textId="0E725B45" w:rsidR="001E6B03" w:rsidRPr="00234F63" w:rsidRDefault="00F21827" w:rsidP="00021C1F">
            <w:pPr>
              <w:spacing w:line="276" w:lineRule="auto"/>
              <w:jc w:val="center"/>
              <w:rPr>
                <w:sz w:val="22"/>
                <w:szCs w:val="22"/>
                <w:lang w:eastAsia="en-GB"/>
              </w:rPr>
            </w:pPr>
            <w:r w:rsidRPr="00234F63">
              <w:rPr>
                <w:sz w:val="22"/>
                <w:szCs w:val="22"/>
                <w:lang w:eastAsia="en-GB"/>
              </w:rPr>
              <w:t>-</w:t>
            </w:r>
          </w:p>
        </w:tc>
        <w:tc>
          <w:tcPr>
            <w:tcW w:w="396" w:type="pct"/>
            <w:shd w:val="clear" w:color="auto" w:fill="auto"/>
            <w:noWrap/>
            <w:vAlign w:val="bottom"/>
            <w:hideMark/>
          </w:tcPr>
          <w:p w14:paraId="7578586B" w14:textId="09F46427" w:rsidR="001E6B03" w:rsidRPr="00234F63" w:rsidRDefault="00F21827" w:rsidP="00021C1F">
            <w:pPr>
              <w:spacing w:line="276" w:lineRule="auto"/>
              <w:jc w:val="center"/>
              <w:rPr>
                <w:color w:val="000000" w:themeColor="text1"/>
                <w:sz w:val="22"/>
                <w:szCs w:val="22"/>
                <w:lang w:eastAsia="en-GB"/>
              </w:rPr>
            </w:pPr>
            <w:r w:rsidRPr="00234F63">
              <w:rPr>
                <w:color w:val="000000" w:themeColor="text1"/>
                <w:sz w:val="22"/>
                <w:szCs w:val="22"/>
                <w:lang w:eastAsia="en-GB"/>
              </w:rPr>
              <w:t>(xxx)</w:t>
            </w:r>
          </w:p>
        </w:tc>
        <w:tc>
          <w:tcPr>
            <w:tcW w:w="395" w:type="pct"/>
            <w:shd w:val="clear" w:color="auto" w:fill="auto"/>
            <w:noWrap/>
            <w:vAlign w:val="bottom"/>
            <w:hideMark/>
          </w:tcPr>
          <w:p w14:paraId="24E4FB75" w14:textId="0B771769" w:rsidR="001E6B03" w:rsidRPr="00234F63" w:rsidRDefault="00F21827" w:rsidP="00021C1F">
            <w:pPr>
              <w:spacing w:line="276" w:lineRule="auto"/>
              <w:jc w:val="center"/>
              <w:rPr>
                <w:color w:val="000000" w:themeColor="text1"/>
                <w:sz w:val="22"/>
                <w:szCs w:val="22"/>
                <w:lang w:eastAsia="en-GB"/>
              </w:rPr>
            </w:pPr>
            <w:r w:rsidRPr="00234F63">
              <w:rPr>
                <w:color w:val="000000" w:themeColor="text1"/>
                <w:sz w:val="22"/>
                <w:szCs w:val="22"/>
                <w:lang w:eastAsia="en-GB"/>
              </w:rPr>
              <w:t>(xxx)</w:t>
            </w:r>
          </w:p>
        </w:tc>
        <w:tc>
          <w:tcPr>
            <w:tcW w:w="396" w:type="pct"/>
            <w:vAlign w:val="bottom"/>
          </w:tcPr>
          <w:p w14:paraId="7F8F7145" w14:textId="441E3409" w:rsidR="001E6B03" w:rsidRPr="00234F63" w:rsidRDefault="00F21827" w:rsidP="00021C1F">
            <w:pPr>
              <w:spacing w:line="276" w:lineRule="auto"/>
              <w:jc w:val="center"/>
              <w:rPr>
                <w:color w:val="000000" w:themeColor="text1"/>
                <w:sz w:val="22"/>
                <w:szCs w:val="22"/>
                <w:lang w:eastAsia="en-GB"/>
              </w:rPr>
            </w:pPr>
            <w:r w:rsidRPr="00234F63">
              <w:rPr>
                <w:color w:val="000000" w:themeColor="text1"/>
                <w:sz w:val="22"/>
                <w:szCs w:val="22"/>
                <w:lang w:eastAsia="en-GB"/>
              </w:rPr>
              <w:t>(xxx)</w:t>
            </w:r>
          </w:p>
        </w:tc>
        <w:tc>
          <w:tcPr>
            <w:tcW w:w="396" w:type="pct"/>
            <w:shd w:val="clear" w:color="auto" w:fill="auto"/>
            <w:noWrap/>
            <w:vAlign w:val="bottom"/>
            <w:hideMark/>
          </w:tcPr>
          <w:p w14:paraId="3CF965FE" w14:textId="1E2E671F" w:rsidR="001E6B03" w:rsidRPr="00234F63" w:rsidRDefault="00F21827" w:rsidP="00021C1F">
            <w:pPr>
              <w:spacing w:line="276" w:lineRule="auto"/>
              <w:jc w:val="center"/>
              <w:rPr>
                <w:sz w:val="22"/>
                <w:szCs w:val="22"/>
                <w:lang w:eastAsia="en-GB"/>
              </w:rPr>
            </w:pPr>
            <w:r w:rsidRPr="00234F63">
              <w:rPr>
                <w:sz w:val="22"/>
                <w:szCs w:val="22"/>
                <w:lang w:eastAsia="en-GB"/>
              </w:rPr>
              <w:t>-</w:t>
            </w:r>
          </w:p>
        </w:tc>
        <w:tc>
          <w:tcPr>
            <w:tcW w:w="395" w:type="pct"/>
            <w:shd w:val="clear" w:color="auto" w:fill="auto"/>
            <w:noWrap/>
            <w:vAlign w:val="bottom"/>
            <w:hideMark/>
          </w:tcPr>
          <w:p w14:paraId="46CA99C3" w14:textId="55F6822B" w:rsidR="001E6B03" w:rsidRPr="00234F63" w:rsidRDefault="00F21827" w:rsidP="00021C1F">
            <w:pPr>
              <w:spacing w:line="276" w:lineRule="auto"/>
              <w:jc w:val="center"/>
              <w:rPr>
                <w:sz w:val="22"/>
                <w:szCs w:val="22"/>
                <w:lang w:eastAsia="en-GB"/>
              </w:rPr>
            </w:pPr>
            <w:r w:rsidRPr="00234F63">
              <w:rPr>
                <w:sz w:val="22"/>
                <w:szCs w:val="22"/>
                <w:lang w:eastAsia="en-GB"/>
              </w:rPr>
              <w:t>-</w:t>
            </w:r>
          </w:p>
        </w:tc>
        <w:tc>
          <w:tcPr>
            <w:tcW w:w="396" w:type="pct"/>
            <w:shd w:val="clear" w:color="auto" w:fill="auto"/>
            <w:noWrap/>
            <w:vAlign w:val="bottom"/>
            <w:hideMark/>
          </w:tcPr>
          <w:p w14:paraId="6579BB88" w14:textId="4BB42FEA" w:rsidR="001E6B03" w:rsidRPr="00234F63" w:rsidRDefault="00F21827" w:rsidP="00021C1F">
            <w:pPr>
              <w:spacing w:line="276" w:lineRule="auto"/>
              <w:jc w:val="center"/>
              <w:rPr>
                <w:sz w:val="22"/>
                <w:szCs w:val="22"/>
                <w:lang w:eastAsia="en-GB"/>
              </w:rPr>
            </w:pPr>
            <w:r w:rsidRPr="00234F63">
              <w:rPr>
                <w:sz w:val="22"/>
                <w:szCs w:val="22"/>
                <w:lang w:eastAsia="en-GB"/>
              </w:rPr>
              <w:t>(xxx)</w:t>
            </w:r>
          </w:p>
        </w:tc>
        <w:tc>
          <w:tcPr>
            <w:tcW w:w="395" w:type="pct"/>
            <w:shd w:val="clear" w:color="auto" w:fill="auto"/>
            <w:noWrap/>
            <w:vAlign w:val="bottom"/>
          </w:tcPr>
          <w:p w14:paraId="0A1C4D9D" w14:textId="20D37BA0" w:rsidR="001E6B03" w:rsidRPr="00234F63" w:rsidRDefault="00F21827" w:rsidP="00021C1F">
            <w:pPr>
              <w:spacing w:line="276" w:lineRule="auto"/>
              <w:jc w:val="center"/>
              <w:rPr>
                <w:sz w:val="22"/>
                <w:szCs w:val="22"/>
                <w:lang w:eastAsia="en-GB"/>
              </w:rPr>
            </w:pPr>
            <w:r w:rsidRPr="00234F63">
              <w:rPr>
                <w:sz w:val="22"/>
                <w:szCs w:val="22"/>
                <w:lang w:eastAsia="en-GB"/>
              </w:rPr>
              <w:t>-</w:t>
            </w:r>
          </w:p>
        </w:tc>
        <w:tc>
          <w:tcPr>
            <w:tcW w:w="396" w:type="pct"/>
            <w:vAlign w:val="bottom"/>
          </w:tcPr>
          <w:p w14:paraId="7ADA4783" w14:textId="1A661EED" w:rsidR="001E6B03" w:rsidRPr="00234F63" w:rsidRDefault="00F21827" w:rsidP="00021C1F">
            <w:pPr>
              <w:spacing w:line="276" w:lineRule="auto"/>
              <w:jc w:val="center"/>
              <w:rPr>
                <w:b/>
                <w:bCs/>
                <w:sz w:val="22"/>
                <w:szCs w:val="22"/>
                <w:lang w:eastAsia="en-GB"/>
              </w:rPr>
            </w:pPr>
            <w:r w:rsidRPr="00234F63">
              <w:rPr>
                <w:sz w:val="22"/>
                <w:szCs w:val="22"/>
                <w:lang w:eastAsia="en-GB"/>
              </w:rPr>
              <w:t>-</w:t>
            </w:r>
          </w:p>
        </w:tc>
        <w:tc>
          <w:tcPr>
            <w:tcW w:w="396" w:type="pct"/>
            <w:shd w:val="clear" w:color="auto" w:fill="auto"/>
            <w:noWrap/>
            <w:vAlign w:val="bottom"/>
            <w:hideMark/>
          </w:tcPr>
          <w:p w14:paraId="22F677BC" w14:textId="23722A18"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r>
      <w:tr w:rsidR="001E6B03" w:rsidRPr="00234F63" w14:paraId="25A5C950" w14:textId="77777777" w:rsidTr="00234F63">
        <w:trPr>
          <w:trHeight w:val="340"/>
        </w:trPr>
        <w:tc>
          <w:tcPr>
            <w:tcW w:w="1044" w:type="pct"/>
            <w:shd w:val="clear" w:color="auto" w:fill="auto"/>
            <w:noWrap/>
            <w:vAlign w:val="bottom"/>
            <w:hideMark/>
          </w:tcPr>
          <w:p w14:paraId="3E421B2B" w14:textId="77777777" w:rsidR="001E6B03" w:rsidRPr="00234F63" w:rsidRDefault="001E6B03" w:rsidP="00021C1F">
            <w:pPr>
              <w:spacing w:line="276" w:lineRule="auto"/>
              <w:rPr>
                <w:sz w:val="22"/>
                <w:szCs w:val="22"/>
                <w:lang w:eastAsia="en-GB"/>
              </w:rPr>
            </w:pPr>
            <w:r w:rsidRPr="00234F63">
              <w:rPr>
                <w:sz w:val="22"/>
                <w:szCs w:val="22"/>
                <w:lang w:eastAsia="en-GB"/>
              </w:rPr>
              <w:t>Transfer/Adjustment</w:t>
            </w:r>
          </w:p>
        </w:tc>
        <w:tc>
          <w:tcPr>
            <w:tcW w:w="395" w:type="pct"/>
            <w:shd w:val="clear" w:color="auto" w:fill="auto"/>
            <w:vAlign w:val="bottom"/>
          </w:tcPr>
          <w:p w14:paraId="09191B10" w14:textId="52A73AE6" w:rsidR="001E6B03" w:rsidRPr="00234F63" w:rsidRDefault="00F21827" w:rsidP="00021C1F">
            <w:pPr>
              <w:spacing w:line="276" w:lineRule="auto"/>
              <w:jc w:val="center"/>
              <w:rPr>
                <w:sz w:val="22"/>
                <w:szCs w:val="22"/>
                <w:lang w:eastAsia="en-GB"/>
              </w:rPr>
            </w:pPr>
            <w:r w:rsidRPr="00234F63">
              <w:rPr>
                <w:sz w:val="22"/>
                <w:szCs w:val="22"/>
                <w:lang w:eastAsia="en-GB"/>
              </w:rPr>
              <w:t>-</w:t>
            </w:r>
          </w:p>
        </w:tc>
        <w:tc>
          <w:tcPr>
            <w:tcW w:w="396" w:type="pct"/>
            <w:shd w:val="clear" w:color="auto" w:fill="auto"/>
            <w:noWrap/>
            <w:vAlign w:val="bottom"/>
            <w:hideMark/>
          </w:tcPr>
          <w:p w14:paraId="232FF182" w14:textId="3EFA4026" w:rsidR="001E6B03" w:rsidRPr="00234F63" w:rsidRDefault="001E6B03" w:rsidP="00021C1F">
            <w:pPr>
              <w:spacing w:line="276" w:lineRule="auto"/>
              <w:jc w:val="center"/>
              <w:rPr>
                <w:color w:val="000000" w:themeColor="text1"/>
                <w:sz w:val="22"/>
                <w:szCs w:val="22"/>
                <w:lang w:eastAsia="en-GB"/>
              </w:rPr>
            </w:pPr>
          </w:p>
        </w:tc>
        <w:tc>
          <w:tcPr>
            <w:tcW w:w="395" w:type="pct"/>
            <w:shd w:val="clear" w:color="auto" w:fill="auto"/>
            <w:noWrap/>
            <w:vAlign w:val="bottom"/>
            <w:hideMark/>
          </w:tcPr>
          <w:p w14:paraId="0150C0A7" w14:textId="4E48163B" w:rsidR="001E6B03" w:rsidRPr="00234F63" w:rsidRDefault="00F21827" w:rsidP="00021C1F">
            <w:pPr>
              <w:spacing w:line="276" w:lineRule="auto"/>
              <w:jc w:val="center"/>
              <w:rPr>
                <w:color w:val="000000" w:themeColor="text1"/>
                <w:sz w:val="22"/>
                <w:szCs w:val="22"/>
                <w:lang w:eastAsia="en-GB"/>
              </w:rPr>
            </w:pPr>
            <w:r w:rsidRPr="00234F63">
              <w:rPr>
                <w:color w:val="000000" w:themeColor="text1"/>
                <w:sz w:val="22"/>
                <w:szCs w:val="22"/>
                <w:lang w:eastAsia="en-GB"/>
              </w:rPr>
              <w:t>(xxx)</w:t>
            </w:r>
          </w:p>
        </w:tc>
        <w:tc>
          <w:tcPr>
            <w:tcW w:w="396" w:type="pct"/>
            <w:vAlign w:val="bottom"/>
          </w:tcPr>
          <w:p w14:paraId="11FB7188" w14:textId="455A87FA" w:rsidR="001E6B03" w:rsidRPr="00234F63" w:rsidRDefault="00F21827" w:rsidP="00021C1F">
            <w:pPr>
              <w:spacing w:line="276" w:lineRule="auto"/>
              <w:jc w:val="center"/>
              <w:rPr>
                <w:color w:val="000000" w:themeColor="text1"/>
                <w:sz w:val="22"/>
                <w:szCs w:val="22"/>
                <w:lang w:eastAsia="en-GB"/>
              </w:rPr>
            </w:pPr>
            <w:r w:rsidRPr="00234F63">
              <w:rPr>
                <w:color w:val="000000" w:themeColor="text1"/>
                <w:sz w:val="22"/>
                <w:szCs w:val="22"/>
                <w:lang w:eastAsia="en-GB"/>
              </w:rPr>
              <w:t>(xxx)</w:t>
            </w:r>
          </w:p>
        </w:tc>
        <w:tc>
          <w:tcPr>
            <w:tcW w:w="396" w:type="pct"/>
            <w:shd w:val="clear" w:color="auto" w:fill="auto"/>
            <w:noWrap/>
            <w:vAlign w:val="bottom"/>
            <w:hideMark/>
          </w:tcPr>
          <w:p w14:paraId="763F1DFC" w14:textId="78B5A0EC" w:rsidR="001E6B03" w:rsidRPr="00234F63" w:rsidRDefault="00F21827" w:rsidP="00021C1F">
            <w:pPr>
              <w:spacing w:line="276" w:lineRule="auto"/>
              <w:jc w:val="center"/>
              <w:rPr>
                <w:sz w:val="22"/>
                <w:szCs w:val="22"/>
                <w:lang w:eastAsia="en-GB"/>
              </w:rPr>
            </w:pPr>
            <w:r w:rsidRPr="00234F63">
              <w:rPr>
                <w:sz w:val="22"/>
                <w:szCs w:val="22"/>
                <w:lang w:eastAsia="en-GB"/>
              </w:rPr>
              <w:t>(xxx)</w:t>
            </w:r>
          </w:p>
        </w:tc>
        <w:tc>
          <w:tcPr>
            <w:tcW w:w="395" w:type="pct"/>
            <w:shd w:val="clear" w:color="auto" w:fill="auto"/>
            <w:noWrap/>
            <w:vAlign w:val="bottom"/>
            <w:hideMark/>
          </w:tcPr>
          <w:p w14:paraId="6E6E3EFF" w14:textId="67CF6BFC" w:rsidR="001E6B03" w:rsidRPr="00234F63" w:rsidRDefault="00F21827" w:rsidP="00021C1F">
            <w:pPr>
              <w:spacing w:line="276" w:lineRule="auto"/>
              <w:jc w:val="center"/>
              <w:rPr>
                <w:sz w:val="22"/>
                <w:szCs w:val="22"/>
                <w:lang w:eastAsia="en-GB"/>
              </w:rPr>
            </w:pPr>
            <w:r w:rsidRPr="00234F63">
              <w:rPr>
                <w:sz w:val="22"/>
                <w:szCs w:val="22"/>
                <w:lang w:eastAsia="en-GB"/>
              </w:rPr>
              <w:t>xxx</w:t>
            </w:r>
          </w:p>
        </w:tc>
        <w:tc>
          <w:tcPr>
            <w:tcW w:w="396" w:type="pct"/>
            <w:shd w:val="clear" w:color="auto" w:fill="auto"/>
            <w:noWrap/>
            <w:vAlign w:val="bottom"/>
            <w:hideMark/>
          </w:tcPr>
          <w:p w14:paraId="1673BB32" w14:textId="79F9E45F" w:rsidR="001E6B03" w:rsidRPr="00234F63" w:rsidRDefault="00F21827" w:rsidP="00021C1F">
            <w:pPr>
              <w:spacing w:line="276" w:lineRule="auto"/>
              <w:jc w:val="center"/>
              <w:rPr>
                <w:sz w:val="22"/>
                <w:szCs w:val="22"/>
                <w:lang w:eastAsia="en-GB"/>
              </w:rPr>
            </w:pPr>
            <w:r w:rsidRPr="00234F63">
              <w:rPr>
                <w:sz w:val="22"/>
                <w:szCs w:val="22"/>
                <w:lang w:eastAsia="en-GB"/>
              </w:rPr>
              <w:t>(xxx)</w:t>
            </w:r>
          </w:p>
        </w:tc>
        <w:tc>
          <w:tcPr>
            <w:tcW w:w="395" w:type="pct"/>
            <w:shd w:val="clear" w:color="auto" w:fill="auto"/>
            <w:noWrap/>
            <w:vAlign w:val="bottom"/>
          </w:tcPr>
          <w:p w14:paraId="70E118B2" w14:textId="5F48F989" w:rsidR="001E6B03" w:rsidRPr="00234F63" w:rsidRDefault="00F21827" w:rsidP="00021C1F">
            <w:pPr>
              <w:spacing w:line="276" w:lineRule="auto"/>
              <w:jc w:val="center"/>
              <w:rPr>
                <w:sz w:val="22"/>
                <w:szCs w:val="22"/>
                <w:lang w:eastAsia="en-GB"/>
              </w:rPr>
            </w:pPr>
            <w:r w:rsidRPr="00234F63">
              <w:rPr>
                <w:sz w:val="22"/>
                <w:szCs w:val="22"/>
                <w:lang w:eastAsia="en-GB"/>
              </w:rPr>
              <w:t>-</w:t>
            </w:r>
          </w:p>
        </w:tc>
        <w:tc>
          <w:tcPr>
            <w:tcW w:w="396" w:type="pct"/>
            <w:vAlign w:val="bottom"/>
          </w:tcPr>
          <w:p w14:paraId="067D52F6" w14:textId="61B12882" w:rsidR="001E6B03" w:rsidRPr="00234F63" w:rsidRDefault="00F21827" w:rsidP="00021C1F">
            <w:pPr>
              <w:spacing w:line="276" w:lineRule="auto"/>
              <w:jc w:val="center"/>
              <w:rPr>
                <w:b/>
                <w:bCs/>
                <w:sz w:val="22"/>
                <w:szCs w:val="22"/>
                <w:lang w:eastAsia="en-GB"/>
              </w:rPr>
            </w:pPr>
            <w:r w:rsidRPr="00234F63">
              <w:rPr>
                <w:sz w:val="22"/>
                <w:szCs w:val="22"/>
                <w:lang w:eastAsia="en-GB"/>
              </w:rPr>
              <w:t>-</w:t>
            </w:r>
          </w:p>
        </w:tc>
        <w:tc>
          <w:tcPr>
            <w:tcW w:w="396" w:type="pct"/>
            <w:shd w:val="clear" w:color="auto" w:fill="auto"/>
            <w:noWrap/>
            <w:vAlign w:val="bottom"/>
            <w:hideMark/>
          </w:tcPr>
          <w:p w14:paraId="10E4693B" w14:textId="1D2E7742"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r>
      <w:tr w:rsidR="001E6B03" w:rsidRPr="00234F63" w14:paraId="226D4363" w14:textId="77777777" w:rsidTr="00234F63">
        <w:trPr>
          <w:trHeight w:val="340"/>
        </w:trPr>
        <w:tc>
          <w:tcPr>
            <w:tcW w:w="1044" w:type="pct"/>
            <w:shd w:val="clear" w:color="auto" w:fill="auto"/>
            <w:noWrap/>
            <w:vAlign w:val="bottom"/>
            <w:hideMark/>
          </w:tcPr>
          <w:p w14:paraId="6428C379" w14:textId="77777777" w:rsidR="001E6B03" w:rsidRPr="00234F63" w:rsidRDefault="001E6B03" w:rsidP="00021C1F">
            <w:pPr>
              <w:spacing w:line="276" w:lineRule="auto"/>
              <w:rPr>
                <w:sz w:val="22"/>
                <w:szCs w:val="22"/>
                <w:lang w:eastAsia="en-GB"/>
              </w:rPr>
            </w:pPr>
            <w:r w:rsidRPr="00234F63">
              <w:rPr>
                <w:b/>
                <w:bCs/>
                <w:sz w:val="22"/>
                <w:szCs w:val="22"/>
                <w:lang w:eastAsia="en-GB"/>
              </w:rPr>
              <w:t>As At xx Sep/Dec/Mar/Jun 20xx</w:t>
            </w:r>
          </w:p>
        </w:tc>
        <w:tc>
          <w:tcPr>
            <w:tcW w:w="395" w:type="pct"/>
            <w:shd w:val="clear" w:color="auto" w:fill="auto"/>
            <w:vAlign w:val="bottom"/>
          </w:tcPr>
          <w:p w14:paraId="0ADFE8C1" w14:textId="4FB41F8D" w:rsidR="001E6B03" w:rsidRPr="00234F63" w:rsidRDefault="00F21827" w:rsidP="00021C1F">
            <w:pPr>
              <w:spacing w:line="276" w:lineRule="auto"/>
              <w:jc w:val="center"/>
              <w:rPr>
                <w:b/>
                <w:bCs/>
                <w:sz w:val="22"/>
                <w:szCs w:val="22"/>
                <w:lang w:eastAsia="en-GB"/>
              </w:rPr>
            </w:pPr>
            <w:r w:rsidRPr="00234F63">
              <w:rPr>
                <w:b/>
                <w:bCs/>
                <w:sz w:val="22"/>
                <w:szCs w:val="22"/>
                <w:lang w:eastAsia="en-GB"/>
              </w:rPr>
              <w:t>-</w:t>
            </w:r>
          </w:p>
        </w:tc>
        <w:tc>
          <w:tcPr>
            <w:tcW w:w="396" w:type="pct"/>
            <w:shd w:val="clear" w:color="auto" w:fill="auto"/>
            <w:noWrap/>
            <w:vAlign w:val="bottom"/>
            <w:hideMark/>
          </w:tcPr>
          <w:p w14:paraId="4AF0E7E3" w14:textId="311E4750"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5" w:type="pct"/>
            <w:shd w:val="clear" w:color="auto" w:fill="auto"/>
            <w:noWrap/>
            <w:vAlign w:val="bottom"/>
            <w:hideMark/>
          </w:tcPr>
          <w:p w14:paraId="16FCDD03" w14:textId="080A2282"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6" w:type="pct"/>
            <w:vAlign w:val="bottom"/>
          </w:tcPr>
          <w:p w14:paraId="7DB784FE" w14:textId="637C4CED"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6" w:type="pct"/>
            <w:shd w:val="clear" w:color="auto" w:fill="auto"/>
            <w:noWrap/>
            <w:vAlign w:val="bottom"/>
            <w:hideMark/>
          </w:tcPr>
          <w:p w14:paraId="0475FA5D" w14:textId="40FBDE90"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5" w:type="pct"/>
            <w:shd w:val="clear" w:color="auto" w:fill="auto"/>
            <w:noWrap/>
            <w:vAlign w:val="bottom"/>
            <w:hideMark/>
          </w:tcPr>
          <w:p w14:paraId="3D127F74" w14:textId="2D846E5C"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6" w:type="pct"/>
            <w:shd w:val="clear" w:color="auto" w:fill="auto"/>
            <w:noWrap/>
            <w:vAlign w:val="bottom"/>
            <w:hideMark/>
          </w:tcPr>
          <w:p w14:paraId="09B04B6D" w14:textId="78CDD78C"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5" w:type="pct"/>
            <w:shd w:val="clear" w:color="auto" w:fill="auto"/>
            <w:noWrap/>
            <w:vAlign w:val="bottom"/>
          </w:tcPr>
          <w:p w14:paraId="4B4A569C" w14:textId="3C02358F" w:rsidR="001E6B03" w:rsidRPr="00234F63" w:rsidRDefault="00F21827" w:rsidP="00021C1F">
            <w:pPr>
              <w:spacing w:line="276" w:lineRule="auto"/>
              <w:jc w:val="center"/>
              <w:rPr>
                <w:b/>
                <w:bCs/>
                <w:sz w:val="22"/>
                <w:szCs w:val="22"/>
                <w:lang w:eastAsia="en-GB"/>
              </w:rPr>
            </w:pPr>
            <w:r w:rsidRPr="00234F63">
              <w:rPr>
                <w:b/>
                <w:bCs/>
                <w:sz w:val="22"/>
                <w:szCs w:val="22"/>
                <w:lang w:eastAsia="en-GB"/>
              </w:rPr>
              <w:t>-</w:t>
            </w:r>
          </w:p>
        </w:tc>
        <w:tc>
          <w:tcPr>
            <w:tcW w:w="396" w:type="pct"/>
            <w:vAlign w:val="bottom"/>
          </w:tcPr>
          <w:p w14:paraId="7DE9797B" w14:textId="57FF93CD" w:rsidR="001E6B03" w:rsidRPr="00234F63" w:rsidRDefault="00F21827" w:rsidP="00021C1F">
            <w:pPr>
              <w:spacing w:line="276" w:lineRule="auto"/>
              <w:jc w:val="center"/>
              <w:rPr>
                <w:b/>
                <w:bCs/>
                <w:sz w:val="22"/>
                <w:szCs w:val="22"/>
                <w:lang w:eastAsia="en-GB"/>
              </w:rPr>
            </w:pPr>
            <w:r w:rsidRPr="00234F63">
              <w:rPr>
                <w:b/>
                <w:bCs/>
                <w:sz w:val="22"/>
                <w:szCs w:val="22"/>
                <w:lang w:eastAsia="en-GB"/>
              </w:rPr>
              <w:t>-</w:t>
            </w:r>
          </w:p>
        </w:tc>
        <w:tc>
          <w:tcPr>
            <w:tcW w:w="396" w:type="pct"/>
            <w:shd w:val="clear" w:color="auto" w:fill="auto"/>
            <w:noWrap/>
            <w:vAlign w:val="bottom"/>
            <w:hideMark/>
          </w:tcPr>
          <w:p w14:paraId="00E66996" w14:textId="697BF92F"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r>
      <w:tr w:rsidR="001E6B03" w:rsidRPr="00234F63" w14:paraId="72B69629" w14:textId="77777777" w:rsidTr="00234F63">
        <w:trPr>
          <w:trHeight w:val="340"/>
        </w:trPr>
        <w:tc>
          <w:tcPr>
            <w:tcW w:w="1044" w:type="pct"/>
            <w:shd w:val="clear" w:color="auto" w:fill="auto"/>
            <w:noWrap/>
            <w:vAlign w:val="bottom"/>
            <w:hideMark/>
          </w:tcPr>
          <w:p w14:paraId="54BEE0AA" w14:textId="77777777" w:rsidR="001E6B03" w:rsidRPr="00234F63" w:rsidRDefault="001E6B03" w:rsidP="00021C1F">
            <w:pPr>
              <w:spacing w:line="276" w:lineRule="auto"/>
              <w:rPr>
                <w:sz w:val="22"/>
                <w:szCs w:val="22"/>
                <w:lang w:eastAsia="en-GB"/>
              </w:rPr>
            </w:pPr>
            <w:r w:rsidRPr="00234F63">
              <w:rPr>
                <w:b/>
                <w:bCs/>
                <w:sz w:val="22"/>
                <w:szCs w:val="22"/>
                <w:lang w:eastAsia="en-GB"/>
              </w:rPr>
              <w:t>Net Book Values</w:t>
            </w:r>
          </w:p>
        </w:tc>
        <w:tc>
          <w:tcPr>
            <w:tcW w:w="395" w:type="pct"/>
            <w:shd w:val="clear" w:color="auto" w:fill="auto"/>
            <w:vAlign w:val="bottom"/>
          </w:tcPr>
          <w:p w14:paraId="39BDCBD6" w14:textId="77777777" w:rsidR="001E6B03" w:rsidRPr="00234F63" w:rsidRDefault="001E6B03" w:rsidP="00021C1F">
            <w:pPr>
              <w:spacing w:line="276" w:lineRule="auto"/>
              <w:jc w:val="center"/>
              <w:rPr>
                <w:sz w:val="22"/>
                <w:szCs w:val="22"/>
                <w:lang w:eastAsia="en-GB"/>
              </w:rPr>
            </w:pPr>
          </w:p>
        </w:tc>
        <w:tc>
          <w:tcPr>
            <w:tcW w:w="396" w:type="pct"/>
            <w:shd w:val="clear" w:color="auto" w:fill="auto"/>
            <w:noWrap/>
            <w:vAlign w:val="bottom"/>
            <w:hideMark/>
          </w:tcPr>
          <w:p w14:paraId="4141AC74" w14:textId="77777777" w:rsidR="001E6B03" w:rsidRPr="00234F63" w:rsidRDefault="001E6B03" w:rsidP="00021C1F">
            <w:pPr>
              <w:spacing w:line="276" w:lineRule="auto"/>
              <w:jc w:val="center"/>
              <w:rPr>
                <w:sz w:val="22"/>
                <w:szCs w:val="22"/>
                <w:lang w:eastAsia="en-GB"/>
              </w:rPr>
            </w:pPr>
          </w:p>
        </w:tc>
        <w:tc>
          <w:tcPr>
            <w:tcW w:w="395" w:type="pct"/>
            <w:shd w:val="clear" w:color="auto" w:fill="auto"/>
            <w:noWrap/>
            <w:vAlign w:val="bottom"/>
            <w:hideMark/>
          </w:tcPr>
          <w:p w14:paraId="0F81C492" w14:textId="77777777" w:rsidR="001E6B03" w:rsidRPr="00234F63" w:rsidRDefault="001E6B03" w:rsidP="00021C1F">
            <w:pPr>
              <w:spacing w:line="276" w:lineRule="auto"/>
              <w:jc w:val="center"/>
              <w:rPr>
                <w:sz w:val="22"/>
                <w:szCs w:val="22"/>
                <w:lang w:eastAsia="en-GB"/>
              </w:rPr>
            </w:pPr>
          </w:p>
        </w:tc>
        <w:tc>
          <w:tcPr>
            <w:tcW w:w="396" w:type="pct"/>
            <w:vAlign w:val="bottom"/>
          </w:tcPr>
          <w:p w14:paraId="005ED422" w14:textId="77777777" w:rsidR="001E6B03" w:rsidRPr="00234F63" w:rsidRDefault="001E6B03" w:rsidP="00021C1F">
            <w:pPr>
              <w:spacing w:line="276" w:lineRule="auto"/>
              <w:jc w:val="center"/>
              <w:rPr>
                <w:sz w:val="22"/>
                <w:szCs w:val="22"/>
                <w:lang w:eastAsia="en-GB"/>
              </w:rPr>
            </w:pPr>
          </w:p>
        </w:tc>
        <w:tc>
          <w:tcPr>
            <w:tcW w:w="396" w:type="pct"/>
            <w:shd w:val="clear" w:color="auto" w:fill="auto"/>
            <w:noWrap/>
            <w:vAlign w:val="bottom"/>
            <w:hideMark/>
          </w:tcPr>
          <w:p w14:paraId="50FCCD94" w14:textId="77777777" w:rsidR="001E6B03" w:rsidRPr="00234F63" w:rsidRDefault="001E6B03" w:rsidP="00021C1F">
            <w:pPr>
              <w:spacing w:line="276" w:lineRule="auto"/>
              <w:jc w:val="center"/>
              <w:rPr>
                <w:sz w:val="22"/>
                <w:szCs w:val="22"/>
                <w:lang w:eastAsia="en-GB"/>
              </w:rPr>
            </w:pPr>
          </w:p>
        </w:tc>
        <w:tc>
          <w:tcPr>
            <w:tcW w:w="395" w:type="pct"/>
            <w:shd w:val="clear" w:color="auto" w:fill="auto"/>
            <w:noWrap/>
            <w:vAlign w:val="bottom"/>
            <w:hideMark/>
          </w:tcPr>
          <w:p w14:paraId="0D678D92" w14:textId="77777777" w:rsidR="001E6B03" w:rsidRPr="00234F63" w:rsidRDefault="001E6B03" w:rsidP="00021C1F">
            <w:pPr>
              <w:spacing w:line="276" w:lineRule="auto"/>
              <w:jc w:val="center"/>
              <w:rPr>
                <w:sz w:val="22"/>
                <w:szCs w:val="22"/>
                <w:lang w:eastAsia="en-GB"/>
              </w:rPr>
            </w:pPr>
          </w:p>
        </w:tc>
        <w:tc>
          <w:tcPr>
            <w:tcW w:w="396" w:type="pct"/>
            <w:shd w:val="clear" w:color="auto" w:fill="auto"/>
            <w:noWrap/>
            <w:vAlign w:val="bottom"/>
            <w:hideMark/>
          </w:tcPr>
          <w:p w14:paraId="58AEE3FE" w14:textId="77777777" w:rsidR="001E6B03" w:rsidRPr="00234F63" w:rsidRDefault="001E6B03" w:rsidP="00021C1F">
            <w:pPr>
              <w:spacing w:line="276" w:lineRule="auto"/>
              <w:jc w:val="center"/>
              <w:rPr>
                <w:sz w:val="22"/>
                <w:szCs w:val="22"/>
                <w:lang w:eastAsia="en-GB"/>
              </w:rPr>
            </w:pPr>
          </w:p>
        </w:tc>
        <w:tc>
          <w:tcPr>
            <w:tcW w:w="395" w:type="pct"/>
            <w:shd w:val="clear" w:color="auto" w:fill="auto"/>
            <w:noWrap/>
            <w:vAlign w:val="bottom"/>
            <w:hideMark/>
          </w:tcPr>
          <w:p w14:paraId="486D6BD4" w14:textId="77777777" w:rsidR="001E6B03" w:rsidRPr="00234F63" w:rsidRDefault="001E6B03" w:rsidP="00021C1F">
            <w:pPr>
              <w:spacing w:line="276" w:lineRule="auto"/>
              <w:jc w:val="center"/>
              <w:rPr>
                <w:sz w:val="22"/>
                <w:szCs w:val="22"/>
                <w:lang w:eastAsia="en-GB"/>
              </w:rPr>
            </w:pPr>
          </w:p>
        </w:tc>
        <w:tc>
          <w:tcPr>
            <w:tcW w:w="396" w:type="pct"/>
            <w:vAlign w:val="bottom"/>
          </w:tcPr>
          <w:p w14:paraId="28CE74B7" w14:textId="77777777" w:rsidR="001E6B03" w:rsidRPr="00234F63" w:rsidRDefault="001E6B03" w:rsidP="00021C1F">
            <w:pPr>
              <w:spacing w:line="276" w:lineRule="auto"/>
              <w:jc w:val="center"/>
              <w:rPr>
                <w:sz w:val="22"/>
                <w:szCs w:val="22"/>
                <w:lang w:eastAsia="en-GB"/>
              </w:rPr>
            </w:pPr>
          </w:p>
        </w:tc>
        <w:tc>
          <w:tcPr>
            <w:tcW w:w="396" w:type="pct"/>
            <w:shd w:val="clear" w:color="auto" w:fill="auto"/>
            <w:noWrap/>
            <w:vAlign w:val="bottom"/>
            <w:hideMark/>
          </w:tcPr>
          <w:p w14:paraId="13605C03" w14:textId="77777777" w:rsidR="001E6B03" w:rsidRPr="00234F63" w:rsidRDefault="001E6B03" w:rsidP="00021C1F">
            <w:pPr>
              <w:spacing w:line="276" w:lineRule="auto"/>
              <w:jc w:val="center"/>
              <w:rPr>
                <w:sz w:val="22"/>
                <w:szCs w:val="22"/>
                <w:lang w:eastAsia="en-GB"/>
              </w:rPr>
            </w:pPr>
          </w:p>
        </w:tc>
      </w:tr>
      <w:tr w:rsidR="001E6B03" w:rsidRPr="00234F63" w14:paraId="084C97FE" w14:textId="77777777" w:rsidTr="00234F63">
        <w:trPr>
          <w:trHeight w:val="340"/>
        </w:trPr>
        <w:tc>
          <w:tcPr>
            <w:tcW w:w="1044" w:type="pct"/>
            <w:shd w:val="clear" w:color="auto" w:fill="auto"/>
            <w:noWrap/>
            <w:vAlign w:val="bottom"/>
          </w:tcPr>
          <w:p w14:paraId="61AB9023" w14:textId="77777777" w:rsidR="001E6B03" w:rsidRPr="00234F63" w:rsidRDefault="001E6B03" w:rsidP="00021C1F">
            <w:pPr>
              <w:spacing w:line="276" w:lineRule="auto"/>
              <w:rPr>
                <w:b/>
                <w:bCs/>
                <w:sz w:val="22"/>
                <w:szCs w:val="22"/>
                <w:lang w:eastAsia="en-GB"/>
              </w:rPr>
            </w:pPr>
            <w:r w:rsidRPr="00234F63">
              <w:rPr>
                <w:b/>
                <w:bCs/>
                <w:sz w:val="22"/>
                <w:szCs w:val="22"/>
                <w:lang w:eastAsia="en-GB"/>
              </w:rPr>
              <w:t xml:space="preserve">Opening Bal as </w:t>
            </w:r>
            <w:proofErr w:type="gramStart"/>
            <w:r w:rsidRPr="00234F63">
              <w:rPr>
                <w:b/>
                <w:bCs/>
                <w:sz w:val="22"/>
                <w:szCs w:val="22"/>
                <w:lang w:eastAsia="en-GB"/>
              </w:rPr>
              <w:t>at</w:t>
            </w:r>
            <w:proofErr w:type="gramEnd"/>
            <w:r w:rsidRPr="00234F63">
              <w:rPr>
                <w:b/>
                <w:bCs/>
                <w:sz w:val="22"/>
                <w:szCs w:val="22"/>
                <w:lang w:eastAsia="en-GB"/>
              </w:rPr>
              <w:t xml:space="preserve"> 1</w:t>
            </w:r>
            <w:r w:rsidRPr="00234F63">
              <w:rPr>
                <w:b/>
                <w:bCs/>
                <w:sz w:val="22"/>
                <w:szCs w:val="22"/>
                <w:vertAlign w:val="superscript"/>
                <w:lang w:eastAsia="en-GB"/>
              </w:rPr>
              <w:t>st</w:t>
            </w:r>
            <w:r w:rsidRPr="00234F63">
              <w:rPr>
                <w:b/>
                <w:bCs/>
                <w:sz w:val="22"/>
                <w:szCs w:val="22"/>
                <w:lang w:eastAsia="en-GB"/>
              </w:rPr>
              <w:t xml:space="preserve"> July 20xx</w:t>
            </w:r>
          </w:p>
        </w:tc>
        <w:tc>
          <w:tcPr>
            <w:tcW w:w="395" w:type="pct"/>
            <w:shd w:val="clear" w:color="auto" w:fill="auto"/>
            <w:vAlign w:val="bottom"/>
          </w:tcPr>
          <w:p w14:paraId="0DC5887A" w14:textId="0924C3E1"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6" w:type="pct"/>
            <w:shd w:val="clear" w:color="auto" w:fill="auto"/>
            <w:noWrap/>
            <w:vAlign w:val="bottom"/>
          </w:tcPr>
          <w:p w14:paraId="6E116A2A" w14:textId="2EC77CB9"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5" w:type="pct"/>
            <w:shd w:val="clear" w:color="auto" w:fill="auto"/>
            <w:noWrap/>
            <w:vAlign w:val="bottom"/>
          </w:tcPr>
          <w:p w14:paraId="2D22AFCA" w14:textId="7F74D2F3"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6" w:type="pct"/>
            <w:vAlign w:val="bottom"/>
          </w:tcPr>
          <w:p w14:paraId="26BEACD4" w14:textId="4E6CC8A4"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6" w:type="pct"/>
            <w:shd w:val="clear" w:color="auto" w:fill="auto"/>
            <w:noWrap/>
            <w:vAlign w:val="bottom"/>
          </w:tcPr>
          <w:p w14:paraId="7BF90FB0" w14:textId="22618B1F"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5" w:type="pct"/>
            <w:shd w:val="clear" w:color="auto" w:fill="auto"/>
            <w:noWrap/>
            <w:vAlign w:val="bottom"/>
          </w:tcPr>
          <w:p w14:paraId="1CDBC881" w14:textId="3CB80871"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6" w:type="pct"/>
            <w:shd w:val="clear" w:color="auto" w:fill="auto"/>
            <w:noWrap/>
            <w:vAlign w:val="bottom"/>
          </w:tcPr>
          <w:p w14:paraId="36A7B031" w14:textId="62F18E2E"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5" w:type="pct"/>
            <w:shd w:val="clear" w:color="auto" w:fill="auto"/>
            <w:noWrap/>
            <w:vAlign w:val="bottom"/>
          </w:tcPr>
          <w:p w14:paraId="5A1F0B89" w14:textId="59399D49"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6" w:type="pct"/>
            <w:vAlign w:val="bottom"/>
          </w:tcPr>
          <w:p w14:paraId="740A6866" w14:textId="39021281"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c>
          <w:tcPr>
            <w:tcW w:w="396" w:type="pct"/>
            <w:shd w:val="clear" w:color="auto" w:fill="auto"/>
            <w:noWrap/>
            <w:vAlign w:val="bottom"/>
          </w:tcPr>
          <w:p w14:paraId="4E5404E5" w14:textId="71778703" w:rsidR="001E6B03" w:rsidRPr="00234F63" w:rsidRDefault="00F21827" w:rsidP="00021C1F">
            <w:pPr>
              <w:spacing w:line="276" w:lineRule="auto"/>
              <w:jc w:val="center"/>
              <w:rPr>
                <w:b/>
                <w:bCs/>
                <w:sz w:val="22"/>
                <w:szCs w:val="22"/>
                <w:lang w:eastAsia="en-GB"/>
              </w:rPr>
            </w:pPr>
            <w:r w:rsidRPr="00234F63">
              <w:rPr>
                <w:b/>
                <w:bCs/>
                <w:sz w:val="22"/>
                <w:szCs w:val="22"/>
                <w:lang w:eastAsia="en-GB"/>
              </w:rPr>
              <w:t>xxx</w:t>
            </w:r>
          </w:p>
        </w:tc>
      </w:tr>
      <w:tr w:rsidR="001E6B03" w:rsidRPr="00234F63" w14:paraId="1FFB704C" w14:textId="77777777" w:rsidTr="00234F63">
        <w:trPr>
          <w:trHeight w:val="340"/>
        </w:trPr>
        <w:tc>
          <w:tcPr>
            <w:tcW w:w="1044" w:type="pct"/>
            <w:shd w:val="clear" w:color="auto" w:fill="auto"/>
            <w:noWrap/>
            <w:vAlign w:val="bottom"/>
            <w:hideMark/>
          </w:tcPr>
          <w:p w14:paraId="7D6F93BB" w14:textId="77777777" w:rsidR="001E6B03" w:rsidRPr="00234F63" w:rsidRDefault="001E6B03" w:rsidP="00021C1F">
            <w:pPr>
              <w:spacing w:line="276" w:lineRule="auto"/>
              <w:rPr>
                <w:sz w:val="22"/>
                <w:szCs w:val="22"/>
                <w:lang w:eastAsia="en-GB"/>
              </w:rPr>
            </w:pPr>
            <w:r w:rsidRPr="00234F63">
              <w:rPr>
                <w:b/>
                <w:bCs/>
                <w:sz w:val="22"/>
                <w:szCs w:val="22"/>
                <w:lang w:eastAsia="en-GB"/>
              </w:rPr>
              <w:t>As At xx, 20xx</w:t>
            </w:r>
          </w:p>
        </w:tc>
        <w:tc>
          <w:tcPr>
            <w:tcW w:w="395" w:type="pct"/>
            <w:shd w:val="clear" w:color="auto" w:fill="auto"/>
            <w:vAlign w:val="bottom"/>
          </w:tcPr>
          <w:p w14:paraId="3C83706F"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xxx</w:t>
            </w:r>
          </w:p>
        </w:tc>
        <w:tc>
          <w:tcPr>
            <w:tcW w:w="396" w:type="pct"/>
            <w:shd w:val="clear" w:color="auto" w:fill="auto"/>
            <w:noWrap/>
            <w:vAlign w:val="bottom"/>
            <w:hideMark/>
          </w:tcPr>
          <w:p w14:paraId="197D23C6"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xxx</w:t>
            </w:r>
          </w:p>
        </w:tc>
        <w:tc>
          <w:tcPr>
            <w:tcW w:w="395" w:type="pct"/>
            <w:shd w:val="clear" w:color="auto" w:fill="auto"/>
            <w:noWrap/>
            <w:vAlign w:val="bottom"/>
            <w:hideMark/>
          </w:tcPr>
          <w:p w14:paraId="70D22769" w14:textId="77777777" w:rsidR="001E6B03" w:rsidRPr="00234F63" w:rsidRDefault="001E6B03" w:rsidP="00021C1F">
            <w:pPr>
              <w:spacing w:line="276" w:lineRule="auto"/>
              <w:jc w:val="center"/>
              <w:rPr>
                <w:b/>
                <w:bCs/>
                <w:sz w:val="22"/>
                <w:szCs w:val="22"/>
                <w:lang w:eastAsia="en-GB"/>
              </w:rPr>
            </w:pPr>
            <w:proofErr w:type="spellStart"/>
            <w:r w:rsidRPr="00234F63">
              <w:rPr>
                <w:b/>
                <w:bCs/>
                <w:sz w:val="22"/>
                <w:szCs w:val="22"/>
                <w:lang w:eastAsia="en-GB"/>
              </w:rPr>
              <w:t>Xxx</w:t>
            </w:r>
            <w:proofErr w:type="spellEnd"/>
          </w:p>
        </w:tc>
        <w:tc>
          <w:tcPr>
            <w:tcW w:w="396" w:type="pct"/>
            <w:vAlign w:val="bottom"/>
          </w:tcPr>
          <w:p w14:paraId="493EE819" w14:textId="77777777" w:rsidR="001E6B03" w:rsidRPr="00234F63" w:rsidRDefault="001E6B03" w:rsidP="00021C1F">
            <w:pPr>
              <w:spacing w:line="276" w:lineRule="auto"/>
              <w:jc w:val="center"/>
              <w:rPr>
                <w:b/>
                <w:bCs/>
                <w:sz w:val="22"/>
                <w:szCs w:val="22"/>
                <w:lang w:eastAsia="en-GB"/>
              </w:rPr>
            </w:pPr>
            <w:proofErr w:type="spellStart"/>
            <w:r w:rsidRPr="00234F63">
              <w:rPr>
                <w:b/>
                <w:bCs/>
                <w:sz w:val="22"/>
                <w:szCs w:val="22"/>
                <w:lang w:eastAsia="en-GB"/>
              </w:rPr>
              <w:t>Xxx</w:t>
            </w:r>
            <w:proofErr w:type="spellEnd"/>
          </w:p>
        </w:tc>
        <w:tc>
          <w:tcPr>
            <w:tcW w:w="396" w:type="pct"/>
            <w:shd w:val="clear" w:color="auto" w:fill="auto"/>
            <w:noWrap/>
            <w:vAlign w:val="bottom"/>
            <w:hideMark/>
          </w:tcPr>
          <w:p w14:paraId="0D5AD1CA"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xxx</w:t>
            </w:r>
          </w:p>
        </w:tc>
        <w:tc>
          <w:tcPr>
            <w:tcW w:w="395" w:type="pct"/>
            <w:shd w:val="clear" w:color="auto" w:fill="auto"/>
            <w:noWrap/>
            <w:vAlign w:val="bottom"/>
            <w:hideMark/>
          </w:tcPr>
          <w:p w14:paraId="702EE987"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xxx</w:t>
            </w:r>
          </w:p>
        </w:tc>
        <w:tc>
          <w:tcPr>
            <w:tcW w:w="396" w:type="pct"/>
            <w:shd w:val="clear" w:color="auto" w:fill="auto"/>
            <w:noWrap/>
            <w:vAlign w:val="bottom"/>
            <w:hideMark/>
          </w:tcPr>
          <w:p w14:paraId="52C1D442"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xxx</w:t>
            </w:r>
          </w:p>
        </w:tc>
        <w:tc>
          <w:tcPr>
            <w:tcW w:w="395" w:type="pct"/>
            <w:shd w:val="clear" w:color="auto" w:fill="auto"/>
            <w:noWrap/>
            <w:vAlign w:val="bottom"/>
            <w:hideMark/>
          </w:tcPr>
          <w:p w14:paraId="70F8B753"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xxx</w:t>
            </w:r>
          </w:p>
        </w:tc>
        <w:tc>
          <w:tcPr>
            <w:tcW w:w="396" w:type="pct"/>
            <w:vAlign w:val="bottom"/>
          </w:tcPr>
          <w:p w14:paraId="109DD2B5"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xxx</w:t>
            </w:r>
          </w:p>
        </w:tc>
        <w:tc>
          <w:tcPr>
            <w:tcW w:w="396" w:type="pct"/>
            <w:shd w:val="clear" w:color="auto" w:fill="auto"/>
            <w:noWrap/>
            <w:vAlign w:val="bottom"/>
            <w:hideMark/>
          </w:tcPr>
          <w:p w14:paraId="11A91E48" w14:textId="77777777" w:rsidR="001E6B03" w:rsidRPr="00234F63" w:rsidRDefault="001E6B03" w:rsidP="00021C1F">
            <w:pPr>
              <w:spacing w:line="276" w:lineRule="auto"/>
              <w:jc w:val="center"/>
              <w:rPr>
                <w:b/>
                <w:bCs/>
                <w:sz w:val="22"/>
                <w:szCs w:val="22"/>
                <w:lang w:eastAsia="en-GB"/>
              </w:rPr>
            </w:pPr>
            <w:r w:rsidRPr="00234F63">
              <w:rPr>
                <w:b/>
                <w:bCs/>
                <w:sz w:val="22"/>
                <w:szCs w:val="22"/>
                <w:lang w:eastAsia="en-GB"/>
              </w:rPr>
              <w:t>xxx</w:t>
            </w:r>
          </w:p>
        </w:tc>
      </w:tr>
    </w:tbl>
    <w:p w14:paraId="15312727" w14:textId="77777777" w:rsidR="002D2812" w:rsidRPr="00580EDF" w:rsidRDefault="002D2812" w:rsidP="002D2812">
      <w:pPr>
        <w:spacing w:line="360" w:lineRule="auto"/>
        <w:rPr>
          <w:i/>
          <w:iCs/>
          <w:lang w:eastAsia="en-GB"/>
        </w:rPr>
      </w:pPr>
      <w:r>
        <w:rPr>
          <w:i/>
          <w:iCs/>
          <w:color w:val="FF0000"/>
          <w:lang w:eastAsia="en-GB"/>
        </w:rPr>
        <w:t>The statement does not contain comparatives, as the entity has taken advantage of IPSAS 33 provisions on presentation for the first year of transition.</w:t>
      </w:r>
    </w:p>
    <w:p w14:paraId="7C1C4680" w14:textId="77777777" w:rsidR="00E77AC9" w:rsidRPr="00953054" w:rsidRDefault="00E77AC9" w:rsidP="00953054">
      <w:pPr>
        <w:autoSpaceDE/>
        <w:autoSpaceDN/>
        <w:spacing w:line="360" w:lineRule="auto"/>
        <w:jc w:val="both"/>
        <w:rPr>
          <w:sz w:val="22"/>
          <w:szCs w:val="22"/>
          <w:lang w:eastAsia="en-GB"/>
        </w:rPr>
      </w:pPr>
    </w:p>
    <w:p w14:paraId="63C997AE" w14:textId="77777777" w:rsidR="00E77AC9" w:rsidRPr="00953054" w:rsidRDefault="00E77AC9" w:rsidP="00953054">
      <w:pPr>
        <w:autoSpaceDE/>
        <w:autoSpaceDN/>
        <w:spacing w:line="360" w:lineRule="auto"/>
        <w:jc w:val="both"/>
        <w:rPr>
          <w:sz w:val="22"/>
          <w:szCs w:val="22"/>
          <w:lang w:eastAsia="en-GB"/>
        </w:rPr>
        <w:sectPr w:rsidR="00E77AC9" w:rsidRPr="00953054" w:rsidSect="006E6202">
          <w:pgSz w:w="16840" w:h="11920" w:orient="landscape"/>
          <w:pgMar w:top="864" w:right="1152" w:bottom="720" w:left="1440" w:header="743" w:footer="395" w:gutter="0"/>
          <w:cols w:space="720"/>
          <w:docGrid w:linePitch="326"/>
        </w:sectPr>
      </w:pPr>
    </w:p>
    <w:p w14:paraId="47CCDFBA" w14:textId="77777777" w:rsidR="00C4185E" w:rsidRPr="00953054" w:rsidRDefault="00A14644" w:rsidP="00953054">
      <w:pPr>
        <w:autoSpaceDE/>
        <w:autoSpaceDN/>
        <w:spacing w:line="360" w:lineRule="auto"/>
        <w:jc w:val="both"/>
        <w:rPr>
          <w:b/>
          <w:sz w:val="22"/>
          <w:szCs w:val="22"/>
        </w:rPr>
      </w:pPr>
      <w:r w:rsidRPr="00953054">
        <w:rPr>
          <w:b/>
          <w:sz w:val="22"/>
          <w:szCs w:val="22"/>
        </w:rPr>
        <w:lastRenderedPageBreak/>
        <w:t>Notes to t</w:t>
      </w:r>
      <w:r w:rsidR="00832B1B" w:rsidRPr="00953054">
        <w:rPr>
          <w:b/>
          <w:sz w:val="22"/>
          <w:szCs w:val="22"/>
        </w:rPr>
        <w:t>he Financial Statements (Continued)</w:t>
      </w:r>
    </w:p>
    <w:p w14:paraId="19AFC388" w14:textId="77777777" w:rsidR="00C4185E" w:rsidRPr="00953054" w:rsidRDefault="00EB76EF" w:rsidP="00953054">
      <w:pPr>
        <w:autoSpaceDE/>
        <w:autoSpaceDN/>
        <w:spacing w:line="360" w:lineRule="auto"/>
        <w:jc w:val="both"/>
        <w:rPr>
          <w:b/>
          <w:sz w:val="22"/>
          <w:szCs w:val="22"/>
        </w:rPr>
      </w:pPr>
      <w:r w:rsidRPr="00953054">
        <w:rPr>
          <w:b/>
          <w:sz w:val="22"/>
          <w:szCs w:val="22"/>
        </w:rPr>
        <w:t>Valuation</w:t>
      </w:r>
    </w:p>
    <w:p w14:paraId="06ECED89" w14:textId="77777777" w:rsidR="00C4185E" w:rsidRPr="00953054" w:rsidRDefault="00EB76EF" w:rsidP="00953054">
      <w:pPr>
        <w:autoSpaceDE/>
        <w:autoSpaceDN/>
        <w:spacing w:line="360" w:lineRule="auto"/>
        <w:jc w:val="both"/>
        <w:rPr>
          <w:bCs/>
          <w:sz w:val="22"/>
          <w:szCs w:val="22"/>
        </w:rPr>
      </w:pPr>
      <w:r w:rsidRPr="00953054">
        <w:rPr>
          <w:bCs/>
          <w:sz w:val="22"/>
          <w:szCs w:val="22"/>
        </w:rPr>
        <w:t>Land and buildings</w:t>
      </w:r>
      <w:r w:rsidR="00F811C2" w:rsidRPr="00953054">
        <w:rPr>
          <w:bCs/>
          <w:sz w:val="22"/>
          <w:szCs w:val="22"/>
        </w:rPr>
        <w:t>/ Equipment (be specific)</w:t>
      </w:r>
      <w:r w:rsidRPr="00953054">
        <w:rPr>
          <w:bCs/>
          <w:sz w:val="22"/>
          <w:szCs w:val="22"/>
        </w:rPr>
        <w:t xml:space="preserve"> were valued by </w:t>
      </w:r>
      <w:r w:rsidR="00F811C2" w:rsidRPr="00953054">
        <w:rPr>
          <w:bCs/>
          <w:sz w:val="22"/>
          <w:szCs w:val="22"/>
        </w:rPr>
        <w:t>in line with the National Assets and Liabilities Management Policy and Guidelines (Issued 30</w:t>
      </w:r>
      <w:r w:rsidR="00F811C2" w:rsidRPr="00953054">
        <w:rPr>
          <w:bCs/>
          <w:sz w:val="22"/>
          <w:szCs w:val="22"/>
          <w:vertAlign w:val="superscript"/>
        </w:rPr>
        <w:t>th</w:t>
      </w:r>
      <w:r w:rsidR="00F811C2" w:rsidRPr="00953054">
        <w:rPr>
          <w:bCs/>
          <w:sz w:val="22"/>
          <w:szCs w:val="22"/>
        </w:rPr>
        <w:t xml:space="preserve"> June 20</w:t>
      </w:r>
      <w:r w:rsidR="00787717" w:rsidRPr="00953054">
        <w:rPr>
          <w:bCs/>
          <w:sz w:val="22"/>
          <w:szCs w:val="22"/>
        </w:rPr>
        <w:t>20</w:t>
      </w:r>
      <w:r w:rsidR="00F811C2" w:rsidRPr="00953054">
        <w:rPr>
          <w:bCs/>
          <w:sz w:val="22"/>
          <w:szCs w:val="22"/>
        </w:rPr>
        <w:t>).</w:t>
      </w:r>
      <w:r w:rsidR="00F028EC" w:rsidRPr="00953054">
        <w:rPr>
          <w:bCs/>
          <w:sz w:val="22"/>
          <w:szCs w:val="22"/>
        </w:rPr>
        <w:t xml:space="preserve"> These amounts were adopted on xxx</w:t>
      </w:r>
      <w:r w:rsidR="00CC2C10" w:rsidRPr="00953054">
        <w:rPr>
          <w:bCs/>
          <w:sz w:val="22"/>
          <w:szCs w:val="22"/>
        </w:rPr>
        <w:t>.</w:t>
      </w:r>
    </w:p>
    <w:p w14:paraId="4A614BEE" w14:textId="0134AF8B" w:rsidR="00C4185E" w:rsidRPr="00953054" w:rsidRDefault="00A172D4" w:rsidP="00953054">
      <w:pPr>
        <w:autoSpaceDE/>
        <w:autoSpaceDN/>
        <w:spacing w:line="360" w:lineRule="auto"/>
        <w:ind w:right="-302"/>
        <w:jc w:val="both"/>
        <w:rPr>
          <w:b/>
          <w:bCs/>
          <w:sz w:val="22"/>
          <w:szCs w:val="22"/>
          <w:lang w:eastAsia="en-GB"/>
        </w:rPr>
      </w:pPr>
      <w:r>
        <w:rPr>
          <w:b/>
          <w:bCs/>
          <w:sz w:val="22"/>
          <w:szCs w:val="22"/>
          <w:lang w:eastAsia="en-GB"/>
        </w:rPr>
        <w:t>2</w:t>
      </w:r>
      <w:r w:rsidR="007B68DA">
        <w:rPr>
          <w:b/>
          <w:bCs/>
          <w:sz w:val="22"/>
          <w:szCs w:val="22"/>
          <w:lang w:eastAsia="en-GB"/>
        </w:rPr>
        <w:t>5</w:t>
      </w:r>
      <w:r w:rsidR="00972C42">
        <w:rPr>
          <w:b/>
          <w:bCs/>
          <w:sz w:val="22"/>
          <w:szCs w:val="22"/>
          <w:lang w:eastAsia="en-GB"/>
        </w:rPr>
        <w:t xml:space="preserve"> </w:t>
      </w:r>
      <w:r w:rsidR="00E77AC9" w:rsidRPr="00953054">
        <w:rPr>
          <w:b/>
          <w:bCs/>
          <w:sz w:val="22"/>
          <w:szCs w:val="22"/>
          <w:lang w:eastAsia="en-GB"/>
        </w:rPr>
        <w:t xml:space="preserve">(b) </w:t>
      </w:r>
      <w:r w:rsidR="00CC2C10" w:rsidRPr="00953054">
        <w:rPr>
          <w:b/>
          <w:bCs/>
          <w:sz w:val="22"/>
          <w:szCs w:val="22"/>
          <w:lang w:eastAsia="en-GB"/>
        </w:rPr>
        <w:t>Property, Plant and Equipment at Cost</w:t>
      </w:r>
    </w:p>
    <w:p w14:paraId="11AAB4EB" w14:textId="77777777" w:rsidR="00E77AC9" w:rsidRPr="00953054" w:rsidRDefault="00AD189F" w:rsidP="00953054">
      <w:pPr>
        <w:autoSpaceDE/>
        <w:autoSpaceDN/>
        <w:spacing w:line="360" w:lineRule="auto"/>
        <w:ind w:right="-10"/>
        <w:jc w:val="both"/>
        <w:rPr>
          <w:b/>
          <w:bCs/>
          <w:sz w:val="22"/>
          <w:szCs w:val="22"/>
          <w:lang w:eastAsia="en-GB"/>
        </w:rPr>
      </w:pPr>
      <w:r w:rsidRPr="00953054">
        <w:rPr>
          <w:sz w:val="22"/>
          <w:szCs w:val="22"/>
          <w:lang w:eastAsia="en-GB"/>
        </w:rPr>
        <w:t xml:space="preserve">If the freehold land, buildings and other assets were </w:t>
      </w:r>
      <w:r w:rsidR="00C4185E" w:rsidRPr="00953054">
        <w:rPr>
          <w:sz w:val="22"/>
          <w:szCs w:val="22"/>
          <w:lang w:eastAsia="en-GB"/>
        </w:rPr>
        <w:t>stated on the historical cost basis the amounts would be as follows</w:t>
      </w:r>
      <w:r w:rsidR="00C4185E" w:rsidRPr="00953054">
        <w:rPr>
          <w:b/>
          <w:bCs/>
          <w:sz w:val="22"/>
          <w:szCs w:val="22"/>
          <w:lang w:eastAsia="en-GB"/>
        </w:rPr>
        <w: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249"/>
        <w:gridCol w:w="1593"/>
        <w:gridCol w:w="1595"/>
        <w:gridCol w:w="1593"/>
      </w:tblGrid>
      <w:tr w:rsidR="00906BFC" w:rsidRPr="00953054" w14:paraId="1E832141" w14:textId="77777777" w:rsidTr="00336472">
        <w:trPr>
          <w:trHeight w:val="340"/>
        </w:trPr>
        <w:tc>
          <w:tcPr>
            <w:tcW w:w="2353" w:type="pct"/>
            <w:shd w:val="clear" w:color="auto" w:fill="0070C0"/>
          </w:tcPr>
          <w:p w14:paraId="5CEB4B79" w14:textId="77777777" w:rsidR="00906BFC" w:rsidRPr="00953054" w:rsidRDefault="00906BFC" w:rsidP="00953054">
            <w:pPr>
              <w:pStyle w:val="Header"/>
              <w:tabs>
                <w:tab w:val="clear" w:pos="4320"/>
                <w:tab w:val="clear" w:pos="8640"/>
              </w:tabs>
              <w:spacing w:line="276" w:lineRule="auto"/>
              <w:jc w:val="both"/>
              <w:rPr>
                <w:rStyle w:val="CommentReference"/>
                <w:sz w:val="22"/>
                <w:szCs w:val="22"/>
              </w:rPr>
            </w:pPr>
          </w:p>
        </w:tc>
        <w:tc>
          <w:tcPr>
            <w:tcW w:w="882" w:type="pct"/>
            <w:shd w:val="clear" w:color="auto" w:fill="0070C0"/>
            <w:vAlign w:val="bottom"/>
          </w:tcPr>
          <w:p w14:paraId="49BB5253" w14:textId="77777777" w:rsidR="00906BFC" w:rsidRPr="00953054" w:rsidRDefault="00906BFC" w:rsidP="00953054">
            <w:pPr>
              <w:pStyle w:val="Header"/>
              <w:tabs>
                <w:tab w:val="clear" w:pos="4320"/>
                <w:tab w:val="clear" w:pos="8640"/>
              </w:tabs>
              <w:spacing w:line="276" w:lineRule="auto"/>
              <w:jc w:val="both"/>
              <w:rPr>
                <w:b/>
                <w:sz w:val="22"/>
                <w:szCs w:val="22"/>
              </w:rPr>
            </w:pPr>
            <w:r w:rsidRPr="00953054">
              <w:rPr>
                <w:b/>
                <w:sz w:val="22"/>
                <w:szCs w:val="22"/>
              </w:rPr>
              <w:t>Cost</w:t>
            </w:r>
          </w:p>
        </w:tc>
        <w:tc>
          <w:tcPr>
            <w:tcW w:w="883" w:type="pct"/>
            <w:shd w:val="clear" w:color="auto" w:fill="0070C0"/>
            <w:vAlign w:val="bottom"/>
          </w:tcPr>
          <w:p w14:paraId="32520D2D" w14:textId="77777777" w:rsidR="00906BFC" w:rsidRPr="00953054" w:rsidRDefault="00906BFC" w:rsidP="00953054">
            <w:pPr>
              <w:pStyle w:val="Header"/>
              <w:tabs>
                <w:tab w:val="clear" w:pos="4320"/>
                <w:tab w:val="clear" w:pos="8640"/>
              </w:tabs>
              <w:spacing w:line="276" w:lineRule="auto"/>
              <w:jc w:val="both"/>
              <w:rPr>
                <w:b/>
                <w:sz w:val="22"/>
                <w:szCs w:val="22"/>
              </w:rPr>
            </w:pPr>
            <w:r w:rsidRPr="00953054">
              <w:rPr>
                <w:b/>
                <w:sz w:val="22"/>
                <w:szCs w:val="22"/>
              </w:rPr>
              <w:t xml:space="preserve">Accumulated </w:t>
            </w:r>
            <w:r w:rsidR="00B872BE" w:rsidRPr="00953054">
              <w:rPr>
                <w:b/>
                <w:sz w:val="22"/>
                <w:szCs w:val="22"/>
              </w:rPr>
              <w:t>Depreciation</w:t>
            </w:r>
          </w:p>
        </w:tc>
        <w:tc>
          <w:tcPr>
            <w:tcW w:w="882" w:type="pct"/>
            <w:shd w:val="clear" w:color="auto" w:fill="0070C0"/>
            <w:vAlign w:val="bottom"/>
          </w:tcPr>
          <w:p w14:paraId="10D034B8" w14:textId="77777777" w:rsidR="00906BFC" w:rsidRPr="00953054" w:rsidRDefault="00B872BE" w:rsidP="00953054">
            <w:pPr>
              <w:pStyle w:val="Header"/>
              <w:tabs>
                <w:tab w:val="clear" w:pos="4320"/>
                <w:tab w:val="clear" w:pos="8640"/>
              </w:tabs>
              <w:spacing w:line="276" w:lineRule="auto"/>
              <w:jc w:val="both"/>
              <w:rPr>
                <w:b/>
                <w:sz w:val="22"/>
                <w:szCs w:val="22"/>
              </w:rPr>
            </w:pPr>
            <w:r w:rsidRPr="00953054">
              <w:rPr>
                <w:b/>
                <w:sz w:val="22"/>
                <w:szCs w:val="22"/>
              </w:rPr>
              <w:t>NBV</w:t>
            </w:r>
          </w:p>
        </w:tc>
      </w:tr>
      <w:tr w:rsidR="00B872BE" w:rsidRPr="00953054" w14:paraId="4D44BB3D" w14:textId="77777777" w:rsidTr="00336472">
        <w:trPr>
          <w:trHeight w:val="340"/>
        </w:trPr>
        <w:tc>
          <w:tcPr>
            <w:tcW w:w="2353" w:type="pct"/>
            <w:shd w:val="clear" w:color="auto" w:fill="0070C0"/>
          </w:tcPr>
          <w:p w14:paraId="279F8D1C" w14:textId="77777777" w:rsidR="00B872BE" w:rsidRPr="00953054" w:rsidRDefault="00B872BE" w:rsidP="00953054">
            <w:pPr>
              <w:pStyle w:val="Header"/>
              <w:tabs>
                <w:tab w:val="clear" w:pos="4320"/>
                <w:tab w:val="clear" w:pos="8640"/>
              </w:tabs>
              <w:spacing w:line="276" w:lineRule="auto"/>
              <w:jc w:val="both"/>
              <w:rPr>
                <w:rStyle w:val="CommentReference"/>
                <w:sz w:val="22"/>
                <w:szCs w:val="22"/>
              </w:rPr>
            </w:pPr>
          </w:p>
        </w:tc>
        <w:tc>
          <w:tcPr>
            <w:tcW w:w="882" w:type="pct"/>
            <w:shd w:val="clear" w:color="auto" w:fill="0070C0"/>
            <w:vAlign w:val="bottom"/>
          </w:tcPr>
          <w:p w14:paraId="2EF5447D" w14:textId="77777777" w:rsidR="00B872BE" w:rsidRPr="00953054" w:rsidRDefault="00B872BE" w:rsidP="00953054">
            <w:pPr>
              <w:pStyle w:val="Header"/>
              <w:tabs>
                <w:tab w:val="clear" w:pos="4320"/>
                <w:tab w:val="clear" w:pos="8640"/>
              </w:tabs>
              <w:spacing w:line="276" w:lineRule="auto"/>
              <w:jc w:val="both"/>
              <w:rPr>
                <w:b/>
                <w:sz w:val="22"/>
                <w:szCs w:val="22"/>
              </w:rPr>
            </w:pPr>
            <w:r w:rsidRPr="00953054">
              <w:rPr>
                <w:b/>
                <w:sz w:val="22"/>
                <w:szCs w:val="22"/>
              </w:rPr>
              <w:t>Kshs</w:t>
            </w:r>
          </w:p>
        </w:tc>
        <w:tc>
          <w:tcPr>
            <w:tcW w:w="883" w:type="pct"/>
            <w:shd w:val="clear" w:color="auto" w:fill="0070C0"/>
            <w:vAlign w:val="bottom"/>
          </w:tcPr>
          <w:p w14:paraId="125136AC" w14:textId="77777777" w:rsidR="00B872BE" w:rsidRPr="00953054" w:rsidRDefault="00B872BE" w:rsidP="00953054">
            <w:pPr>
              <w:pStyle w:val="Header"/>
              <w:tabs>
                <w:tab w:val="clear" w:pos="4320"/>
                <w:tab w:val="clear" w:pos="8640"/>
              </w:tabs>
              <w:spacing w:line="276" w:lineRule="auto"/>
              <w:jc w:val="both"/>
              <w:rPr>
                <w:b/>
                <w:sz w:val="22"/>
                <w:szCs w:val="22"/>
              </w:rPr>
            </w:pPr>
            <w:r w:rsidRPr="00953054">
              <w:rPr>
                <w:b/>
                <w:sz w:val="22"/>
                <w:szCs w:val="22"/>
              </w:rPr>
              <w:t>Kshs</w:t>
            </w:r>
          </w:p>
        </w:tc>
        <w:tc>
          <w:tcPr>
            <w:tcW w:w="883" w:type="pct"/>
            <w:shd w:val="clear" w:color="auto" w:fill="0070C0"/>
            <w:vAlign w:val="bottom"/>
          </w:tcPr>
          <w:p w14:paraId="50AB0DFE" w14:textId="77777777" w:rsidR="00B872BE" w:rsidRPr="00953054" w:rsidRDefault="00B872BE" w:rsidP="00953054">
            <w:pPr>
              <w:pStyle w:val="Header"/>
              <w:tabs>
                <w:tab w:val="clear" w:pos="4320"/>
                <w:tab w:val="clear" w:pos="8640"/>
              </w:tabs>
              <w:spacing w:line="276" w:lineRule="auto"/>
              <w:jc w:val="both"/>
              <w:rPr>
                <w:b/>
                <w:sz w:val="22"/>
                <w:szCs w:val="22"/>
              </w:rPr>
            </w:pPr>
            <w:r w:rsidRPr="00953054">
              <w:rPr>
                <w:b/>
                <w:sz w:val="22"/>
                <w:szCs w:val="22"/>
              </w:rPr>
              <w:t>Kshs</w:t>
            </w:r>
          </w:p>
        </w:tc>
      </w:tr>
      <w:tr w:rsidR="00940F34" w:rsidRPr="00953054" w14:paraId="19066ACE" w14:textId="77777777" w:rsidTr="00336472">
        <w:trPr>
          <w:trHeight w:val="340"/>
        </w:trPr>
        <w:tc>
          <w:tcPr>
            <w:tcW w:w="2353" w:type="pct"/>
            <w:shd w:val="clear" w:color="auto" w:fill="auto"/>
            <w:vAlign w:val="bottom"/>
          </w:tcPr>
          <w:p w14:paraId="60CFF790" w14:textId="77777777" w:rsidR="00940F34" w:rsidRPr="00953054" w:rsidRDefault="00940F34" w:rsidP="00953054">
            <w:pPr>
              <w:pStyle w:val="Header"/>
              <w:tabs>
                <w:tab w:val="clear" w:pos="4320"/>
                <w:tab w:val="clear" w:pos="8640"/>
              </w:tabs>
              <w:spacing w:line="276" w:lineRule="auto"/>
              <w:jc w:val="both"/>
              <w:rPr>
                <w:sz w:val="22"/>
                <w:szCs w:val="22"/>
              </w:rPr>
            </w:pPr>
            <w:r w:rsidRPr="00953054">
              <w:rPr>
                <w:sz w:val="22"/>
                <w:szCs w:val="22"/>
              </w:rPr>
              <w:t>Land</w:t>
            </w:r>
          </w:p>
        </w:tc>
        <w:tc>
          <w:tcPr>
            <w:tcW w:w="882" w:type="pct"/>
            <w:shd w:val="clear" w:color="auto" w:fill="auto"/>
            <w:vAlign w:val="bottom"/>
          </w:tcPr>
          <w:p w14:paraId="25593870" w14:textId="77777777" w:rsidR="00940F34"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c>
          <w:tcPr>
            <w:tcW w:w="883" w:type="pct"/>
            <w:shd w:val="clear" w:color="auto" w:fill="auto"/>
            <w:vAlign w:val="bottom"/>
          </w:tcPr>
          <w:p w14:paraId="6AD6F474" w14:textId="77777777" w:rsidR="00940F34"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c>
          <w:tcPr>
            <w:tcW w:w="883" w:type="pct"/>
            <w:vAlign w:val="bottom"/>
          </w:tcPr>
          <w:p w14:paraId="536D0930" w14:textId="77777777" w:rsidR="00940F34"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r>
      <w:tr w:rsidR="00940F34" w:rsidRPr="00953054" w14:paraId="5FD2EF9D" w14:textId="77777777" w:rsidTr="00336472">
        <w:trPr>
          <w:trHeight w:val="340"/>
        </w:trPr>
        <w:tc>
          <w:tcPr>
            <w:tcW w:w="2353" w:type="pct"/>
            <w:shd w:val="clear" w:color="auto" w:fill="auto"/>
            <w:vAlign w:val="bottom"/>
          </w:tcPr>
          <w:p w14:paraId="263C17AF" w14:textId="77777777" w:rsidR="00940F34" w:rsidRPr="00953054" w:rsidRDefault="00940F34" w:rsidP="00953054">
            <w:pPr>
              <w:pStyle w:val="Header"/>
              <w:tabs>
                <w:tab w:val="clear" w:pos="4320"/>
                <w:tab w:val="clear" w:pos="8640"/>
              </w:tabs>
              <w:spacing w:line="276" w:lineRule="auto"/>
              <w:jc w:val="both"/>
              <w:rPr>
                <w:sz w:val="22"/>
                <w:szCs w:val="22"/>
              </w:rPr>
            </w:pPr>
            <w:r w:rsidRPr="00953054">
              <w:rPr>
                <w:sz w:val="22"/>
                <w:szCs w:val="22"/>
              </w:rPr>
              <w:t>Buildings</w:t>
            </w:r>
          </w:p>
        </w:tc>
        <w:tc>
          <w:tcPr>
            <w:tcW w:w="882" w:type="pct"/>
            <w:shd w:val="clear" w:color="auto" w:fill="auto"/>
            <w:vAlign w:val="bottom"/>
          </w:tcPr>
          <w:p w14:paraId="6A656CEA" w14:textId="77777777" w:rsidR="00940F34"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c>
          <w:tcPr>
            <w:tcW w:w="883" w:type="pct"/>
            <w:shd w:val="clear" w:color="auto" w:fill="auto"/>
            <w:vAlign w:val="bottom"/>
          </w:tcPr>
          <w:p w14:paraId="50102CC4" w14:textId="77777777" w:rsidR="00940F34"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c>
          <w:tcPr>
            <w:tcW w:w="883" w:type="pct"/>
            <w:vAlign w:val="bottom"/>
          </w:tcPr>
          <w:p w14:paraId="17923A4A" w14:textId="77777777" w:rsidR="00940F34"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r>
      <w:tr w:rsidR="00B872BE" w:rsidRPr="00953054" w14:paraId="3E96B122" w14:textId="77777777" w:rsidTr="00336472">
        <w:trPr>
          <w:trHeight w:val="340"/>
        </w:trPr>
        <w:tc>
          <w:tcPr>
            <w:tcW w:w="2353" w:type="pct"/>
            <w:shd w:val="clear" w:color="auto" w:fill="auto"/>
            <w:vAlign w:val="bottom"/>
          </w:tcPr>
          <w:p w14:paraId="3A3F45DC" w14:textId="77777777" w:rsidR="00B872BE" w:rsidRPr="00953054" w:rsidRDefault="00B872BE" w:rsidP="00953054">
            <w:pPr>
              <w:pStyle w:val="Header"/>
              <w:tabs>
                <w:tab w:val="clear" w:pos="4320"/>
                <w:tab w:val="clear" w:pos="8640"/>
              </w:tabs>
              <w:spacing w:line="276" w:lineRule="auto"/>
              <w:jc w:val="both"/>
              <w:rPr>
                <w:sz w:val="22"/>
                <w:szCs w:val="22"/>
              </w:rPr>
            </w:pPr>
            <w:r w:rsidRPr="00953054">
              <w:rPr>
                <w:sz w:val="22"/>
                <w:szCs w:val="22"/>
              </w:rPr>
              <w:t xml:space="preserve">Plant </w:t>
            </w:r>
            <w:r w:rsidR="00832B1B" w:rsidRPr="00953054">
              <w:rPr>
                <w:sz w:val="22"/>
                <w:szCs w:val="22"/>
              </w:rPr>
              <w:t>And Machinery</w:t>
            </w:r>
          </w:p>
        </w:tc>
        <w:tc>
          <w:tcPr>
            <w:tcW w:w="882" w:type="pct"/>
            <w:shd w:val="clear" w:color="auto" w:fill="auto"/>
            <w:vAlign w:val="bottom"/>
          </w:tcPr>
          <w:p w14:paraId="2867CB03" w14:textId="77777777" w:rsidR="00B872BE"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c>
          <w:tcPr>
            <w:tcW w:w="883" w:type="pct"/>
            <w:shd w:val="clear" w:color="auto" w:fill="auto"/>
            <w:vAlign w:val="bottom"/>
          </w:tcPr>
          <w:p w14:paraId="30E3ED82" w14:textId="77777777" w:rsidR="00B872BE"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c>
          <w:tcPr>
            <w:tcW w:w="883" w:type="pct"/>
            <w:vAlign w:val="bottom"/>
          </w:tcPr>
          <w:p w14:paraId="331B6FA4" w14:textId="77777777" w:rsidR="00B872BE"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r>
      <w:tr w:rsidR="00B872BE" w:rsidRPr="00953054" w14:paraId="46775B26" w14:textId="77777777" w:rsidTr="00336472">
        <w:trPr>
          <w:trHeight w:val="340"/>
        </w:trPr>
        <w:tc>
          <w:tcPr>
            <w:tcW w:w="2353" w:type="pct"/>
            <w:shd w:val="clear" w:color="auto" w:fill="auto"/>
            <w:vAlign w:val="bottom"/>
          </w:tcPr>
          <w:p w14:paraId="361634ED" w14:textId="77777777" w:rsidR="00B872BE" w:rsidRPr="00953054" w:rsidRDefault="00B872BE" w:rsidP="00953054">
            <w:pPr>
              <w:pStyle w:val="Header"/>
              <w:tabs>
                <w:tab w:val="clear" w:pos="4320"/>
                <w:tab w:val="clear" w:pos="8640"/>
              </w:tabs>
              <w:spacing w:line="276" w:lineRule="auto"/>
              <w:jc w:val="both"/>
              <w:rPr>
                <w:sz w:val="22"/>
                <w:szCs w:val="22"/>
              </w:rPr>
            </w:pPr>
            <w:r w:rsidRPr="00953054">
              <w:rPr>
                <w:sz w:val="22"/>
                <w:szCs w:val="22"/>
              </w:rPr>
              <w:t xml:space="preserve">Motor </w:t>
            </w:r>
            <w:r w:rsidR="00832B1B" w:rsidRPr="00953054">
              <w:rPr>
                <w:sz w:val="22"/>
                <w:szCs w:val="22"/>
              </w:rPr>
              <w:t>Vehicles, Including Motorcycles</w:t>
            </w:r>
          </w:p>
        </w:tc>
        <w:tc>
          <w:tcPr>
            <w:tcW w:w="882" w:type="pct"/>
            <w:shd w:val="clear" w:color="auto" w:fill="auto"/>
            <w:vAlign w:val="bottom"/>
          </w:tcPr>
          <w:p w14:paraId="0CF93E32" w14:textId="77777777" w:rsidR="00B872BE"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c>
          <w:tcPr>
            <w:tcW w:w="883" w:type="pct"/>
            <w:shd w:val="clear" w:color="auto" w:fill="auto"/>
            <w:vAlign w:val="bottom"/>
          </w:tcPr>
          <w:p w14:paraId="50D3AC53" w14:textId="77777777" w:rsidR="00B872BE"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c>
          <w:tcPr>
            <w:tcW w:w="883" w:type="pct"/>
            <w:vAlign w:val="bottom"/>
          </w:tcPr>
          <w:p w14:paraId="6386D3C7" w14:textId="77777777" w:rsidR="00B872BE"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r>
      <w:tr w:rsidR="00B872BE" w:rsidRPr="00953054" w14:paraId="20BADA9F" w14:textId="77777777" w:rsidTr="00336472">
        <w:trPr>
          <w:trHeight w:val="340"/>
        </w:trPr>
        <w:tc>
          <w:tcPr>
            <w:tcW w:w="2353" w:type="pct"/>
            <w:shd w:val="clear" w:color="auto" w:fill="auto"/>
            <w:vAlign w:val="bottom"/>
          </w:tcPr>
          <w:p w14:paraId="6BF0A32F" w14:textId="77777777" w:rsidR="00B872BE" w:rsidRPr="00953054" w:rsidRDefault="00B872BE" w:rsidP="00953054">
            <w:pPr>
              <w:pStyle w:val="Header"/>
              <w:tabs>
                <w:tab w:val="clear" w:pos="4320"/>
                <w:tab w:val="clear" w:pos="8640"/>
              </w:tabs>
              <w:spacing w:line="276" w:lineRule="auto"/>
              <w:jc w:val="both"/>
              <w:rPr>
                <w:sz w:val="22"/>
                <w:szCs w:val="22"/>
              </w:rPr>
            </w:pPr>
            <w:r w:rsidRPr="00953054">
              <w:rPr>
                <w:sz w:val="22"/>
                <w:szCs w:val="22"/>
              </w:rPr>
              <w:t xml:space="preserve">Computers </w:t>
            </w:r>
            <w:r w:rsidR="00832B1B" w:rsidRPr="00953054">
              <w:rPr>
                <w:sz w:val="22"/>
                <w:szCs w:val="22"/>
              </w:rPr>
              <w:t>And Related Equipment</w:t>
            </w:r>
          </w:p>
        </w:tc>
        <w:tc>
          <w:tcPr>
            <w:tcW w:w="882" w:type="pct"/>
            <w:shd w:val="clear" w:color="auto" w:fill="auto"/>
            <w:vAlign w:val="bottom"/>
          </w:tcPr>
          <w:p w14:paraId="09B12EE0" w14:textId="77777777" w:rsidR="00B872BE"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c>
          <w:tcPr>
            <w:tcW w:w="883" w:type="pct"/>
            <w:shd w:val="clear" w:color="auto" w:fill="auto"/>
            <w:vAlign w:val="bottom"/>
          </w:tcPr>
          <w:p w14:paraId="6D5FF0F5" w14:textId="77777777" w:rsidR="00B872BE"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c>
          <w:tcPr>
            <w:tcW w:w="883" w:type="pct"/>
            <w:vAlign w:val="bottom"/>
          </w:tcPr>
          <w:p w14:paraId="14ABDFF1" w14:textId="77777777" w:rsidR="00B872BE"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r>
      <w:tr w:rsidR="00B872BE" w:rsidRPr="00953054" w14:paraId="24F06341" w14:textId="77777777" w:rsidTr="00336472">
        <w:trPr>
          <w:trHeight w:val="340"/>
        </w:trPr>
        <w:tc>
          <w:tcPr>
            <w:tcW w:w="2353" w:type="pct"/>
            <w:shd w:val="clear" w:color="auto" w:fill="auto"/>
            <w:vAlign w:val="bottom"/>
          </w:tcPr>
          <w:p w14:paraId="3B61D6D6" w14:textId="77777777" w:rsidR="00B872BE" w:rsidRPr="00953054" w:rsidRDefault="00B872BE" w:rsidP="00953054">
            <w:pPr>
              <w:pStyle w:val="Header"/>
              <w:tabs>
                <w:tab w:val="clear" w:pos="4320"/>
                <w:tab w:val="clear" w:pos="8640"/>
              </w:tabs>
              <w:spacing w:line="276" w:lineRule="auto"/>
              <w:jc w:val="both"/>
              <w:rPr>
                <w:sz w:val="22"/>
                <w:szCs w:val="22"/>
              </w:rPr>
            </w:pPr>
            <w:r w:rsidRPr="00953054">
              <w:rPr>
                <w:sz w:val="22"/>
                <w:szCs w:val="22"/>
              </w:rPr>
              <w:t xml:space="preserve">Office </w:t>
            </w:r>
            <w:r w:rsidR="00832B1B" w:rsidRPr="00953054">
              <w:rPr>
                <w:sz w:val="22"/>
                <w:szCs w:val="22"/>
              </w:rPr>
              <w:t>Equipment, Furniture, And Fittings</w:t>
            </w:r>
          </w:p>
        </w:tc>
        <w:tc>
          <w:tcPr>
            <w:tcW w:w="882" w:type="pct"/>
            <w:shd w:val="clear" w:color="auto" w:fill="auto"/>
            <w:vAlign w:val="bottom"/>
          </w:tcPr>
          <w:p w14:paraId="337B97C0" w14:textId="77777777" w:rsidR="00B872BE"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c>
          <w:tcPr>
            <w:tcW w:w="883" w:type="pct"/>
            <w:shd w:val="clear" w:color="auto" w:fill="auto"/>
            <w:vAlign w:val="bottom"/>
          </w:tcPr>
          <w:p w14:paraId="27796995" w14:textId="77777777" w:rsidR="00B872BE"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c>
          <w:tcPr>
            <w:tcW w:w="883" w:type="pct"/>
            <w:vAlign w:val="bottom"/>
          </w:tcPr>
          <w:p w14:paraId="77D441E2" w14:textId="77777777" w:rsidR="00B872BE" w:rsidRPr="00953054" w:rsidRDefault="00832B1B" w:rsidP="00953054">
            <w:pPr>
              <w:pStyle w:val="Header"/>
              <w:tabs>
                <w:tab w:val="clear" w:pos="4320"/>
                <w:tab w:val="clear" w:pos="8640"/>
              </w:tabs>
              <w:spacing w:line="276" w:lineRule="auto"/>
              <w:jc w:val="both"/>
              <w:rPr>
                <w:sz w:val="22"/>
                <w:szCs w:val="22"/>
              </w:rPr>
            </w:pPr>
            <w:r w:rsidRPr="00953054">
              <w:rPr>
                <w:sz w:val="22"/>
                <w:szCs w:val="22"/>
              </w:rPr>
              <w:t>xxx</w:t>
            </w:r>
          </w:p>
        </w:tc>
      </w:tr>
      <w:tr w:rsidR="00B872BE" w:rsidRPr="00953054" w14:paraId="0C972DFD" w14:textId="77777777" w:rsidTr="00336472">
        <w:trPr>
          <w:trHeight w:val="340"/>
        </w:trPr>
        <w:tc>
          <w:tcPr>
            <w:tcW w:w="2353" w:type="pct"/>
            <w:shd w:val="clear" w:color="auto" w:fill="auto"/>
            <w:vAlign w:val="bottom"/>
          </w:tcPr>
          <w:p w14:paraId="351C7AAC" w14:textId="77777777" w:rsidR="00B872BE" w:rsidRPr="00953054" w:rsidRDefault="004B55D2" w:rsidP="00953054">
            <w:pPr>
              <w:pStyle w:val="Header"/>
              <w:tabs>
                <w:tab w:val="clear" w:pos="4320"/>
                <w:tab w:val="clear" w:pos="8640"/>
              </w:tabs>
              <w:spacing w:line="276" w:lineRule="auto"/>
              <w:jc w:val="both"/>
              <w:rPr>
                <w:sz w:val="22"/>
                <w:szCs w:val="22"/>
              </w:rPr>
            </w:pPr>
            <w:r w:rsidRPr="00953054">
              <w:rPr>
                <w:b/>
                <w:bCs/>
                <w:sz w:val="22"/>
                <w:szCs w:val="22"/>
              </w:rPr>
              <w:t>Total</w:t>
            </w:r>
          </w:p>
        </w:tc>
        <w:tc>
          <w:tcPr>
            <w:tcW w:w="882" w:type="pct"/>
            <w:shd w:val="clear" w:color="auto" w:fill="auto"/>
            <w:vAlign w:val="bottom"/>
          </w:tcPr>
          <w:p w14:paraId="209AEBF5" w14:textId="77777777" w:rsidR="00B872BE" w:rsidRPr="00953054" w:rsidRDefault="00832B1B" w:rsidP="00953054">
            <w:pPr>
              <w:pStyle w:val="Header"/>
              <w:tabs>
                <w:tab w:val="clear" w:pos="4320"/>
                <w:tab w:val="clear" w:pos="8640"/>
              </w:tabs>
              <w:spacing w:line="276" w:lineRule="auto"/>
              <w:jc w:val="both"/>
              <w:rPr>
                <w:b/>
                <w:sz w:val="22"/>
                <w:szCs w:val="22"/>
              </w:rPr>
            </w:pPr>
            <w:r w:rsidRPr="00953054">
              <w:rPr>
                <w:b/>
                <w:sz w:val="22"/>
                <w:szCs w:val="22"/>
              </w:rPr>
              <w:t>xxx</w:t>
            </w:r>
          </w:p>
        </w:tc>
        <w:tc>
          <w:tcPr>
            <w:tcW w:w="883" w:type="pct"/>
            <w:shd w:val="clear" w:color="auto" w:fill="auto"/>
            <w:vAlign w:val="bottom"/>
          </w:tcPr>
          <w:p w14:paraId="725AD6D0" w14:textId="77777777" w:rsidR="00B872BE" w:rsidRPr="00953054" w:rsidRDefault="00832B1B" w:rsidP="00953054">
            <w:pPr>
              <w:pStyle w:val="Header"/>
              <w:tabs>
                <w:tab w:val="clear" w:pos="4320"/>
                <w:tab w:val="clear" w:pos="8640"/>
              </w:tabs>
              <w:spacing w:line="276" w:lineRule="auto"/>
              <w:jc w:val="both"/>
              <w:rPr>
                <w:b/>
                <w:sz w:val="22"/>
                <w:szCs w:val="22"/>
              </w:rPr>
            </w:pPr>
            <w:r w:rsidRPr="00953054">
              <w:rPr>
                <w:b/>
                <w:sz w:val="22"/>
                <w:szCs w:val="22"/>
              </w:rPr>
              <w:t>xxx</w:t>
            </w:r>
          </w:p>
        </w:tc>
        <w:tc>
          <w:tcPr>
            <w:tcW w:w="883" w:type="pct"/>
            <w:vAlign w:val="bottom"/>
          </w:tcPr>
          <w:p w14:paraId="21EFEE56" w14:textId="77777777" w:rsidR="00B872BE" w:rsidRPr="00953054" w:rsidRDefault="00832B1B" w:rsidP="00953054">
            <w:pPr>
              <w:pStyle w:val="Header"/>
              <w:tabs>
                <w:tab w:val="clear" w:pos="4320"/>
                <w:tab w:val="clear" w:pos="8640"/>
              </w:tabs>
              <w:spacing w:line="276" w:lineRule="auto"/>
              <w:jc w:val="both"/>
              <w:rPr>
                <w:b/>
                <w:sz w:val="22"/>
                <w:szCs w:val="22"/>
              </w:rPr>
            </w:pPr>
            <w:r w:rsidRPr="00953054">
              <w:rPr>
                <w:b/>
                <w:sz w:val="22"/>
                <w:szCs w:val="22"/>
              </w:rPr>
              <w:t>xxx</w:t>
            </w:r>
          </w:p>
        </w:tc>
      </w:tr>
    </w:tbl>
    <w:p w14:paraId="1ECC0719" w14:textId="77777777" w:rsidR="0099303E" w:rsidRPr="00953054" w:rsidRDefault="0099303E" w:rsidP="00953054">
      <w:pPr>
        <w:autoSpaceDE/>
        <w:autoSpaceDN/>
        <w:spacing w:line="360" w:lineRule="auto"/>
        <w:jc w:val="both"/>
        <w:rPr>
          <w:b/>
          <w:sz w:val="22"/>
          <w:szCs w:val="22"/>
        </w:rPr>
      </w:pPr>
    </w:p>
    <w:p w14:paraId="143908CD" w14:textId="77777777" w:rsidR="0099303E" w:rsidRPr="00953054" w:rsidRDefault="0099303E" w:rsidP="00953054">
      <w:pPr>
        <w:pStyle w:val="Header"/>
        <w:tabs>
          <w:tab w:val="clear" w:pos="4320"/>
          <w:tab w:val="clear" w:pos="8640"/>
          <w:tab w:val="decimal" w:pos="5760"/>
          <w:tab w:val="decimal" w:pos="7200"/>
          <w:tab w:val="decimal" w:pos="7920"/>
          <w:tab w:val="decimal" w:pos="9000"/>
        </w:tabs>
        <w:spacing w:line="360" w:lineRule="auto"/>
        <w:jc w:val="both"/>
        <w:rPr>
          <w:bCs/>
          <w:sz w:val="22"/>
          <w:szCs w:val="22"/>
          <w:lang w:val="en-US"/>
        </w:rPr>
      </w:pPr>
      <w:r w:rsidRPr="00953054">
        <w:rPr>
          <w:bCs/>
          <w:sz w:val="22"/>
          <w:szCs w:val="22"/>
          <w:lang w:val="en-US"/>
        </w:rPr>
        <w:t>Property plant and Equipment includes the following assets that are fully depreciated:</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356"/>
        <w:gridCol w:w="1837"/>
        <w:gridCol w:w="1837"/>
      </w:tblGrid>
      <w:tr w:rsidR="0099303E" w:rsidRPr="00953054" w14:paraId="5480EAAA" w14:textId="77777777" w:rsidTr="00336472">
        <w:trPr>
          <w:trHeight w:val="340"/>
        </w:trPr>
        <w:tc>
          <w:tcPr>
            <w:tcW w:w="2966" w:type="pct"/>
            <w:shd w:val="clear" w:color="auto" w:fill="0070C0"/>
          </w:tcPr>
          <w:p w14:paraId="6B135538" w14:textId="77777777" w:rsidR="0099303E" w:rsidRPr="00953054" w:rsidRDefault="0099303E" w:rsidP="00953054">
            <w:pPr>
              <w:pStyle w:val="Header"/>
              <w:tabs>
                <w:tab w:val="clear" w:pos="4320"/>
                <w:tab w:val="clear" w:pos="8640"/>
              </w:tabs>
              <w:spacing w:line="276" w:lineRule="auto"/>
              <w:jc w:val="both"/>
              <w:rPr>
                <w:b/>
                <w:sz w:val="22"/>
                <w:szCs w:val="22"/>
              </w:rPr>
            </w:pPr>
          </w:p>
        </w:tc>
        <w:tc>
          <w:tcPr>
            <w:tcW w:w="1017" w:type="pct"/>
            <w:shd w:val="clear" w:color="auto" w:fill="0070C0"/>
            <w:vAlign w:val="bottom"/>
          </w:tcPr>
          <w:p w14:paraId="5FB940C0" w14:textId="77777777" w:rsidR="0099303E" w:rsidRPr="00953054" w:rsidRDefault="00344171" w:rsidP="00953054">
            <w:pPr>
              <w:pStyle w:val="Header"/>
              <w:tabs>
                <w:tab w:val="clear" w:pos="4320"/>
                <w:tab w:val="clear" w:pos="8640"/>
              </w:tabs>
              <w:spacing w:line="276" w:lineRule="auto"/>
              <w:jc w:val="both"/>
              <w:rPr>
                <w:b/>
                <w:sz w:val="22"/>
                <w:szCs w:val="22"/>
              </w:rPr>
            </w:pPr>
            <w:r w:rsidRPr="00953054">
              <w:rPr>
                <w:b/>
                <w:sz w:val="22"/>
                <w:szCs w:val="22"/>
              </w:rPr>
              <w:t>Cost or valuation</w:t>
            </w:r>
          </w:p>
        </w:tc>
        <w:tc>
          <w:tcPr>
            <w:tcW w:w="1017" w:type="pct"/>
            <w:shd w:val="clear" w:color="auto" w:fill="0070C0"/>
            <w:vAlign w:val="bottom"/>
          </w:tcPr>
          <w:p w14:paraId="60F5E5E2" w14:textId="77777777" w:rsidR="0099303E" w:rsidRPr="00953054" w:rsidRDefault="00344171" w:rsidP="00953054">
            <w:pPr>
              <w:pStyle w:val="Header"/>
              <w:tabs>
                <w:tab w:val="clear" w:pos="4320"/>
                <w:tab w:val="clear" w:pos="8640"/>
              </w:tabs>
              <w:spacing w:line="276" w:lineRule="auto"/>
              <w:jc w:val="both"/>
              <w:rPr>
                <w:b/>
                <w:sz w:val="22"/>
                <w:szCs w:val="22"/>
              </w:rPr>
            </w:pPr>
            <w:r w:rsidRPr="00953054">
              <w:rPr>
                <w:b/>
                <w:sz w:val="22"/>
                <w:szCs w:val="22"/>
              </w:rPr>
              <w:t>Normal annual depreciation charge</w:t>
            </w:r>
          </w:p>
        </w:tc>
      </w:tr>
      <w:tr w:rsidR="0099303E" w:rsidRPr="00953054" w14:paraId="425ECBF0" w14:textId="77777777" w:rsidTr="00336472">
        <w:trPr>
          <w:trHeight w:val="340"/>
        </w:trPr>
        <w:tc>
          <w:tcPr>
            <w:tcW w:w="2966" w:type="pct"/>
            <w:shd w:val="clear" w:color="auto" w:fill="auto"/>
          </w:tcPr>
          <w:p w14:paraId="70B7543F" w14:textId="77777777" w:rsidR="0099303E" w:rsidRPr="00953054" w:rsidRDefault="0099303E" w:rsidP="00953054">
            <w:pPr>
              <w:pStyle w:val="Header"/>
              <w:tabs>
                <w:tab w:val="clear" w:pos="4320"/>
                <w:tab w:val="clear" w:pos="8640"/>
              </w:tabs>
              <w:spacing w:line="276" w:lineRule="auto"/>
              <w:jc w:val="both"/>
              <w:rPr>
                <w:sz w:val="22"/>
                <w:szCs w:val="22"/>
              </w:rPr>
            </w:pPr>
            <w:r w:rsidRPr="00953054">
              <w:rPr>
                <w:sz w:val="22"/>
                <w:szCs w:val="22"/>
              </w:rPr>
              <w:t xml:space="preserve">Plant </w:t>
            </w:r>
            <w:r w:rsidR="00A14644" w:rsidRPr="00953054">
              <w:rPr>
                <w:sz w:val="22"/>
                <w:szCs w:val="22"/>
              </w:rPr>
              <w:t>a</w:t>
            </w:r>
            <w:r w:rsidR="00344171" w:rsidRPr="00953054">
              <w:rPr>
                <w:sz w:val="22"/>
                <w:szCs w:val="22"/>
              </w:rPr>
              <w:t>nd Machinery</w:t>
            </w:r>
          </w:p>
        </w:tc>
        <w:tc>
          <w:tcPr>
            <w:tcW w:w="1017" w:type="pct"/>
            <w:shd w:val="clear" w:color="auto" w:fill="auto"/>
            <w:vAlign w:val="bottom"/>
          </w:tcPr>
          <w:p w14:paraId="4427E295" w14:textId="77777777" w:rsidR="0099303E" w:rsidRPr="00953054" w:rsidRDefault="00344171" w:rsidP="00953054">
            <w:pPr>
              <w:pStyle w:val="Header"/>
              <w:tabs>
                <w:tab w:val="clear" w:pos="4320"/>
                <w:tab w:val="clear" w:pos="8640"/>
              </w:tabs>
              <w:spacing w:line="276" w:lineRule="auto"/>
              <w:jc w:val="both"/>
              <w:rPr>
                <w:sz w:val="22"/>
                <w:szCs w:val="22"/>
              </w:rPr>
            </w:pPr>
            <w:r w:rsidRPr="00953054">
              <w:rPr>
                <w:sz w:val="22"/>
                <w:szCs w:val="22"/>
              </w:rPr>
              <w:t>xxx</w:t>
            </w:r>
          </w:p>
        </w:tc>
        <w:tc>
          <w:tcPr>
            <w:tcW w:w="1017" w:type="pct"/>
            <w:shd w:val="clear" w:color="auto" w:fill="auto"/>
            <w:vAlign w:val="bottom"/>
          </w:tcPr>
          <w:p w14:paraId="492C44F8" w14:textId="77777777" w:rsidR="0099303E" w:rsidRPr="00953054" w:rsidRDefault="00344171" w:rsidP="00953054">
            <w:pPr>
              <w:pStyle w:val="Header"/>
              <w:tabs>
                <w:tab w:val="clear" w:pos="4320"/>
                <w:tab w:val="clear" w:pos="8640"/>
              </w:tabs>
              <w:spacing w:line="276" w:lineRule="auto"/>
              <w:jc w:val="both"/>
              <w:rPr>
                <w:sz w:val="22"/>
                <w:szCs w:val="22"/>
              </w:rPr>
            </w:pPr>
            <w:r w:rsidRPr="00953054">
              <w:rPr>
                <w:sz w:val="22"/>
                <w:szCs w:val="22"/>
              </w:rPr>
              <w:t>xxx</w:t>
            </w:r>
          </w:p>
        </w:tc>
      </w:tr>
      <w:tr w:rsidR="0099303E" w:rsidRPr="00953054" w14:paraId="32CA4158" w14:textId="77777777" w:rsidTr="00336472">
        <w:trPr>
          <w:trHeight w:val="340"/>
        </w:trPr>
        <w:tc>
          <w:tcPr>
            <w:tcW w:w="2966" w:type="pct"/>
            <w:shd w:val="clear" w:color="auto" w:fill="auto"/>
          </w:tcPr>
          <w:p w14:paraId="49C29AF7" w14:textId="77777777" w:rsidR="0099303E" w:rsidRPr="00953054" w:rsidRDefault="0099303E" w:rsidP="00953054">
            <w:pPr>
              <w:pStyle w:val="Header"/>
              <w:tabs>
                <w:tab w:val="clear" w:pos="4320"/>
                <w:tab w:val="clear" w:pos="8640"/>
              </w:tabs>
              <w:spacing w:line="276" w:lineRule="auto"/>
              <w:jc w:val="both"/>
              <w:rPr>
                <w:sz w:val="22"/>
                <w:szCs w:val="22"/>
              </w:rPr>
            </w:pPr>
            <w:r w:rsidRPr="00953054">
              <w:rPr>
                <w:sz w:val="22"/>
                <w:szCs w:val="22"/>
              </w:rPr>
              <w:t xml:space="preserve">Motor </w:t>
            </w:r>
            <w:r w:rsidR="00A14644" w:rsidRPr="00953054">
              <w:rPr>
                <w:sz w:val="22"/>
                <w:szCs w:val="22"/>
              </w:rPr>
              <w:t>Vehicles i</w:t>
            </w:r>
            <w:r w:rsidR="00344171" w:rsidRPr="00953054">
              <w:rPr>
                <w:sz w:val="22"/>
                <w:szCs w:val="22"/>
              </w:rPr>
              <w:t xml:space="preserve">ncluding </w:t>
            </w:r>
            <w:r w:rsidR="00B90BF4" w:rsidRPr="00953054">
              <w:rPr>
                <w:sz w:val="22"/>
                <w:szCs w:val="22"/>
              </w:rPr>
              <w:t>Motorcycles</w:t>
            </w:r>
          </w:p>
        </w:tc>
        <w:tc>
          <w:tcPr>
            <w:tcW w:w="1017" w:type="pct"/>
            <w:shd w:val="clear" w:color="auto" w:fill="auto"/>
            <w:vAlign w:val="bottom"/>
          </w:tcPr>
          <w:p w14:paraId="49BFDB55" w14:textId="77777777" w:rsidR="0099303E" w:rsidRPr="00953054" w:rsidRDefault="00344171" w:rsidP="00953054">
            <w:pPr>
              <w:pStyle w:val="Header"/>
              <w:tabs>
                <w:tab w:val="clear" w:pos="4320"/>
                <w:tab w:val="clear" w:pos="8640"/>
              </w:tabs>
              <w:spacing w:line="276" w:lineRule="auto"/>
              <w:jc w:val="both"/>
              <w:rPr>
                <w:sz w:val="22"/>
                <w:szCs w:val="22"/>
              </w:rPr>
            </w:pPr>
            <w:r w:rsidRPr="00953054">
              <w:rPr>
                <w:sz w:val="22"/>
                <w:szCs w:val="22"/>
              </w:rPr>
              <w:t>xxx</w:t>
            </w:r>
          </w:p>
        </w:tc>
        <w:tc>
          <w:tcPr>
            <w:tcW w:w="1017" w:type="pct"/>
            <w:shd w:val="clear" w:color="auto" w:fill="auto"/>
            <w:vAlign w:val="bottom"/>
          </w:tcPr>
          <w:p w14:paraId="604E3168" w14:textId="77777777" w:rsidR="0099303E" w:rsidRPr="00953054" w:rsidRDefault="00344171" w:rsidP="00953054">
            <w:pPr>
              <w:pStyle w:val="Header"/>
              <w:tabs>
                <w:tab w:val="clear" w:pos="4320"/>
                <w:tab w:val="clear" w:pos="8640"/>
              </w:tabs>
              <w:spacing w:line="276" w:lineRule="auto"/>
              <w:jc w:val="both"/>
              <w:rPr>
                <w:sz w:val="22"/>
                <w:szCs w:val="22"/>
              </w:rPr>
            </w:pPr>
            <w:r w:rsidRPr="00953054">
              <w:rPr>
                <w:sz w:val="22"/>
                <w:szCs w:val="22"/>
              </w:rPr>
              <w:t>xxx</w:t>
            </w:r>
          </w:p>
        </w:tc>
      </w:tr>
      <w:tr w:rsidR="0099303E" w:rsidRPr="00953054" w14:paraId="62C8C5D4" w14:textId="77777777" w:rsidTr="00336472">
        <w:trPr>
          <w:trHeight w:val="340"/>
        </w:trPr>
        <w:tc>
          <w:tcPr>
            <w:tcW w:w="2966" w:type="pct"/>
            <w:shd w:val="clear" w:color="auto" w:fill="auto"/>
          </w:tcPr>
          <w:p w14:paraId="1439894A" w14:textId="77777777" w:rsidR="0099303E" w:rsidRPr="00953054" w:rsidRDefault="0099303E" w:rsidP="00953054">
            <w:pPr>
              <w:pStyle w:val="Header"/>
              <w:tabs>
                <w:tab w:val="clear" w:pos="4320"/>
                <w:tab w:val="clear" w:pos="8640"/>
              </w:tabs>
              <w:spacing w:line="276" w:lineRule="auto"/>
              <w:jc w:val="both"/>
              <w:rPr>
                <w:sz w:val="22"/>
                <w:szCs w:val="22"/>
              </w:rPr>
            </w:pPr>
            <w:r w:rsidRPr="00953054">
              <w:rPr>
                <w:sz w:val="22"/>
                <w:szCs w:val="22"/>
              </w:rPr>
              <w:t xml:space="preserve">Computers </w:t>
            </w:r>
            <w:r w:rsidR="00A14644" w:rsidRPr="00953054">
              <w:rPr>
                <w:sz w:val="22"/>
                <w:szCs w:val="22"/>
              </w:rPr>
              <w:t>a</w:t>
            </w:r>
            <w:r w:rsidR="00344171" w:rsidRPr="00953054">
              <w:rPr>
                <w:sz w:val="22"/>
                <w:szCs w:val="22"/>
              </w:rPr>
              <w:t>nd Related Equipment</w:t>
            </w:r>
          </w:p>
        </w:tc>
        <w:tc>
          <w:tcPr>
            <w:tcW w:w="1017" w:type="pct"/>
            <w:shd w:val="clear" w:color="auto" w:fill="auto"/>
            <w:vAlign w:val="bottom"/>
          </w:tcPr>
          <w:p w14:paraId="7E5497D2" w14:textId="77777777" w:rsidR="0099303E" w:rsidRPr="00953054" w:rsidRDefault="00344171" w:rsidP="00953054">
            <w:pPr>
              <w:pStyle w:val="Header"/>
              <w:tabs>
                <w:tab w:val="clear" w:pos="4320"/>
                <w:tab w:val="clear" w:pos="8640"/>
              </w:tabs>
              <w:spacing w:line="276" w:lineRule="auto"/>
              <w:jc w:val="both"/>
              <w:rPr>
                <w:sz w:val="22"/>
                <w:szCs w:val="22"/>
              </w:rPr>
            </w:pPr>
            <w:r w:rsidRPr="00953054">
              <w:rPr>
                <w:sz w:val="22"/>
                <w:szCs w:val="22"/>
              </w:rPr>
              <w:t>xxx</w:t>
            </w:r>
          </w:p>
        </w:tc>
        <w:tc>
          <w:tcPr>
            <w:tcW w:w="1017" w:type="pct"/>
            <w:shd w:val="clear" w:color="auto" w:fill="auto"/>
            <w:vAlign w:val="bottom"/>
          </w:tcPr>
          <w:p w14:paraId="0E515F7C" w14:textId="77777777" w:rsidR="0099303E" w:rsidRPr="00953054" w:rsidRDefault="00344171" w:rsidP="00953054">
            <w:pPr>
              <w:pStyle w:val="Header"/>
              <w:tabs>
                <w:tab w:val="clear" w:pos="4320"/>
                <w:tab w:val="clear" w:pos="8640"/>
              </w:tabs>
              <w:spacing w:line="276" w:lineRule="auto"/>
              <w:jc w:val="both"/>
              <w:rPr>
                <w:sz w:val="22"/>
                <w:szCs w:val="22"/>
              </w:rPr>
            </w:pPr>
            <w:r w:rsidRPr="00953054">
              <w:rPr>
                <w:sz w:val="22"/>
                <w:szCs w:val="22"/>
              </w:rPr>
              <w:t>xxx</w:t>
            </w:r>
          </w:p>
        </w:tc>
      </w:tr>
      <w:tr w:rsidR="0099303E" w:rsidRPr="00953054" w14:paraId="5C25710D" w14:textId="77777777" w:rsidTr="00336472">
        <w:trPr>
          <w:trHeight w:val="340"/>
        </w:trPr>
        <w:tc>
          <w:tcPr>
            <w:tcW w:w="2966" w:type="pct"/>
            <w:shd w:val="clear" w:color="auto" w:fill="auto"/>
          </w:tcPr>
          <w:p w14:paraId="4B5A2F2E" w14:textId="77777777" w:rsidR="0099303E" w:rsidRPr="00953054" w:rsidRDefault="0099303E" w:rsidP="00953054">
            <w:pPr>
              <w:pStyle w:val="Header"/>
              <w:tabs>
                <w:tab w:val="clear" w:pos="4320"/>
                <w:tab w:val="clear" w:pos="8640"/>
              </w:tabs>
              <w:spacing w:line="276" w:lineRule="auto"/>
              <w:jc w:val="both"/>
              <w:rPr>
                <w:sz w:val="22"/>
                <w:szCs w:val="22"/>
              </w:rPr>
            </w:pPr>
            <w:r w:rsidRPr="00953054">
              <w:rPr>
                <w:sz w:val="22"/>
                <w:szCs w:val="22"/>
              </w:rPr>
              <w:t xml:space="preserve">Office </w:t>
            </w:r>
            <w:r w:rsidR="00344171" w:rsidRPr="00953054">
              <w:rPr>
                <w:sz w:val="22"/>
                <w:szCs w:val="22"/>
              </w:rPr>
              <w:t>Equipment, Furniture And Fittings</w:t>
            </w:r>
          </w:p>
        </w:tc>
        <w:tc>
          <w:tcPr>
            <w:tcW w:w="1017" w:type="pct"/>
            <w:shd w:val="clear" w:color="auto" w:fill="auto"/>
            <w:vAlign w:val="bottom"/>
          </w:tcPr>
          <w:p w14:paraId="5DD0D765" w14:textId="77777777" w:rsidR="0099303E" w:rsidRPr="00953054" w:rsidRDefault="00344171" w:rsidP="00953054">
            <w:pPr>
              <w:pStyle w:val="Header"/>
              <w:tabs>
                <w:tab w:val="clear" w:pos="4320"/>
                <w:tab w:val="clear" w:pos="8640"/>
              </w:tabs>
              <w:spacing w:line="276" w:lineRule="auto"/>
              <w:jc w:val="both"/>
              <w:rPr>
                <w:sz w:val="22"/>
                <w:szCs w:val="22"/>
              </w:rPr>
            </w:pPr>
            <w:r w:rsidRPr="00953054">
              <w:rPr>
                <w:sz w:val="22"/>
                <w:szCs w:val="22"/>
              </w:rPr>
              <w:t>xxx</w:t>
            </w:r>
          </w:p>
        </w:tc>
        <w:tc>
          <w:tcPr>
            <w:tcW w:w="1017" w:type="pct"/>
            <w:shd w:val="clear" w:color="auto" w:fill="auto"/>
            <w:vAlign w:val="bottom"/>
          </w:tcPr>
          <w:p w14:paraId="2FE415CF" w14:textId="77777777" w:rsidR="0099303E" w:rsidRPr="00953054" w:rsidRDefault="00344171" w:rsidP="00953054">
            <w:pPr>
              <w:pStyle w:val="Header"/>
              <w:tabs>
                <w:tab w:val="clear" w:pos="4320"/>
                <w:tab w:val="clear" w:pos="8640"/>
              </w:tabs>
              <w:spacing w:line="276" w:lineRule="auto"/>
              <w:jc w:val="both"/>
              <w:rPr>
                <w:sz w:val="22"/>
                <w:szCs w:val="22"/>
              </w:rPr>
            </w:pPr>
            <w:r w:rsidRPr="00953054">
              <w:rPr>
                <w:sz w:val="22"/>
                <w:szCs w:val="22"/>
              </w:rPr>
              <w:t>xxx</w:t>
            </w:r>
          </w:p>
        </w:tc>
      </w:tr>
      <w:tr w:rsidR="0099303E" w:rsidRPr="00953054" w14:paraId="3A0D9B10" w14:textId="77777777" w:rsidTr="00336472">
        <w:trPr>
          <w:trHeight w:val="340"/>
        </w:trPr>
        <w:tc>
          <w:tcPr>
            <w:tcW w:w="2966" w:type="pct"/>
            <w:shd w:val="clear" w:color="auto" w:fill="auto"/>
          </w:tcPr>
          <w:p w14:paraId="236EEB2C" w14:textId="77777777" w:rsidR="0099303E" w:rsidRPr="00953054" w:rsidRDefault="0099303E" w:rsidP="00953054">
            <w:pPr>
              <w:pStyle w:val="Header"/>
              <w:tabs>
                <w:tab w:val="clear" w:pos="4320"/>
                <w:tab w:val="clear" w:pos="8640"/>
              </w:tabs>
              <w:spacing w:line="276" w:lineRule="auto"/>
              <w:jc w:val="both"/>
              <w:rPr>
                <w:b/>
                <w:bCs/>
                <w:sz w:val="22"/>
                <w:szCs w:val="22"/>
              </w:rPr>
            </w:pPr>
            <w:r w:rsidRPr="00953054">
              <w:rPr>
                <w:b/>
                <w:bCs/>
                <w:sz w:val="22"/>
                <w:szCs w:val="22"/>
              </w:rPr>
              <w:t>Total</w:t>
            </w:r>
          </w:p>
        </w:tc>
        <w:tc>
          <w:tcPr>
            <w:tcW w:w="1017" w:type="pct"/>
            <w:shd w:val="clear" w:color="auto" w:fill="auto"/>
            <w:vAlign w:val="bottom"/>
          </w:tcPr>
          <w:p w14:paraId="7140BC97" w14:textId="77777777" w:rsidR="0099303E" w:rsidRPr="00953054" w:rsidRDefault="00344171" w:rsidP="00953054">
            <w:pPr>
              <w:pStyle w:val="Header"/>
              <w:tabs>
                <w:tab w:val="clear" w:pos="4320"/>
                <w:tab w:val="clear" w:pos="8640"/>
              </w:tabs>
              <w:spacing w:line="276" w:lineRule="auto"/>
              <w:jc w:val="both"/>
              <w:rPr>
                <w:b/>
                <w:bCs/>
                <w:sz w:val="22"/>
                <w:szCs w:val="22"/>
              </w:rPr>
            </w:pPr>
            <w:r w:rsidRPr="00953054">
              <w:rPr>
                <w:b/>
                <w:bCs/>
                <w:sz w:val="22"/>
                <w:szCs w:val="22"/>
              </w:rPr>
              <w:t>xxx</w:t>
            </w:r>
          </w:p>
        </w:tc>
        <w:tc>
          <w:tcPr>
            <w:tcW w:w="1017" w:type="pct"/>
            <w:shd w:val="clear" w:color="auto" w:fill="auto"/>
            <w:vAlign w:val="bottom"/>
          </w:tcPr>
          <w:p w14:paraId="5B8FE33E" w14:textId="77777777" w:rsidR="0099303E" w:rsidRPr="00953054" w:rsidRDefault="00344171" w:rsidP="00953054">
            <w:pPr>
              <w:pStyle w:val="Header"/>
              <w:tabs>
                <w:tab w:val="clear" w:pos="4320"/>
                <w:tab w:val="clear" w:pos="8640"/>
              </w:tabs>
              <w:spacing w:line="276" w:lineRule="auto"/>
              <w:jc w:val="both"/>
              <w:rPr>
                <w:b/>
                <w:bCs/>
                <w:sz w:val="22"/>
                <w:szCs w:val="22"/>
              </w:rPr>
            </w:pPr>
            <w:r w:rsidRPr="00953054">
              <w:rPr>
                <w:b/>
                <w:bCs/>
                <w:sz w:val="22"/>
                <w:szCs w:val="22"/>
              </w:rPr>
              <w:t>xxx</w:t>
            </w:r>
          </w:p>
        </w:tc>
      </w:tr>
    </w:tbl>
    <w:p w14:paraId="370290FA" w14:textId="77777777" w:rsidR="0099303E" w:rsidRPr="00953054" w:rsidRDefault="0099303E" w:rsidP="00953054">
      <w:pPr>
        <w:autoSpaceDE/>
        <w:autoSpaceDN/>
        <w:spacing w:line="360" w:lineRule="auto"/>
        <w:jc w:val="both"/>
        <w:rPr>
          <w:b/>
          <w:sz w:val="22"/>
          <w:szCs w:val="22"/>
        </w:rPr>
      </w:pPr>
    </w:p>
    <w:p w14:paraId="78808A54" w14:textId="77777777" w:rsidR="00C4185E" w:rsidRPr="00953054" w:rsidRDefault="00C4185E" w:rsidP="00953054">
      <w:pPr>
        <w:autoSpaceDE/>
        <w:autoSpaceDN/>
        <w:jc w:val="both"/>
        <w:rPr>
          <w:b/>
          <w:sz w:val="22"/>
          <w:szCs w:val="22"/>
        </w:rPr>
      </w:pPr>
      <w:r w:rsidRPr="00953054">
        <w:rPr>
          <w:b/>
          <w:sz w:val="22"/>
          <w:szCs w:val="22"/>
        </w:rPr>
        <w:br w:type="page"/>
      </w:r>
    </w:p>
    <w:p w14:paraId="7647AB9A" w14:textId="77777777" w:rsidR="009A5B7F" w:rsidRPr="00953054" w:rsidRDefault="00A14644" w:rsidP="00953054">
      <w:pPr>
        <w:autoSpaceDE/>
        <w:autoSpaceDN/>
        <w:spacing w:line="360" w:lineRule="auto"/>
        <w:jc w:val="both"/>
        <w:rPr>
          <w:b/>
          <w:sz w:val="22"/>
          <w:szCs w:val="22"/>
        </w:rPr>
      </w:pPr>
      <w:r w:rsidRPr="00953054">
        <w:rPr>
          <w:b/>
          <w:sz w:val="22"/>
          <w:szCs w:val="22"/>
        </w:rPr>
        <w:lastRenderedPageBreak/>
        <w:t>Notes to t</w:t>
      </w:r>
      <w:r w:rsidR="00B90BF4" w:rsidRPr="00953054">
        <w:rPr>
          <w:b/>
          <w:sz w:val="22"/>
          <w:szCs w:val="22"/>
        </w:rPr>
        <w:t>he Financial Statements (Continued)</w:t>
      </w:r>
    </w:p>
    <w:p w14:paraId="416EA17C" w14:textId="50F137AE" w:rsidR="003D0BD6" w:rsidRPr="007B7A22" w:rsidRDefault="003D0BD6" w:rsidP="003D0BD6">
      <w:pPr>
        <w:pStyle w:val="ListParagraph"/>
        <w:numPr>
          <w:ilvl w:val="0"/>
          <w:numId w:val="36"/>
        </w:numPr>
        <w:autoSpaceDE/>
        <w:autoSpaceDN/>
        <w:spacing w:line="360" w:lineRule="auto"/>
        <w:ind w:right="-302"/>
        <w:rPr>
          <w:rFonts w:eastAsia="Arial"/>
          <w:b/>
          <w:bCs/>
          <w:color w:val="000000" w:themeColor="text1"/>
          <w:spacing w:val="3"/>
        </w:rPr>
      </w:pPr>
      <w:r w:rsidRPr="007B7A22">
        <w:rPr>
          <w:rFonts w:eastAsia="Arial"/>
          <w:b/>
          <w:bCs/>
          <w:color w:val="000000" w:themeColor="text1"/>
          <w:spacing w:val="3"/>
        </w:rPr>
        <w:t>Right-of-use assets</w:t>
      </w:r>
    </w:p>
    <w:tbl>
      <w:tblPr>
        <w:tblW w:w="9024"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3462"/>
        <w:gridCol w:w="1390"/>
        <w:gridCol w:w="1391"/>
        <w:gridCol w:w="1390"/>
        <w:gridCol w:w="1391"/>
      </w:tblGrid>
      <w:tr w:rsidR="007B7A22" w:rsidRPr="007B7A22" w14:paraId="42479D48" w14:textId="77777777" w:rsidTr="00336472">
        <w:trPr>
          <w:trHeight w:val="510"/>
        </w:trPr>
        <w:tc>
          <w:tcPr>
            <w:tcW w:w="3462" w:type="dxa"/>
            <w:tcBorders>
              <w:top w:val="single" w:sz="6" w:space="0" w:color="auto"/>
              <w:left w:val="single" w:sz="6" w:space="0" w:color="auto"/>
              <w:bottom w:val="single" w:sz="6" w:space="0" w:color="auto"/>
              <w:right w:val="single" w:sz="6" w:space="0" w:color="auto"/>
            </w:tcBorders>
            <w:shd w:val="clear" w:color="auto" w:fill="0070C0"/>
            <w:hideMark/>
          </w:tcPr>
          <w:p w14:paraId="15BCF444" w14:textId="77777777" w:rsidR="005016DB" w:rsidRPr="007B7A22" w:rsidRDefault="005016DB" w:rsidP="00021C1F">
            <w:pPr>
              <w:pStyle w:val="paragraph"/>
              <w:spacing w:before="0" w:beforeAutospacing="0" w:after="0" w:afterAutospacing="0"/>
              <w:textAlignment w:val="baseline"/>
              <w:rPr>
                <w:color w:val="000000" w:themeColor="text1"/>
              </w:rPr>
            </w:pP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0070C0"/>
            <w:hideMark/>
          </w:tcPr>
          <w:p w14:paraId="0CF392BF" w14:textId="77777777" w:rsidR="005016DB" w:rsidRPr="007B7A22" w:rsidRDefault="005016DB" w:rsidP="00021C1F">
            <w:pPr>
              <w:pStyle w:val="paragraph"/>
              <w:spacing w:before="0" w:beforeAutospacing="0" w:after="0" w:afterAutospacing="0"/>
              <w:jc w:val="center"/>
              <w:textAlignment w:val="baseline"/>
              <w:rPr>
                <w:b/>
                <w:bCs/>
                <w:color w:val="000000" w:themeColor="text1"/>
              </w:rPr>
            </w:pPr>
            <w:r w:rsidRPr="007B7A22">
              <w:rPr>
                <w:rStyle w:val="normaltextrun"/>
                <w:b/>
                <w:bCs/>
                <w:i/>
                <w:iCs/>
                <w:color w:val="000000" w:themeColor="text1"/>
              </w:rPr>
              <w:t>Buildings</w:t>
            </w:r>
            <w:r w:rsidRPr="007B7A22">
              <w:rPr>
                <w:rStyle w:val="eop"/>
                <w:b/>
                <w:bCs/>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0070C0"/>
            <w:hideMark/>
          </w:tcPr>
          <w:p w14:paraId="77516C25" w14:textId="77777777" w:rsidR="005016DB" w:rsidRPr="007B7A22" w:rsidRDefault="005016DB" w:rsidP="00021C1F">
            <w:pPr>
              <w:pStyle w:val="paragraph"/>
              <w:spacing w:before="0" w:beforeAutospacing="0" w:after="0" w:afterAutospacing="0"/>
              <w:jc w:val="center"/>
              <w:textAlignment w:val="baseline"/>
              <w:rPr>
                <w:b/>
                <w:bCs/>
                <w:color w:val="000000" w:themeColor="text1"/>
              </w:rPr>
            </w:pPr>
            <w:r w:rsidRPr="007B7A22">
              <w:rPr>
                <w:b/>
                <w:bCs/>
                <w:color w:val="000000" w:themeColor="text1"/>
              </w:rPr>
              <w:t>Motor vehicles</w:t>
            </w:r>
          </w:p>
        </w:tc>
        <w:tc>
          <w:tcPr>
            <w:tcW w:w="1390" w:type="dxa"/>
            <w:tcBorders>
              <w:top w:val="single" w:sz="6" w:space="0" w:color="auto"/>
              <w:left w:val="single" w:sz="6" w:space="0" w:color="auto"/>
              <w:bottom w:val="single" w:sz="6" w:space="0" w:color="auto"/>
              <w:right w:val="single" w:sz="6" w:space="0" w:color="auto"/>
            </w:tcBorders>
            <w:shd w:val="clear" w:color="auto" w:fill="0070C0"/>
            <w:hideMark/>
          </w:tcPr>
          <w:p w14:paraId="09AEC194" w14:textId="77777777" w:rsidR="005016DB" w:rsidRPr="007B7A22" w:rsidRDefault="005016DB" w:rsidP="00021C1F">
            <w:pPr>
              <w:pStyle w:val="paragraph"/>
              <w:spacing w:before="0" w:beforeAutospacing="0" w:after="0" w:afterAutospacing="0"/>
              <w:jc w:val="center"/>
              <w:textAlignment w:val="baseline"/>
              <w:rPr>
                <w:b/>
                <w:bCs/>
                <w:color w:val="000000" w:themeColor="text1"/>
              </w:rPr>
            </w:pPr>
            <w:r w:rsidRPr="007B7A22">
              <w:rPr>
                <w:rStyle w:val="normaltextrun"/>
                <w:b/>
                <w:bCs/>
                <w:i/>
                <w:iCs/>
                <w:color w:val="000000" w:themeColor="text1"/>
              </w:rPr>
              <w:t>Plant and equipment</w:t>
            </w:r>
          </w:p>
        </w:tc>
        <w:tc>
          <w:tcPr>
            <w:tcW w:w="1391" w:type="dxa"/>
            <w:tcBorders>
              <w:top w:val="single" w:sz="6" w:space="0" w:color="auto"/>
              <w:left w:val="single" w:sz="6" w:space="0" w:color="auto"/>
              <w:bottom w:val="single" w:sz="6" w:space="0" w:color="auto"/>
              <w:right w:val="single" w:sz="6" w:space="0" w:color="auto"/>
            </w:tcBorders>
            <w:shd w:val="clear" w:color="auto" w:fill="0070C0"/>
            <w:hideMark/>
          </w:tcPr>
          <w:p w14:paraId="10450118" w14:textId="77777777" w:rsidR="005016DB" w:rsidRPr="007B7A22" w:rsidRDefault="005016DB" w:rsidP="00021C1F">
            <w:pPr>
              <w:pStyle w:val="paragraph"/>
              <w:spacing w:before="0" w:beforeAutospacing="0" w:after="0" w:afterAutospacing="0"/>
              <w:jc w:val="center"/>
              <w:textAlignment w:val="baseline"/>
              <w:rPr>
                <w:b/>
                <w:bCs/>
                <w:color w:val="000000" w:themeColor="text1"/>
              </w:rPr>
            </w:pPr>
            <w:r w:rsidRPr="007B7A22">
              <w:rPr>
                <w:rStyle w:val="normaltextrun"/>
                <w:b/>
                <w:bCs/>
                <w:i/>
                <w:iCs/>
                <w:color w:val="000000" w:themeColor="text1"/>
                <w:lang w:val="en-GB"/>
              </w:rPr>
              <w:t>Total</w:t>
            </w:r>
            <w:r w:rsidRPr="007B7A22">
              <w:rPr>
                <w:rStyle w:val="eop"/>
                <w:b/>
                <w:bCs/>
                <w:color w:val="000000" w:themeColor="text1"/>
              </w:rPr>
              <w:t> </w:t>
            </w:r>
          </w:p>
        </w:tc>
      </w:tr>
      <w:tr w:rsidR="007B7A22" w:rsidRPr="007B7A22" w14:paraId="2D19A1C9" w14:textId="77777777" w:rsidTr="00336472">
        <w:trPr>
          <w:trHeight w:val="300"/>
        </w:trPr>
        <w:tc>
          <w:tcPr>
            <w:tcW w:w="3462" w:type="dxa"/>
            <w:tcBorders>
              <w:top w:val="single" w:sz="6" w:space="0" w:color="auto"/>
              <w:left w:val="single" w:sz="6" w:space="0" w:color="auto"/>
              <w:bottom w:val="single" w:sz="6" w:space="0" w:color="auto"/>
              <w:right w:val="single" w:sz="6" w:space="0" w:color="auto"/>
            </w:tcBorders>
            <w:shd w:val="clear" w:color="auto" w:fill="0070C0"/>
            <w:hideMark/>
          </w:tcPr>
          <w:p w14:paraId="5069A966" w14:textId="77777777" w:rsidR="005016DB" w:rsidRPr="007B7A22" w:rsidRDefault="005016DB" w:rsidP="00021C1F">
            <w:pPr>
              <w:pStyle w:val="paragraph"/>
              <w:spacing w:before="0" w:beforeAutospacing="0" w:after="0" w:afterAutospacing="0"/>
              <w:textAlignment w:val="baseline"/>
              <w:rPr>
                <w:color w:val="000000" w:themeColor="text1"/>
              </w:rPr>
            </w:pP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0070C0"/>
            <w:hideMark/>
          </w:tcPr>
          <w:p w14:paraId="00948A85" w14:textId="77777777" w:rsidR="005016DB" w:rsidRPr="007B7A22" w:rsidRDefault="005016DB" w:rsidP="00021C1F">
            <w:pPr>
              <w:pStyle w:val="paragraph"/>
              <w:spacing w:before="0" w:beforeAutospacing="0" w:after="0" w:afterAutospacing="0"/>
              <w:jc w:val="center"/>
              <w:textAlignment w:val="baseline"/>
              <w:rPr>
                <w:b/>
                <w:bCs/>
                <w:color w:val="000000" w:themeColor="text1"/>
              </w:rPr>
            </w:pPr>
            <w:r w:rsidRPr="007B7A22">
              <w:rPr>
                <w:rStyle w:val="normaltextrun"/>
                <w:b/>
                <w:bCs/>
                <w:color w:val="000000" w:themeColor="text1"/>
              </w:rPr>
              <w:t>Kshs</w:t>
            </w:r>
            <w:r w:rsidRPr="007B7A22">
              <w:rPr>
                <w:rStyle w:val="eop"/>
                <w:b/>
                <w:bCs/>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0070C0"/>
            <w:hideMark/>
          </w:tcPr>
          <w:p w14:paraId="5D92C956" w14:textId="77777777" w:rsidR="005016DB" w:rsidRPr="007B7A22" w:rsidRDefault="005016DB" w:rsidP="00021C1F">
            <w:pPr>
              <w:pStyle w:val="paragraph"/>
              <w:spacing w:before="0" w:beforeAutospacing="0" w:after="0" w:afterAutospacing="0"/>
              <w:jc w:val="center"/>
              <w:textAlignment w:val="baseline"/>
              <w:rPr>
                <w:b/>
                <w:bCs/>
                <w:color w:val="000000" w:themeColor="text1"/>
              </w:rPr>
            </w:pPr>
            <w:r w:rsidRPr="007B7A22">
              <w:rPr>
                <w:rStyle w:val="normaltextrun"/>
                <w:b/>
                <w:bCs/>
                <w:color w:val="000000" w:themeColor="text1"/>
              </w:rPr>
              <w:t>Kshs</w:t>
            </w:r>
            <w:r w:rsidRPr="007B7A22">
              <w:rPr>
                <w:rStyle w:val="eop"/>
                <w:b/>
                <w:bCs/>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0070C0"/>
            <w:hideMark/>
          </w:tcPr>
          <w:p w14:paraId="6342CAD9" w14:textId="77777777" w:rsidR="005016DB" w:rsidRPr="007B7A22" w:rsidRDefault="005016DB" w:rsidP="00021C1F">
            <w:pPr>
              <w:pStyle w:val="paragraph"/>
              <w:spacing w:before="0" w:beforeAutospacing="0" w:after="0" w:afterAutospacing="0"/>
              <w:jc w:val="center"/>
              <w:textAlignment w:val="baseline"/>
              <w:rPr>
                <w:b/>
                <w:bCs/>
                <w:color w:val="000000" w:themeColor="text1"/>
              </w:rPr>
            </w:pPr>
            <w:r w:rsidRPr="007B7A22">
              <w:rPr>
                <w:rStyle w:val="normaltextrun"/>
                <w:b/>
                <w:bCs/>
                <w:color w:val="000000" w:themeColor="text1"/>
              </w:rPr>
              <w:t>Kshs</w:t>
            </w:r>
            <w:r w:rsidRPr="007B7A22">
              <w:rPr>
                <w:rStyle w:val="eop"/>
                <w:b/>
                <w:bCs/>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0070C0"/>
            <w:hideMark/>
          </w:tcPr>
          <w:p w14:paraId="146CCDA3" w14:textId="77777777" w:rsidR="005016DB" w:rsidRPr="007B7A22" w:rsidRDefault="005016DB" w:rsidP="00021C1F">
            <w:pPr>
              <w:pStyle w:val="paragraph"/>
              <w:spacing w:before="0" w:beforeAutospacing="0" w:after="0" w:afterAutospacing="0"/>
              <w:jc w:val="center"/>
              <w:textAlignment w:val="baseline"/>
              <w:rPr>
                <w:b/>
                <w:bCs/>
                <w:color w:val="000000" w:themeColor="text1"/>
              </w:rPr>
            </w:pPr>
            <w:r w:rsidRPr="007B7A22">
              <w:rPr>
                <w:rStyle w:val="normaltextrun"/>
                <w:b/>
                <w:bCs/>
                <w:color w:val="000000" w:themeColor="text1"/>
              </w:rPr>
              <w:t>Kshs</w:t>
            </w:r>
            <w:r w:rsidRPr="007B7A22">
              <w:rPr>
                <w:rStyle w:val="eop"/>
                <w:b/>
                <w:bCs/>
                <w:color w:val="000000" w:themeColor="text1"/>
              </w:rPr>
              <w:t> </w:t>
            </w:r>
          </w:p>
        </w:tc>
      </w:tr>
      <w:tr w:rsidR="007B7A22" w:rsidRPr="007B7A22" w14:paraId="31E8EB37" w14:textId="77777777" w:rsidTr="00336472">
        <w:trPr>
          <w:trHeight w:val="300"/>
        </w:trPr>
        <w:tc>
          <w:tcPr>
            <w:tcW w:w="3462" w:type="dxa"/>
            <w:tcBorders>
              <w:top w:val="single" w:sz="6" w:space="0" w:color="auto"/>
              <w:left w:val="single" w:sz="6" w:space="0" w:color="auto"/>
              <w:bottom w:val="single" w:sz="6" w:space="0" w:color="auto"/>
              <w:right w:val="single" w:sz="6" w:space="0" w:color="auto"/>
            </w:tcBorders>
            <w:shd w:val="clear" w:color="auto" w:fill="auto"/>
            <w:hideMark/>
          </w:tcPr>
          <w:p w14:paraId="4B605F01" w14:textId="77777777" w:rsidR="005016DB" w:rsidRPr="007B7A22" w:rsidRDefault="005016DB" w:rsidP="00021C1F">
            <w:pPr>
              <w:pStyle w:val="paragraph"/>
              <w:spacing w:before="0" w:beforeAutospacing="0" w:after="0" w:afterAutospacing="0"/>
              <w:textAlignment w:val="baseline"/>
              <w:rPr>
                <w:color w:val="000000" w:themeColor="text1"/>
              </w:rPr>
            </w:pPr>
            <w:r w:rsidRPr="007B7A22">
              <w:rPr>
                <w:rStyle w:val="normaltextrun"/>
                <w:b/>
                <w:bCs/>
                <w:color w:val="000000" w:themeColor="text1"/>
              </w:rPr>
              <w:t>Cost</w:t>
            </w: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auto"/>
            <w:hideMark/>
          </w:tcPr>
          <w:p w14:paraId="4B29920A"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eop"/>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auto"/>
            <w:hideMark/>
          </w:tcPr>
          <w:p w14:paraId="14D459F5"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auto"/>
            <w:hideMark/>
          </w:tcPr>
          <w:p w14:paraId="318BDB0E"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eop"/>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auto"/>
            <w:hideMark/>
          </w:tcPr>
          <w:p w14:paraId="5D5F73C3"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eop"/>
                <w:color w:val="000000" w:themeColor="text1"/>
              </w:rPr>
              <w:t> </w:t>
            </w:r>
          </w:p>
        </w:tc>
      </w:tr>
      <w:tr w:rsidR="007B7A22" w:rsidRPr="007B7A22" w14:paraId="7CCB4E61" w14:textId="77777777" w:rsidTr="00336472">
        <w:trPr>
          <w:trHeight w:val="300"/>
        </w:trPr>
        <w:tc>
          <w:tcPr>
            <w:tcW w:w="3462" w:type="dxa"/>
            <w:tcBorders>
              <w:top w:val="single" w:sz="6" w:space="0" w:color="auto"/>
              <w:left w:val="single" w:sz="6" w:space="0" w:color="auto"/>
              <w:bottom w:val="single" w:sz="6" w:space="0" w:color="auto"/>
              <w:right w:val="single" w:sz="6" w:space="0" w:color="auto"/>
            </w:tcBorders>
            <w:shd w:val="clear" w:color="auto" w:fill="auto"/>
            <w:hideMark/>
          </w:tcPr>
          <w:p w14:paraId="4F945B9F" w14:textId="77777777" w:rsidR="005016DB" w:rsidRPr="007B7A22" w:rsidRDefault="005016DB" w:rsidP="00021C1F">
            <w:pPr>
              <w:pStyle w:val="paragraph"/>
              <w:spacing w:before="0" w:beforeAutospacing="0" w:after="0" w:afterAutospacing="0"/>
              <w:textAlignment w:val="baseline"/>
              <w:rPr>
                <w:color w:val="000000" w:themeColor="text1"/>
              </w:rPr>
            </w:pPr>
            <w:r w:rsidRPr="007B7A22">
              <w:rPr>
                <w:rStyle w:val="normaltextrun"/>
                <w:color w:val="000000" w:themeColor="text1"/>
              </w:rPr>
              <w:t xml:space="preserve">As </w:t>
            </w:r>
            <w:proofErr w:type="gramStart"/>
            <w:r w:rsidRPr="007B7A22">
              <w:rPr>
                <w:rStyle w:val="normaltextrun"/>
                <w:color w:val="000000" w:themeColor="text1"/>
              </w:rPr>
              <w:t>at</w:t>
            </w:r>
            <w:proofErr w:type="gramEnd"/>
            <w:r w:rsidRPr="007B7A22">
              <w:rPr>
                <w:rStyle w:val="normaltextrun"/>
                <w:color w:val="000000" w:themeColor="text1"/>
              </w:rPr>
              <w:t xml:space="preserve"> 1 July 20xx</w:t>
            </w: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auto"/>
            <w:hideMark/>
          </w:tcPr>
          <w:p w14:paraId="098BB6E9"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lang w:val="en-GB"/>
              </w:rPr>
              <w:t>xxx</w:t>
            </w:r>
            <w:r w:rsidRPr="007B7A22">
              <w:rPr>
                <w:rStyle w:val="eop"/>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auto"/>
            <w:hideMark/>
          </w:tcPr>
          <w:p w14:paraId="4FF4BB72"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lang w:val="en-GB"/>
              </w:rPr>
              <w:t>xxx</w:t>
            </w: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auto"/>
            <w:hideMark/>
          </w:tcPr>
          <w:p w14:paraId="7AC7E418"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lang w:val="en-GB"/>
              </w:rPr>
              <w:t>xxx</w:t>
            </w:r>
            <w:r w:rsidRPr="007B7A22">
              <w:rPr>
                <w:rStyle w:val="eop"/>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auto"/>
            <w:hideMark/>
          </w:tcPr>
          <w:p w14:paraId="61866B32"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lang w:val="en-GB"/>
              </w:rPr>
              <w:t>xxx</w:t>
            </w:r>
            <w:r w:rsidRPr="007B7A22">
              <w:rPr>
                <w:rStyle w:val="eop"/>
                <w:color w:val="000000" w:themeColor="text1"/>
              </w:rPr>
              <w:t> </w:t>
            </w:r>
          </w:p>
        </w:tc>
      </w:tr>
      <w:tr w:rsidR="007B7A22" w:rsidRPr="007B7A22" w14:paraId="592E4767" w14:textId="77777777" w:rsidTr="00336472">
        <w:trPr>
          <w:trHeight w:val="210"/>
        </w:trPr>
        <w:tc>
          <w:tcPr>
            <w:tcW w:w="3462" w:type="dxa"/>
            <w:tcBorders>
              <w:top w:val="single" w:sz="6" w:space="0" w:color="auto"/>
              <w:left w:val="single" w:sz="6" w:space="0" w:color="auto"/>
              <w:bottom w:val="single" w:sz="6" w:space="0" w:color="auto"/>
              <w:right w:val="single" w:sz="6" w:space="0" w:color="auto"/>
            </w:tcBorders>
            <w:shd w:val="clear" w:color="auto" w:fill="auto"/>
            <w:hideMark/>
          </w:tcPr>
          <w:p w14:paraId="1E8ACAB0" w14:textId="77777777" w:rsidR="005016DB" w:rsidRPr="007B7A22" w:rsidRDefault="005016DB" w:rsidP="00021C1F">
            <w:pPr>
              <w:pStyle w:val="paragraph"/>
              <w:spacing w:before="0" w:beforeAutospacing="0" w:after="0" w:afterAutospacing="0"/>
              <w:textAlignment w:val="baseline"/>
              <w:rPr>
                <w:color w:val="000000" w:themeColor="text1"/>
              </w:rPr>
            </w:pPr>
            <w:r w:rsidRPr="007B7A22">
              <w:rPr>
                <w:rStyle w:val="normaltextrun"/>
                <w:color w:val="000000" w:themeColor="text1"/>
              </w:rPr>
              <w:t>Additions</w:t>
            </w: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auto"/>
            <w:hideMark/>
          </w:tcPr>
          <w:p w14:paraId="4D8E878C"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lang w:val="en-GB"/>
              </w:rPr>
              <w:t>xxx</w:t>
            </w:r>
            <w:r w:rsidRPr="007B7A22">
              <w:rPr>
                <w:rStyle w:val="eop"/>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auto"/>
            <w:hideMark/>
          </w:tcPr>
          <w:p w14:paraId="6FF2D5E1"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lang w:val="en-GB"/>
              </w:rPr>
              <w:t>xxx</w:t>
            </w: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auto"/>
            <w:hideMark/>
          </w:tcPr>
          <w:p w14:paraId="520418A4"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lang w:val="en-GB"/>
              </w:rPr>
              <w:t>xxx</w:t>
            </w:r>
            <w:r w:rsidRPr="007B7A22">
              <w:rPr>
                <w:rStyle w:val="eop"/>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auto"/>
            <w:hideMark/>
          </w:tcPr>
          <w:p w14:paraId="023227D2"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lang w:val="en-GB"/>
              </w:rPr>
              <w:t>xxx</w:t>
            </w:r>
            <w:r w:rsidRPr="007B7A22">
              <w:rPr>
                <w:rStyle w:val="eop"/>
                <w:color w:val="000000" w:themeColor="text1"/>
              </w:rPr>
              <w:t> </w:t>
            </w:r>
          </w:p>
        </w:tc>
      </w:tr>
      <w:tr w:rsidR="007B7A22" w:rsidRPr="007B7A22" w14:paraId="2EF12801" w14:textId="77777777" w:rsidTr="00336472">
        <w:trPr>
          <w:trHeight w:val="270"/>
        </w:trPr>
        <w:tc>
          <w:tcPr>
            <w:tcW w:w="3462" w:type="dxa"/>
            <w:tcBorders>
              <w:top w:val="single" w:sz="6" w:space="0" w:color="auto"/>
              <w:left w:val="single" w:sz="6" w:space="0" w:color="auto"/>
              <w:bottom w:val="single" w:sz="6" w:space="0" w:color="auto"/>
              <w:right w:val="single" w:sz="6" w:space="0" w:color="auto"/>
            </w:tcBorders>
            <w:shd w:val="clear" w:color="auto" w:fill="auto"/>
            <w:hideMark/>
          </w:tcPr>
          <w:p w14:paraId="5F762963" w14:textId="77777777" w:rsidR="005016DB" w:rsidRPr="007B7A22" w:rsidRDefault="005016DB" w:rsidP="00021C1F">
            <w:pPr>
              <w:pStyle w:val="paragraph"/>
              <w:spacing w:before="0" w:beforeAutospacing="0" w:after="0" w:afterAutospacing="0"/>
              <w:textAlignment w:val="baseline"/>
              <w:rPr>
                <w:color w:val="000000" w:themeColor="text1"/>
              </w:rPr>
            </w:pPr>
            <w:r w:rsidRPr="007B7A22">
              <w:rPr>
                <w:rStyle w:val="normaltextrun"/>
                <w:color w:val="000000" w:themeColor="text1"/>
              </w:rPr>
              <w:t xml:space="preserve">As </w:t>
            </w:r>
            <w:proofErr w:type="gramStart"/>
            <w:r w:rsidRPr="007B7A22">
              <w:rPr>
                <w:rStyle w:val="normaltextrun"/>
                <w:color w:val="000000" w:themeColor="text1"/>
              </w:rPr>
              <w:t>at</w:t>
            </w:r>
            <w:proofErr w:type="gramEnd"/>
            <w:r w:rsidRPr="007B7A22">
              <w:rPr>
                <w:rStyle w:val="normaltextrun"/>
                <w:color w:val="000000" w:themeColor="text1"/>
              </w:rPr>
              <w:t xml:space="preserve"> 30 Sept/Dec/ March/June 20xx</w:t>
            </w: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auto"/>
            <w:hideMark/>
          </w:tcPr>
          <w:p w14:paraId="531EAC2E"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lang w:val="en-GB"/>
              </w:rPr>
              <w:t>xxx</w:t>
            </w:r>
            <w:r w:rsidRPr="007B7A22">
              <w:rPr>
                <w:rStyle w:val="eop"/>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auto"/>
            <w:hideMark/>
          </w:tcPr>
          <w:p w14:paraId="5AC04C28"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lang w:val="en-GB"/>
              </w:rPr>
              <w:t>xxx</w:t>
            </w: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auto"/>
            <w:hideMark/>
          </w:tcPr>
          <w:p w14:paraId="1E368681"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lang w:val="en-GB"/>
              </w:rPr>
              <w:t>xxx</w:t>
            </w:r>
            <w:r w:rsidRPr="007B7A22">
              <w:rPr>
                <w:rStyle w:val="eop"/>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auto"/>
            <w:hideMark/>
          </w:tcPr>
          <w:p w14:paraId="2CD2D2E3"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lang w:val="en-GB"/>
              </w:rPr>
              <w:t>xxx</w:t>
            </w:r>
            <w:r w:rsidRPr="007B7A22">
              <w:rPr>
                <w:rStyle w:val="eop"/>
                <w:color w:val="000000" w:themeColor="text1"/>
              </w:rPr>
              <w:t> </w:t>
            </w:r>
          </w:p>
        </w:tc>
      </w:tr>
      <w:tr w:rsidR="007B7A22" w:rsidRPr="007B7A22" w14:paraId="619EA772" w14:textId="77777777" w:rsidTr="00336472">
        <w:trPr>
          <w:trHeight w:val="300"/>
        </w:trPr>
        <w:tc>
          <w:tcPr>
            <w:tcW w:w="3462" w:type="dxa"/>
            <w:tcBorders>
              <w:top w:val="single" w:sz="6" w:space="0" w:color="auto"/>
              <w:left w:val="single" w:sz="6" w:space="0" w:color="auto"/>
              <w:bottom w:val="single" w:sz="6" w:space="0" w:color="auto"/>
              <w:right w:val="single" w:sz="6" w:space="0" w:color="auto"/>
            </w:tcBorders>
            <w:shd w:val="clear" w:color="auto" w:fill="auto"/>
            <w:hideMark/>
          </w:tcPr>
          <w:p w14:paraId="74988A86" w14:textId="77777777" w:rsidR="005016DB" w:rsidRPr="007B7A22" w:rsidRDefault="005016DB" w:rsidP="00021C1F">
            <w:pPr>
              <w:pStyle w:val="paragraph"/>
              <w:spacing w:before="0" w:beforeAutospacing="0" w:after="0" w:afterAutospacing="0"/>
              <w:textAlignment w:val="baseline"/>
              <w:rPr>
                <w:color w:val="000000" w:themeColor="text1"/>
              </w:rPr>
            </w:pP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auto"/>
            <w:hideMark/>
          </w:tcPr>
          <w:p w14:paraId="1B07208E"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eop"/>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auto"/>
            <w:hideMark/>
          </w:tcPr>
          <w:p w14:paraId="7B78B462"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auto"/>
            <w:hideMark/>
          </w:tcPr>
          <w:p w14:paraId="60AD1AC5"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eop"/>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auto"/>
            <w:hideMark/>
          </w:tcPr>
          <w:p w14:paraId="6BE8EB7A"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eop"/>
                <w:color w:val="000000" w:themeColor="text1"/>
              </w:rPr>
              <w:t> </w:t>
            </w:r>
          </w:p>
        </w:tc>
      </w:tr>
      <w:tr w:rsidR="007B7A22" w:rsidRPr="007B7A22" w14:paraId="71F7842D" w14:textId="77777777" w:rsidTr="00336472">
        <w:trPr>
          <w:trHeight w:val="300"/>
        </w:trPr>
        <w:tc>
          <w:tcPr>
            <w:tcW w:w="3462" w:type="dxa"/>
            <w:tcBorders>
              <w:top w:val="single" w:sz="6" w:space="0" w:color="auto"/>
              <w:left w:val="single" w:sz="6" w:space="0" w:color="auto"/>
              <w:bottom w:val="single" w:sz="6" w:space="0" w:color="auto"/>
              <w:right w:val="single" w:sz="6" w:space="0" w:color="auto"/>
            </w:tcBorders>
            <w:shd w:val="clear" w:color="auto" w:fill="auto"/>
            <w:hideMark/>
          </w:tcPr>
          <w:p w14:paraId="1E8AB17C" w14:textId="77777777" w:rsidR="005016DB" w:rsidRPr="007B7A22" w:rsidRDefault="005016DB" w:rsidP="00021C1F">
            <w:pPr>
              <w:pStyle w:val="paragraph"/>
              <w:spacing w:before="0" w:beforeAutospacing="0" w:after="0" w:afterAutospacing="0"/>
              <w:textAlignment w:val="baseline"/>
              <w:rPr>
                <w:color w:val="000000" w:themeColor="text1"/>
              </w:rPr>
            </w:pPr>
            <w:r w:rsidRPr="007B7A22">
              <w:rPr>
                <w:rStyle w:val="normaltextrun"/>
                <w:b/>
                <w:bCs/>
                <w:color w:val="000000" w:themeColor="text1"/>
              </w:rPr>
              <w:t>Accumulated Depreciation</w:t>
            </w: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auto"/>
            <w:hideMark/>
          </w:tcPr>
          <w:p w14:paraId="49C79932"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eop"/>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auto"/>
            <w:hideMark/>
          </w:tcPr>
          <w:p w14:paraId="094CE105"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auto"/>
            <w:hideMark/>
          </w:tcPr>
          <w:p w14:paraId="656125BA"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eop"/>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auto"/>
            <w:hideMark/>
          </w:tcPr>
          <w:p w14:paraId="5AF13127"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eop"/>
                <w:color w:val="000000" w:themeColor="text1"/>
              </w:rPr>
              <w:t> </w:t>
            </w:r>
          </w:p>
        </w:tc>
      </w:tr>
      <w:tr w:rsidR="007B7A22" w:rsidRPr="007B7A22" w14:paraId="2B72B178" w14:textId="77777777" w:rsidTr="00336472">
        <w:trPr>
          <w:trHeight w:val="300"/>
        </w:trPr>
        <w:tc>
          <w:tcPr>
            <w:tcW w:w="3462" w:type="dxa"/>
            <w:tcBorders>
              <w:top w:val="single" w:sz="6" w:space="0" w:color="auto"/>
              <w:left w:val="single" w:sz="6" w:space="0" w:color="auto"/>
              <w:bottom w:val="single" w:sz="6" w:space="0" w:color="auto"/>
              <w:right w:val="single" w:sz="6" w:space="0" w:color="auto"/>
            </w:tcBorders>
            <w:shd w:val="clear" w:color="auto" w:fill="auto"/>
            <w:hideMark/>
          </w:tcPr>
          <w:p w14:paraId="3F96987A" w14:textId="77777777" w:rsidR="005016DB" w:rsidRPr="007B7A22" w:rsidRDefault="005016DB" w:rsidP="00021C1F">
            <w:pPr>
              <w:pStyle w:val="paragraph"/>
              <w:spacing w:before="0" w:beforeAutospacing="0" w:after="0" w:afterAutospacing="0"/>
              <w:textAlignment w:val="baseline"/>
              <w:rPr>
                <w:color w:val="000000" w:themeColor="text1"/>
              </w:rPr>
            </w:pPr>
            <w:r w:rsidRPr="007B7A22">
              <w:rPr>
                <w:rStyle w:val="normaltextrun"/>
                <w:color w:val="000000" w:themeColor="text1"/>
              </w:rPr>
              <w:t xml:space="preserve">As </w:t>
            </w:r>
            <w:proofErr w:type="gramStart"/>
            <w:r w:rsidRPr="007B7A22">
              <w:rPr>
                <w:rStyle w:val="normaltextrun"/>
                <w:color w:val="000000" w:themeColor="text1"/>
              </w:rPr>
              <w:t>at</w:t>
            </w:r>
            <w:proofErr w:type="gramEnd"/>
            <w:r w:rsidRPr="007B7A22">
              <w:rPr>
                <w:rStyle w:val="normaltextrun"/>
                <w:color w:val="000000" w:themeColor="text1"/>
              </w:rPr>
              <w:t xml:space="preserve"> 1 July 20xx</w:t>
            </w: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auto"/>
            <w:hideMark/>
          </w:tcPr>
          <w:p w14:paraId="0F6449FA"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lang w:val="en-GB"/>
              </w:rPr>
              <w:t>xxx</w:t>
            </w:r>
            <w:r w:rsidRPr="007B7A22">
              <w:rPr>
                <w:rStyle w:val="eop"/>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auto"/>
            <w:hideMark/>
          </w:tcPr>
          <w:p w14:paraId="1576C481"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lang w:val="en-GB"/>
              </w:rPr>
              <w:t>xxx</w:t>
            </w: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auto"/>
            <w:hideMark/>
          </w:tcPr>
          <w:p w14:paraId="085D43B0"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lang w:val="en-GB"/>
              </w:rPr>
              <w:t>xxx</w:t>
            </w:r>
            <w:r w:rsidRPr="007B7A22">
              <w:rPr>
                <w:rStyle w:val="eop"/>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auto"/>
            <w:hideMark/>
          </w:tcPr>
          <w:p w14:paraId="7CFA5A9A"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lang w:val="en-GB"/>
              </w:rPr>
              <w:t>xxx</w:t>
            </w:r>
            <w:r w:rsidRPr="007B7A22">
              <w:rPr>
                <w:rStyle w:val="eop"/>
                <w:color w:val="000000" w:themeColor="text1"/>
              </w:rPr>
              <w:t> </w:t>
            </w:r>
          </w:p>
        </w:tc>
      </w:tr>
      <w:tr w:rsidR="007B7A22" w:rsidRPr="007B7A22" w14:paraId="7ACC5A3B" w14:textId="77777777" w:rsidTr="00336472">
        <w:trPr>
          <w:trHeight w:val="300"/>
        </w:trPr>
        <w:tc>
          <w:tcPr>
            <w:tcW w:w="3462" w:type="dxa"/>
            <w:tcBorders>
              <w:top w:val="single" w:sz="6" w:space="0" w:color="auto"/>
              <w:left w:val="single" w:sz="6" w:space="0" w:color="auto"/>
              <w:bottom w:val="single" w:sz="6" w:space="0" w:color="auto"/>
              <w:right w:val="single" w:sz="6" w:space="0" w:color="auto"/>
            </w:tcBorders>
            <w:shd w:val="clear" w:color="auto" w:fill="auto"/>
            <w:hideMark/>
          </w:tcPr>
          <w:p w14:paraId="6A0F153E" w14:textId="77777777" w:rsidR="005016DB" w:rsidRPr="007B7A22" w:rsidRDefault="005016DB" w:rsidP="00021C1F">
            <w:pPr>
              <w:pStyle w:val="paragraph"/>
              <w:spacing w:before="0" w:beforeAutospacing="0" w:after="0" w:afterAutospacing="0"/>
              <w:textAlignment w:val="baseline"/>
              <w:rPr>
                <w:color w:val="000000" w:themeColor="text1"/>
              </w:rPr>
            </w:pPr>
            <w:r w:rsidRPr="007B7A22">
              <w:rPr>
                <w:rStyle w:val="normaltextrun"/>
                <w:color w:val="000000" w:themeColor="text1"/>
              </w:rPr>
              <w:t>Charge for the year</w:t>
            </w: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auto"/>
            <w:hideMark/>
          </w:tcPr>
          <w:p w14:paraId="5FAEE4C1"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lang w:val="en-GB"/>
              </w:rPr>
              <w:t>xxx</w:t>
            </w:r>
            <w:r w:rsidRPr="007B7A22">
              <w:rPr>
                <w:rStyle w:val="eop"/>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auto"/>
            <w:hideMark/>
          </w:tcPr>
          <w:p w14:paraId="538ABC45"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lang w:val="en-GB"/>
              </w:rPr>
              <w:t>xxx</w:t>
            </w: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auto"/>
            <w:hideMark/>
          </w:tcPr>
          <w:p w14:paraId="0C657C16"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lang w:val="en-GB"/>
              </w:rPr>
              <w:t>xxx</w:t>
            </w:r>
            <w:r w:rsidRPr="007B7A22">
              <w:rPr>
                <w:rStyle w:val="eop"/>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auto"/>
            <w:hideMark/>
          </w:tcPr>
          <w:p w14:paraId="2C560361"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lang w:val="en-GB"/>
              </w:rPr>
              <w:t>xxx</w:t>
            </w:r>
            <w:r w:rsidRPr="007B7A22">
              <w:rPr>
                <w:rStyle w:val="eop"/>
                <w:color w:val="000000" w:themeColor="text1"/>
              </w:rPr>
              <w:t> </w:t>
            </w:r>
          </w:p>
        </w:tc>
      </w:tr>
      <w:tr w:rsidR="007B7A22" w:rsidRPr="007B7A22" w14:paraId="5A8D09EC" w14:textId="77777777" w:rsidTr="00336472">
        <w:trPr>
          <w:trHeight w:val="300"/>
        </w:trPr>
        <w:tc>
          <w:tcPr>
            <w:tcW w:w="3462" w:type="dxa"/>
            <w:tcBorders>
              <w:top w:val="single" w:sz="6" w:space="0" w:color="auto"/>
              <w:left w:val="single" w:sz="6" w:space="0" w:color="auto"/>
              <w:bottom w:val="single" w:sz="6" w:space="0" w:color="auto"/>
              <w:right w:val="single" w:sz="6" w:space="0" w:color="auto"/>
            </w:tcBorders>
            <w:shd w:val="clear" w:color="auto" w:fill="auto"/>
            <w:hideMark/>
          </w:tcPr>
          <w:p w14:paraId="0CAE79E8" w14:textId="77777777" w:rsidR="005016DB" w:rsidRPr="007B7A22" w:rsidRDefault="005016DB" w:rsidP="00021C1F">
            <w:pPr>
              <w:pStyle w:val="paragraph"/>
              <w:spacing w:before="0" w:beforeAutospacing="0" w:after="0" w:afterAutospacing="0"/>
              <w:textAlignment w:val="baseline"/>
              <w:rPr>
                <w:color w:val="000000" w:themeColor="text1"/>
              </w:rPr>
            </w:pPr>
            <w:r w:rsidRPr="007B7A22">
              <w:rPr>
                <w:rStyle w:val="normaltextrun"/>
                <w:color w:val="000000" w:themeColor="text1"/>
              </w:rPr>
              <w:t xml:space="preserve">As </w:t>
            </w:r>
            <w:proofErr w:type="gramStart"/>
            <w:r w:rsidRPr="007B7A22">
              <w:rPr>
                <w:rStyle w:val="normaltextrun"/>
                <w:color w:val="000000" w:themeColor="text1"/>
              </w:rPr>
              <w:t>at</w:t>
            </w:r>
            <w:proofErr w:type="gramEnd"/>
            <w:r w:rsidRPr="007B7A22">
              <w:rPr>
                <w:rStyle w:val="normaltextrun"/>
                <w:color w:val="000000" w:themeColor="text1"/>
              </w:rPr>
              <w:t xml:space="preserve"> 30 Sept/Dec/ March/June 20xx</w:t>
            </w: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auto"/>
            <w:hideMark/>
          </w:tcPr>
          <w:p w14:paraId="1C875F1F"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lang w:val="en-GB"/>
              </w:rPr>
              <w:t>xxx</w:t>
            </w:r>
            <w:r w:rsidRPr="007B7A22">
              <w:rPr>
                <w:rStyle w:val="eop"/>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auto"/>
            <w:hideMark/>
          </w:tcPr>
          <w:p w14:paraId="1058F7B0"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lang w:val="en-GB"/>
              </w:rPr>
              <w:t>xxx</w:t>
            </w: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auto"/>
            <w:hideMark/>
          </w:tcPr>
          <w:p w14:paraId="4022E318"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lang w:val="en-GB"/>
              </w:rPr>
              <w:t>xxx</w:t>
            </w:r>
            <w:r w:rsidRPr="007B7A22">
              <w:rPr>
                <w:rStyle w:val="eop"/>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auto"/>
            <w:hideMark/>
          </w:tcPr>
          <w:p w14:paraId="156EE67D"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lang w:val="en-GB"/>
              </w:rPr>
              <w:t>xxx</w:t>
            </w:r>
            <w:r w:rsidRPr="007B7A22">
              <w:rPr>
                <w:rStyle w:val="eop"/>
                <w:color w:val="000000" w:themeColor="text1"/>
              </w:rPr>
              <w:t> </w:t>
            </w:r>
          </w:p>
        </w:tc>
      </w:tr>
      <w:tr w:rsidR="007B7A22" w:rsidRPr="007B7A22" w14:paraId="0266157F" w14:textId="77777777" w:rsidTr="00336472">
        <w:trPr>
          <w:trHeight w:val="300"/>
        </w:trPr>
        <w:tc>
          <w:tcPr>
            <w:tcW w:w="3462" w:type="dxa"/>
            <w:tcBorders>
              <w:top w:val="single" w:sz="6" w:space="0" w:color="auto"/>
              <w:left w:val="single" w:sz="6" w:space="0" w:color="auto"/>
              <w:bottom w:val="single" w:sz="6" w:space="0" w:color="auto"/>
              <w:right w:val="single" w:sz="6" w:space="0" w:color="auto"/>
            </w:tcBorders>
            <w:shd w:val="clear" w:color="auto" w:fill="auto"/>
            <w:hideMark/>
          </w:tcPr>
          <w:p w14:paraId="6FC28BA2" w14:textId="77777777" w:rsidR="005016DB" w:rsidRPr="007B7A22" w:rsidRDefault="005016DB" w:rsidP="00021C1F">
            <w:pPr>
              <w:pStyle w:val="paragraph"/>
              <w:spacing w:before="0" w:beforeAutospacing="0" w:after="0" w:afterAutospacing="0"/>
              <w:textAlignment w:val="baseline"/>
              <w:rPr>
                <w:color w:val="000000" w:themeColor="text1"/>
              </w:rPr>
            </w:pP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auto"/>
            <w:hideMark/>
          </w:tcPr>
          <w:p w14:paraId="1573AB15"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eop"/>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auto"/>
            <w:hideMark/>
          </w:tcPr>
          <w:p w14:paraId="11770765"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auto"/>
            <w:hideMark/>
          </w:tcPr>
          <w:p w14:paraId="1E635B1A"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eop"/>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auto"/>
            <w:hideMark/>
          </w:tcPr>
          <w:p w14:paraId="64AAAAC4"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eop"/>
                <w:color w:val="000000" w:themeColor="text1"/>
              </w:rPr>
              <w:t> </w:t>
            </w:r>
          </w:p>
        </w:tc>
      </w:tr>
      <w:tr w:rsidR="007B7A22" w:rsidRPr="007B7A22" w14:paraId="2099A118" w14:textId="77777777" w:rsidTr="00336472">
        <w:trPr>
          <w:trHeight w:val="300"/>
        </w:trPr>
        <w:tc>
          <w:tcPr>
            <w:tcW w:w="3462" w:type="dxa"/>
            <w:tcBorders>
              <w:top w:val="single" w:sz="6" w:space="0" w:color="auto"/>
              <w:left w:val="single" w:sz="6" w:space="0" w:color="auto"/>
              <w:bottom w:val="single" w:sz="6" w:space="0" w:color="auto"/>
              <w:right w:val="single" w:sz="6" w:space="0" w:color="auto"/>
            </w:tcBorders>
            <w:shd w:val="clear" w:color="auto" w:fill="auto"/>
            <w:hideMark/>
          </w:tcPr>
          <w:p w14:paraId="21535905" w14:textId="77777777" w:rsidR="005016DB" w:rsidRPr="007B7A22" w:rsidRDefault="005016DB" w:rsidP="00021C1F">
            <w:pPr>
              <w:pStyle w:val="paragraph"/>
              <w:spacing w:before="0" w:beforeAutospacing="0" w:after="0" w:afterAutospacing="0"/>
              <w:textAlignment w:val="baseline"/>
              <w:rPr>
                <w:color w:val="000000" w:themeColor="text1"/>
              </w:rPr>
            </w:pPr>
            <w:r w:rsidRPr="007B7A22">
              <w:rPr>
                <w:rStyle w:val="normaltextrun"/>
                <w:b/>
                <w:bCs/>
                <w:color w:val="000000" w:themeColor="text1"/>
              </w:rPr>
              <w:t>Carrying Amount</w:t>
            </w: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auto"/>
            <w:hideMark/>
          </w:tcPr>
          <w:p w14:paraId="158ACAEB"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eop"/>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auto"/>
            <w:hideMark/>
          </w:tcPr>
          <w:p w14:paraId="08976966"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auto"/>
            <w:hideMark/>
          </w:tcPr>
          <w:p w14:paraId="33B3213B"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eop"/>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auto"/>
            <w:hideMark/>
          </w:tcPr>
          <w:p w14:paraId="7A0EB098"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eop"/>
                <w:color w:val="000000" w:themeColor="text1"/>
              </w:rPr>
              <w:t> </w:t>
            </w:r>
          </w:p>
        </w:tc>
      </w:tr>
      <w:tr w:rsidR="007B7A22" w:rsidRPr="007B7A22" w14:paraId="20AABEF8" w14:textId="77777777" w:rsidTr="00336472">
        <w:trPr>
          <w:trHeight w:val="300"/>
        </w:trPr>
        <w:tc>
          <w:tcPr>
            <w:tcW w:w="3462" w:type="dxa"/>
            <w:tcBorders>
              <w:top w:val="single" w:sz="6" w:space="0" w:color="auto"/>
              <w:left w:val="single" w:sz="6" w:space="0" w:color="auto"/>
              <w:bottom w:val="single" w:sz="6" w:space="0" w:color="auto"/>
              <w:right w:val="single" w:sz="6" w:space="0" w:color="auto"/>
            </w:tcBorders>
            <w:shd w:val="clear" w:color="auto" w:fill="auto"/>
            <w:hideMark/>
          </w:tcPr>
          <w:p w14:paraId="40C5E285" w14:textId="77777777" w:rsidR="005016DB" w:rsidRPr="007B7A22" w:rsidRDefault="005016DB" w:rsidP="00021C1F">
            <w:pPr>
              <w:pStyle w:val="paragraph"/>
              <w:spacing w:before="0" w:beforeAutospacing="0" w:after="0" w:afterAutospacing="0"/>
              <w:textAlignment w:val="baseline"/>
              <w:rPr>
                <w:color w:val="000000" w:themeColor="text1"/>
              </w:rPr>
            </w:pPr>
            <w:r w:rsidRPr="007B7A22">
              <w:rPr>
                <w:rStyle w:val="normaltextrun"/>
                <w:color w:val="000000" w:themeColor="text1"/>
              </w:rPr>
              <w:t xml:space="preserve">As </w:t>
            </w:r>
            <w:proofErr w:type="gramStart"/>
            <w:r w:rsidRPr="007B7A22">
              <w:rPr>
                <w:rStyle w:val="normaltextrun"/>
                <w:color w:val="000000" w:themeColor="text1"/>
              </w:rPr>
              <w:t>at</w:t>
            </w:r>
            <w:proofErr w:type="gramEnd"/>
            <w:r w:rsidRPr="007B7A22">
              <w:rPr>
                <w:rStyle w:val="normaltextrun"/>
                <w:color w:val="000000" w:themeColor="text1"/>
              </w:rPr>
              <w:t xml:space="preserve"> 30 Sept/Dec/ March/June 20xx</w:t>
            </w: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auto"/>
            <w:hideMark/>
          </w:tcPr>
          <w:p w14:paraId="028FE921"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u w:val="single"/>
                <w:lang w:val="en-GB"/>
              </w:rPr>
              <w:t>xxx</w:t>
            </w:r>
            <w:r w:rsidRPr="007B7A22">
              <w:rPr>
                <w:rStyle w:val="eop"/>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auto"/>
            <w:hideMark/>
          </w:tcPr>
          <w:p w14:paraId="65EF3E2C"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u w:val="single"/>
                <w:lang w:val="en-GB"/>
              </w:rPr>
              <w:t>xxx</w:t>
            </w:r>
            <w:r w:rsidRPr="007B7A22">
              <w:rPr>
                <w:rStyle w:val="eop"/>
                <w:color w:val="000000" w:themeColor="text1"/>
              </w:rPr>
              <w:t> </w:t>
            </w:r>
          </w:p>
        </w:tc>
        <w:tc>
          <w:tcPr>
            <w:tcW w:w="1390" w:type="dxa"/>
            <w:tcBorders>
              <w:top w:val="single" w:sz="6" w:space="0" w:color="auto"/>
              <w:left w:val="single" w:sz="6" w:space="0" w:color="auto"/>
              <w:bottom w:val="single" w:sz="6" w:space="0" w:color="auto"/>
              <w:right w:val="single" w:sz="6" w:space="0" w:color="auto"/>
            </w:tcBorders>
            <w:shd w:val="clear" w:color="auto" w:fill="auto"/>
            <w:hideMark/>
          </w:tcPr>
          <w:p w14:paraId="26311E1E"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u w:val="single"/>
                <w:lang w:val="en-GB"/>
              </w:rPr>
              <w:t>xxx</w:t>
            </w:r>
            <w:r w:rsidRPr="007B7A22">
              <w:rPr>
                <w:rStyle w:val="eop"/>
                <w:color w:val="000000" w:themeColor="text1"/>
              </w:rPr>
              <w:t> </w:t>
            </w:r>
          </w:p>
        </w:tc>
        <w:tc>
          <w:tcPr>
            <w:tcW w:w="1391" w:type="dxa"/>
            <w:tcBorders>
              <w:top w:val="single" w:sz="6" w:space="0" w:color="auto"/>
              <w:left w:val="single" w:sz="6" w:space="0" w:color="auto"/>
              <w:bottom w:val="single" w:sz="6" w:space="0" w:color="auto"/>
              <w:right w:val="single" w:sz="6" w:space="0" w:color="auto"/>
            </w:tcBorders>
            <w:shd w:val="clear" w:color="auto" w:fill="auto"/>
            <w:hideMark/>
          </w:tcPr>
          <w:p w14:paraId="455D203E" w14:textId="77777777" w:rsidR="005016DB" w:rsidRPr="007B7A22" w:rsidRDefault="005016DB" w:rsidP="00021C1F">
            <w:pPr>
              <w:pStyle w:val="paragraph"/>
              <w:spacing w:before="0" w:beforeAutospacing="0" w:after="0" w:afterAutospacing="0"/>
              <w:jc w:val="right"/>
              <w:textAlignment w:val="baseline"/>
              <w:rPr>
                <w:color w:val="000000" w:themeColor="text1"/>
              </w:rPr>
            </w:pPr>
            <w:r w:rsidRPr="007B7A22">
              <w:rPr>
                <w:rStyle w:val="normaltextrun"/>
                <w:color w:val="000000" w:themeColor="text1"/>
                <w:u w:val="single"/>
                <w:lang w:val="en-GB"/>
              </w:rPr>
              <w:t>xxx</w:t>
            </w:r>
            <w:r w:rsidRPr="007B7A22">
              <w:rPr>
                <w:rStyle w:val="eop"/>
                <w:color w:val="000000" w:themeColor="text1"/>
              </w:rPr>
              <w:t> </w:t>
            </w:r>
          </w:p>
        </w:tc>
      </w:tr>
    </w:tbl>
    <w:p w14:paraId="2A051C59" w14:textId="77777777" w:rsidR="003F2A72" w:rsidRPr="005016DB" w:rsidRDefault="003F2A72" w:rsidP="005016DB">
      <w:pPr>
        <w:spacing w:line="360" w:lineRule="auto"/>
        <w:ind w:right="-20"/>
        <w:jc w:val="both"/>
        <w:rPr>
          <w:rFonts w:eastAsia="Arial"/>
          <w:b/>
          <w:bCs/>
          <w:spacing w:val="3"/>
          <w:sz w:val="22"/>
          <w:szCs w:val="22"/>
        </w:rPr>
      </w:pPr>
    </w:p>
    <w:p w14:paraId="368F3326" w14:textId="030213B5" w:rsidR="009A5B7F" w:rsidRPr="00953054" w:rsidRDefault="009A07FD" w:rsidP="00196F69">
      <w:pPr>
        <w:pStyle w:val="ListParagraph"/>
        <w:numPr>
          <w:ilvl w:val="0"/>
          <w:numId w:val="36"/>
        </w:numPr>
        <w:spacing w:line="360" w:lineRule="auto"/>
        <w:ind w:right="-20"/>
        <w:jc w:val="both"/>
        <w:rPr>
          <w:rFonts w:eastAsia="Arial"/>
          <w:b/>
          <w:bCs/>
          <w:spacing w:val="3"/>
          <w:sz w:val="22"/>
          <w:szCs w:val="22"/>
        </w:rPr>
      </w:pPr>
      <w:r w:rsidRPr="00953054">
        <w:rPr>
          <w:rFonts w:eastAsia="Arial"/>
          <w:b/>
          <w:bCs/>
          <w:spacing w:val="3"/>
          <w:sz w:val="22"/>
          <w:szCs w:val="22"/>
        </w:rPr>
        <w:t>Intangible Assets</w:t>
      </w:r>
      <w:r w:rsidR="007B5483">
        <w:rPr>
          <w:rFonts w:eastAsia="Arial"/>
          <w:b/>
          <w:bCs/>
          <w:spacing w:val="3"/>
          <w:sz w:val="22"/>
          <w:szCs w:val="22"/>
        </w:rPr>
        <w:t xml:space="preserve"> </w:t>
      </w:r>
    </w:p>
    <w:tbl>
      <w:tblPr>
        <w:tblW w:w="4983"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913"/>
        <w:gridCol w:w="2086"/>
      </w:tblGrid>
      <w:tr w:rsidR="00480949" w:rsidRPr="00953054" w14:paraId="7C8229DC" w14:textId="77777777" w:rsidTr="008C2259">
        <w:trPr>
          <w:trHeight w:val="353"/>
        </w:trPr>
        <w:tc>
          <w:tcPr>
            <w:tcW w:w="3841" w:type="pct"/>
            <w:shd w:val="clear" w:color="auto" w:fill="0070C0"/>
            <w:noWrap/>
            <w:vAlign w:val="bottom"/>
            <w:hideMark/>
          </w:tcPr>
          <w:p w14:paraId="2EAA0A8E" w14:textId="77777777" w:rsidR="00480949" w:rsidRPr="00953054" w:rsidRDefault="00480949" w:rsidP="00953054">
            <w:pPr>
              <w:autoSpaceDE/>
              <w:autoSpaceDN/>
              <w:spacing w:line="276" w:lineRule="auto"/>
              <w:jc w:val="both"/>
              <w:rPr>
                <w:b/>
                <w:bCs/>
                <w:sz w:val="22"/>
                <w:szCs w:val="22"/>
                <w:lang w:eastAsia="en-GB"/>
              </w:rPr>
            </w:pPr>
            <w:r w:rsidRPr="00953054">
              <w:rPr>
                <w:b/>
                <w:bCs/>
                <w:sz w:val="22"/>
                <w:szCs w:val="22"/>
                <w:lang w:val="en-US"/>
              </w:rPr>
              <w:t>Description</w:t>
            </w:r>
          </w:p>
        </w:tc>
        <w:tc>
          <w:tcPr>
            <w:tcW w:w="1159" w:type="pct"/>
            <w:shd w:val="clear" w:color="auto" w:fill="0070C0"/>
            <w:vAlign w:val="center"/>
          </w:tcPr>
          <w:p w14:paraId="4C63A394" w14:textId="77777777" w:rsidR="00480949" w:rsidRDefault="00480949" w:rsidP="008C2259">
            <w:pPr>
              <w:autoSpaceDE/>
              <w:autoSpaceDN/>
              <w:spacing w:line="276" w:lineRule="auto"/>
              <w:jc w:val="center"/>
              <w:rPr>
                <w:b/>
                <w:bCs/>
                <w:color w:val="000000"/>
                <w:sz w:val="22"/>
                <w:szCs w:val="22"/>
                <w:lang w:val="en-US"/>
              </w:rPr>
            </w:pPr>
            <w:r>
              <w:rPr>
                <w:b/>
                <w:bCs/>
                <w:color w:val="000000"/>
                <w:sz w:val="22"/>
                <w:szCs w:val="22"/>
                <w:lang w:val="en-US"/>
              </w:rPr>
              <w:t>Period ended Sep/Dec/March/</w:t>
            </w:r>
          </w:p>
          <w:p w14:paraId="2587553C" w14:textId="77777777" w:rsidR="00480949" w:rsidRPr="00953054" w:rsidRDefault="00480949" w:rsidP="008C2259">
            <w:pPr>
              <w:autoSpaceDE/>
              <w:autoSpaceDN/>
              <w:spacing w:line="276" w:lineRule="auto"/>
              <w:jc w:val="center"/>
              <w:rPr>
                <w:b/>
                <w:i/>
                <w:iCs/>
                <w:sz w:val="22"/>
                <w:szCs w:val="22"/>
                <w:lang w:val="en-US"/>
              </w:rPr>
            </w:pPr>
            <w:r>
              <w:rPr>
                <w:b/>
                <w:bCs/>
                <w:color w:val="000000"/>
                <w:sz w:val="22"/>
                <w:szCs w:val="22"/>
                <w:lang w:val="en-US"/>
              </w:rPr>
              <w:t>June 20xx</w:t>
            </w:r>
          </w:p>
        </w:tc>
      </w:tr>
      <w:tr w:rsidR="00480949" w:rsidRPr="00953054" w14:paraId="4C372E32" w14:textId="77777777" w:rsidTr="00480949">
        <w:trPr>
          <w:trHeight w:val="353"/>
        </w:trPr>
        <w:tc>
          <w:tcPr>
            <w:tcW w:w="3841" w:type="pct"/>
            <w:shd w:val="clear" w:color="auto" w:fill="0070C0"/>
            <w:noWrap/>
            <w:vAlign w:val="bottom"/>
            <w:hideMark/>
          </w:tcPr>
          <w:p w14:paraId="288CD9D4" w14:textId="77777777" w:rsidR="00480949" w:rsidRPr="00953054" w:rsidRDefault="00480949" w:rsidP="00953054">
            <w:pPr>
              <w:autoSpaceDE/>
              <w:autoSpaceDN/>
              <w:spacing w:line="276" w:lineRule="auto"/>
              <w:jc w:val="both"/>
              <w:rPr>
                <w:b/>
                <w:bCs/>
                <w:sz w:val="22"/>
                <w:szCs w:val="22"/>
                <w:lang w:eastAsia="en-GB"/>
              </w:rPr>
            </w:pPr>
          </w:p>
        </w:tc>
        <w:tc>
          <w:tcPr>
            <w:tcW w:w="1159" w:type="pct"/>
            <w:shd w:val="clear" w:color="auto" w:fill="0070C0"/>
          </w:tcPr>
          <w:p w14:paraId="3E8D6C10" w14:textId="77777777" w:rsidR="00480949" w:rsidRPr="00953054" w:rsidRDefault="00480949" w:rsidP="00953054">
            <w:pPr>
              <w:autoSpaceDE/>
              <w:autoSpaceDN/>
              <w:spacing w:line="276" w:lineRule="auto"/>
              <w:jc w:val="both"/>
              <w:rPr>
                <w:b/>
                <w:bCs/>
                <w:sz w:val="22"/>
                <w:szCs w:val="22"/>
                <w:lang w:val="en-US"/>
              </w:rPr>
            </w:pPr>
            <w:proofErr w:type="spellStart"/>
            <w:r w:rsidRPr="000052FA">
              <w:rPr>
                <w:b/>
                <w:bCs/>
                <w:color w:val="231F20"/>
                <w:lang w:val="en-US"/>
              </w:rPr>
              <w:t>KShs</w:t>
            </w:r>
            <w:proofErr w:type="spellEnd"/>
          </w:p>
        </w:tc>
      </w:tr>
      <w:tr w:rsidR="00480949" w:rsidRPr="00953054" w14:paraId="6A211870" w14:textId="77777777" w:rsidTr="00480949">
        <w:trPr>
          <w:trHeight w:val="353"/>
        </w:trPr>
        <w:tc>
          <w:tcPr>
            <w:tcW w:w="3841" w:type="pct"/>
            <w:shd w:val="clear" w:color="auto" w:fill="auto"/>
            <w:noWrap/>
            <w:vAlign w:val="bottom"/>
            <w:hideMark/>
          </w:tcPr>
          <w:p w14:paraId="7BF401C9" w14:textId="4F66459B" w:rsidR="00480949" w:rsidRPr="00953054" w:rsidRDefault="00480949" w:rsidP="006A7A77">
            <w:pPr>
              <w:autoSpaceDE/>
              <w:autoSpaceDN/>
              <w:spacing w:line="276" w:lineRule="auto"/>
              <w:jc w:val="both"/>
              <w:rPr>
                <w:b/>
                <w:bCs/>
                <w:sz w:val="22"/>
                <w:szCs w:val="22"/>
                <w:lang w:val="en-US"/>
              </w:rPr>
            </w:pPr>
            <w:r w:rsidRPr="00953054">
              <w:rPr>
                <w:b/>
                <w:bCs/>
                <w:sz w:val="22"/>
                <w:szCs w:val="22"/>
                <w:lang w:eastAsia="en-GB"/>
              </w:rPr>
              <w:t>Cost</w:t>
            </w:r>
            <w:r>
              <w:rPr>
                <w:b/>
                <w:bCs/>
                <w:sz w:val="22"/>
                <w:szCs w:val="22"/>
                <w:lang w:eastAsia="en-GB"/>
              </w:rPr>
              <w:t>/Opening balance</w:t>
            </w:r>
            <w:r w:rsidRPr="00953054">
              <w:rPr>
                <w:b/>
                <w:bCs/>
                <w:sz w:val="22"/>
                <w:szCs w:val="22"/>
                <w:lang w:eastAsia="en-GB"/>
              </w:rPr>
              <w:t xml:space="preserve"> </w:t>
            </w:r>
            <w:r>
              <w:rPr>
                <w:b/>
                <w:bCs/>
                <w:sz w:val="22"/>
                <w:szCs w:val="22"/>
                <w:lang w:eastAsia="en-GB"/>
              </w:rPr>
              <w:t>a</w:t>
            </w:r>
            <w:r w:rsidRPr="00953054">
              <w:rPr>
                <w:b/>
                <w:bCs/>
                <w:sz w:val="22"/>
                <w:szCs w:val="22"/>
                <w:lang w:eastAsia="en-GB"/>
              </w:rPr>
              <w:t xml:space="preserve">t </w:t>
            </w:r>
            <w:r>
              <w:rPr>
                <w:b/>
                <w:bCs/>
                <w:sz w:val="22"/>
                <w:szCs w:val="22"/>
                <w:lang w:eastAsia="en-GB"/>
              </w:rPr>
              <w:t xml:space="preserve">the </w:t>
            </w:r>
            <w:r w:rsidRPr="00953054">
              <w:rPr>
                <w:b/>
                <w:bCs/>
                <w:sz w:val="22"/>
                <w:szCs w:val="22"/>
                <w:lang w:eastAsia="en-GB"/>
              </w:rPr>
              <w:t xml:space="preserve">beginning of the </w:t>
            </w:r>
            <w:r>
              <w:rPr>
                <w:b/>
                <w:bCs/>
                <w:sz w:val="22"/>
                <w:szCs w:val="22"/>
                <w:lang w:eastAsia="en-GB"/>
              </w:rPr>
              <w:t>/Period</w:t>
            </w:r>
          </w:p>
        </w:tc>
        <w:tc>
          <w:tcPr>
            <w:tcW w:w="1159" w:type="pct"/>
          </w:tcPr>
          <w:p w14:paraId="5AF5831D" w14:textId="2891D00C" w:rsidR="00480949" w:rsidRPr="00953054" w:rsidRDefault="00480949" w:rsidP="006A7A77">
            <w:pPr>
              <w:autoSpaceDE/>
              <w:autoSpaceDN/>
              <w:spacing w:line="276" w:lineRule="auto"/>
              <w:jc w:val="both"/>
              <w:rPr>
                <w:bCs/>
                <w:sz w:val="22"/>
                <w:szCs w:val="22"/>
                <w:lang w:val="en-US"/>
              </w:rPr>
            </w:pPr>
            <w:r w:rsidRPr="00E17B00">
              <w:t>xxx</w:t>
            </w:r>
          </w:p>
        </w:tc>
      </w:tr>
      <w:tr w:rsidR="00480949" w:rsidRPr="00953054" w14:paraId="7C32CAED" w14:textId="77777777" w:rsidTr="00480949">
        <w:trPr>
          <w:trHeight w:val="353"/>
        </w:trPr>
        <w:tc>
          <w:tcPr>
            <w:tcW w:w="3841" w:type="pct"/>
            <w:shd w:val="clear" w:color="auto" w:fill="auto"/>
            <w:noWrap/>
            <w:vAlign w:val="bottom"/>
            <w:hideMark/>
          </w:tcPr>
          <w:p w14:paraId="12B36D43" w14:textId="77777777" w:rsidR="00480949" w:rsidRPr="00953054" w:rsidRDefault="00480949" w:rsidP="006A7A77">
            <w:pPr>
              <w:autoSpaceDE/>
              <w:autoSpaceDN/>
              <w:spacing w:line="276" w:lineRule="auto"/>
              <w:jc w:val="both"/>
              <w:rPr>
                <w:sz w:val="22"/>
                <w:szCs w:val="22"/>
                <w:lang w:val="en-US"/>
              </w:rPr>
            </w:pPr>
            <w:r w:rsidRPr="00953054">
              <w:rPr>
                <w:sz w:val="22"/>
                <w:szCs w:val="22"/>
                <w:lang w:eastAsia="en-GB"/>
              </w:rPr>
              <w:t>Additions</w:t>
            </w:r>
          </w:p>
        </w:tc>
        <w:tc>
          <w:tcPr>
            <w:tcW w:w="1159" w:type="pct"/>
          </w:tcPr>
          <w:p w14:paraId="08735E63" w14:textId="7CE73658" w:rsidR="00480949" w:rsidRPr="00953054" w:rsidRDefault="00480949" w:rsidP="006A7A77">
            <w:pPr>
              <w:autoSpaceDE/>
              <w:autoSpaceDN/>
              <w:spacing w:line="276" w:lineRule="auto"/>
              <w:jc w:val="both"/>
              <w:rPr>
                <w:sz w:val="22"/>
                <w:szCs w:val="22"/>
                <w:lang w:val="en-US"/>
              </w:rPr>
            </w:pPr>
            <w:r w:rsidRPr="00E17B00">
              <w:t>xxx</w:t>
            </w:r>
          </w:p>
        </w:tc>
      </w:tr>
      <w:tr w:rsidR="00480949" w:rsidRPr="00953054" w14:paraId="59AB8C25" w14:textId="77777777" w:rsidTr="00480949">
        <w:trPr>
          <w:trHeight w:val="353"/>
        </w:trPr>
        <w:tc>
          <w:tcPr>
            <w:tcW w:w="3841" w:type="pct"/>
            <w:shd w:val="clear" w:color="auto" w:fill="auto"/>
            <w:noWrap/>
            <w:vAlign w:val="bottom"/>
          </w:tcPr>
          <w:p w14:paraId="439FDA29" w14:textId="77777777" w:rsidR="00480949" w:rsidRPr="00953054" w:rsidRDefault="00480949" w:rsidP="006A7A77">
            <w:pPr>
              <w:autoSpaceDE/>
              <w:autoSpaceDN/>
              <w:spacing w:line="276" w:lineRule="auto"/>
              <w:jc w:val="both"/>
              <w:rPr>
                <w:sz w:val="22"/>
                <w:szCs w:val="22"/>
                <w:lang w:eastAsia="en-GB"/>
              </w:rPr>
            </w:pPr>
            <w:r w:rsidRPr="00953054">
              <w:rPr>
                <w:sz w:val="22"/>
                <w:szCs w:val="22"/>
                <w:lang w:eastAsia="en-GB"/>
              </w:rPr>
              <w:t>Disposal</w:t>
            </w:r>
          </w:p>
        </w:tc>
        <w:tc>
          <w:tcPr>
            <w:tcW w:w="1159" w:type="pct"/>
          </w:tcPr>
          <w:p w14:paraId="66813EAB" w14:textId="4D1CD3F1" w:rsidR="00480949" w:rsidRPr="00953054" w:rsidRDefault="00480949" w:rsidP="006A7A77">
            <w:pPr>
              <w:autoSpaceDE/>
              <w:autoSpaceDN/>
              <w:spacing w:line="276" w:lineRule="auto"/>
              <w:jc w:val="both"/>
              <w:rPr>
                <w:sz w:val="22"/>
                <w:szCs w:val="22"/>
                <w:lang w:val="en-US"/>
              </w:rPr>
            </w:pPr>
            <w:r w:rsidRPr="00E17B00">
              <w:t>(xxx)</w:t>
            </w:r>
          </w:p>
        </w:tc>
      </w:tr>
      <w:tr w:rsidR="00480949" w:rsidRPr="00953054" w14:paraId="34C92756" w14:textId="77777777" w:rsidTr="00480949">
        <w:trPr>
          <w:trHeight w:val="353"/>
        </w:trPr>
        <w:tc>
          <w:tcPr>
            <w:tcW w:w="3841" w:type="pct"/>
            <w:shd w:val="clear" w:color="auto" w:fill="auto"/>
            <w:noWrap/>
            <w:vAlign w:val="bottom"/>
            <w:hideMark/>
          </w:tcPr>
          <w:p w14:paraId="252C54FD" w14:textId="580DB0E2" w:rsidR="00480949" w:rsidRPr="00953054" w:rsidRDefault="00480949" w:rsidP="006A7A77">
            <w:pPr>
              <w:autoSpaceDE/>
              <w:autoSpaceDN/>
              <w:spacing w:line="276" w:lineRule="auto"/>
              <w:jc w:val="both"/>
              <w:rPr>
                <w:b/>
                <w:bCs/>
                <w:sz w:val="22"/>
                <w:szCs w:val="22"/>
                <w:lang w:val="en-US"/>
              </w:rPr>
            </w:pPr>
            <w:r w:rsidRPr="00953054">
              <w:rPr>
                <w:b/>
                <w:bCs/>
                <w:sz w:val="22"/>
                <w:szCs w:val="22"/>
                <w:lang w:eastAsia="en-GB"/>
              </w:rPr>
              <w:t xml:space="preserve">At end of the </w:t>
            </w:r>
            <w:r>
              <w:rPr>
                <w:b/>
                <w:bCs/>
                <w:sz w:val="22"/>
                <w:szCs w:val="22"/>
                <w:lang w:eastAsia="en-GB"/>
              </w:rPr>
              <w:t>Period</w:t>
            </w:r>
          </w:p>
        </w:tc>
        <w:tc>
          <w:tcPr>
            <w:tcW w:w="1159" w:type="pct"/>
          </w:tcPr>
          <w:p w14:paraId="30C536D1" w14:textId="65FB95B2" w:rsidR="00480949" w:rsidRPr="00953054" w:rsidRDefault="00480949" w:rsidP="006A7A77">
            <w:pPr>
              <w:autoSpaceDE/>
              <w:autoSpaceDN/>
              <w:spacing w:line="276" w:lineRule="auto"/>
              <w:jc w:val="both"/>
              <w:rPr>
                <w:bCs/>
                <w:sz w:val="22"/>
                <w:szCs w:val="22"/>
                <w:lang w:val="en-US"/>
              </w:rPr>
            </w:pPr>
            <w:r w:rsidRPr="00E17B00">
              <w:t>xxx</w:t>
            </w:r>
          </w:p>
        </w:tc>
      </w:tr>
      <w:tr w:rsidR="00480949" w:rsidRPr="00953054" w14:paraId="57D16716" w14:textId="77777777" w:rsidTr="00480949">
        <w:trPr>
          <w:trHeight w:val="353"/>
        </w:trPr>
        <w:tc>
          <w:tcPr>
            <w:tcW w:w="3841" w:type="pct"/>
            <w:shd w:val="clear" w:color="auto" w:fill="auto"/>
            <w:noWrap/>
            <w:vAlign w:val="bottom"/>
            <w:hideMark/>
          </w:tcPr>
          <w:p w14:paraId="23F6D487" w14:textId="77777777" w:rsidR="00480949" w:rsidRPr="00953054" w:rsidRDefault="00480949" w:rsidP="006A7A77">
            <w:pPr>
              <w:autoSpaceDE/>
              <w:autoSpaceDN/>
              <w:spacing w:line="276" w:lineRule="auto"/>
              <w:jc w:val="both"/>
              <w:rPr>
                <w:sz w:val="22"/>
                <w:szCs w:val="22"/>
                <w:lang w:val="en-US"/>
              </w:rPr>
            </w:pPr>
            <w:r w:rsidRPr="00953054">
              <w:rPr>
                <w:sz w:val="22"/>
                <w:szCs w:val="22"/>
                <w:lang w:eastAsia="en-GB"/>
              </w:rPr>
              <w:t>Additions–internal development</w:t>
            </w:r>
          </w:p>
        </w:tc>
        <w:tc>
          <w:tcPr>
            <w:tcW w:w="1159" w:type="pct"/>
          </w:tcPr>
          <w:p w14:paraId="4F44010E" w14:textId="7FAAC300" w:rsidR="00480949" w:rsidRPr="00953054" w:rsidRDefault="00480949" w:rsidP="006A7A77">
            <w:pPr>
              <w:autoSpaceDE/>
              <w:autoSpaceDN/>
              <w:spacing w:line="276" w:lineRule="auto"/>
              <w:jc w:val="both"/>
              <w:rPr>
                <w:sz w:val="22"/>
                <w:szCs w:val="22"/>
                <w:lang w:val="en-US"/>
              </w:rPr>
            </w:pPr>
            <w:r w:rsidRPr="00E17B00">
              <w:t>xxx</w:t>
            </w:r>
          </w:p>
        </w:tc>
      </w:tr>
      <w:tr w:rsidR="00480949" w:rsidRPr="00953054" w14:paraId="62A0B566" w14:textId="77777777" w:rsidTr="00480949">
        <w:trPr>
          <w:trHeight w:val="353"/>
        </w:trPr>
        <w:tc>
          <w:tcPr>
            <w:tcW w:w="3841" w:type="pct"/>
            <w:shd w:val="clear" w:color="auto" w:fill="auto"/>
            <w:noWrap/>
            <w:vAlign w:val="bottom"/>
          </w:tcPr>
          <w:p w14:paraId="176CA79D" w14:textId="77777777" w:rsidR="00480949" w:rsidRPr="00953054" w:rsidRDefault="00480949" w:rsidP="006A7A77">
            <w:pPr>
              <w:autoSpaceDE/>
              <w:autoSpaceDN/>
              <w:spacing w:line="276" w:lineRule="auto"/>
              <w:jc w:val="both"/>
              <w:rPr>
                <w:sz w:val="22"/>
                <w:szCs w:val="22"/>
                <w:lang w:eastAsia="en-GB"/>
              </w:rPr>
            </w:pPr>
            <w:r w:rsidRPr="00953054">
              <w:rPr>
                <w:sz w:val="22"/>
                <w:szCs w:val="22"/>
                <w:lang w:eastAsia="en-GB"/>
              </w:rPr>
              <w:t>Disposal</w:t>
            </w:r>
          </w:p>
        </w:tc>
        <w:tc>
          <w:tcPr>
            <w:tcW w:w="1159" w:type="pct"/>
          </w:tcPr>
          <w:p w14:paraId="3E66E5BC" w14:textId="5507C212" w:rsidR="00480949" w:rsidRPr="00953054" w:rsidRDefault="00480949" w:rsidP="006A7A77">
            <w:pPr>
              <w:autoSpaceDE/>
              <w:autoSpaceDN/>
              <w:spacing w:line="276" w:lineRule="auto"/>
              <w:jc w:val="both"/>
              <w:rPr>
                <w:sz w:val="22"/>
                <w:szCs w:val="22"/>
                <w:lang w:val="en-US"/>
              </w:rPr>
            </w:pPr>
            <w:r w:rsidRPr="00E17B00">
              <w:t>(xxx)</w:t>
            </w:r>
          </w:p>
        </w:tc>
      </w:tr>
      <w:tr w:rsidR="00480949" w:rsidRPr="00953054" w14:paraId="70A72280" w14:textId="77777777" w:rsidTr="00480949">
        <w:trPr>
          <w:trHeight w:val="353"/>
        </w:trPr>
        <w:tc>
          <w:tcPr>
            <w:tcW w:w="3841" w:type="pct"/>
            <w:shd w:val="clear" w:color="auto" w:fill="auto"/>
            <w:noWrap/>
            <w:vAlign w:val="bottom"/>
            <w:hideMark/>
          </w:tcPr>
          <w:p w14:paraId="4A5BFFC4" w14:textId="52FB8B98" w:rsidR="00480949" w:rsidRPr="00953054" w:rsidRDefault="00480949" w:rsidP="006A7A77">
            <w:pPr>
              <w:autoSpaceDE/>
              <w:autoSpaceDN/>
              <w:spacing w:line="276" w:lineRule="auto"/>
              <w:jc w:val="both"/>
              <w:rPr>
                <w:b/>
                <w:bCs/>
                <w:sz w:val="22"/>
                <w:szCs w:val="22"/>
                <w:lang w:val="en-US"/>
              </w:rPr>
            </w:pPr>
            <w:r w:rsidRPr="00953054">
              <w:rPr>
                <w:b/>
                <w:bCs/>
                <w:sz w:val="22"/>
                <w:szCs w:val="22"/>
                <w:lang w:eastAsia="en-GB"/>
              </w:rPr>
              <w:t xml:space="preserve">At end of the </w:t>
            </w:r>
            <w:r>
              <w:rPr>
                <w:b/>
                <w:bCs/>
                <w:sz w:val="22"/>
                <w:szCs w:val="22"/>
                <w:lang w:eastAsia="en-GB"/>
              </w:rPr>
              <w:t>Period</w:t>
            </w:r>
          </w:p>
        </w:tc>
        <w:tc>
          <w:tcPr>
            <w:tcW w:w="1159" w:type="pct"/>
          </w:tcPr>
          <w:p w14:paraId="466FE9C1" w14:textId="25AD1C1C" w:rsidR="00480949" w:rsidRPr="00953054" w:rsidRDefault="00480949" w:rsidP="006A7A77">
            <w:pPr>
              <w:autoSpaceDE/>
              <w:autoSpaceDN/>
              <w:spacing w:line="276" w:lineRule="auto"/>
              <w:jc w:val="both"/>
              <w:rPr>
                <w:bCs/>
                <w:sz w:val="22"/>
                <w:szCs w:val="22"/>
                <w:lang w:val="en-US"/>
              </w:rPr>
            </w:pPr>
            <w:r w:rsidRPr="00E17B00">
              <w:t>xxx</w:t>
            </w:r>
          </w:p>
        </w:tc>
      </w:tr>
      <w:tr w:rsidR="00480949" w:rsidRPr="00953054" w14:paraId="6F5B3BA0" w14:textId="77777777" w:rsidTr="00480949">
        <w:trPr>
          <w:trHeight w:val="353"/>
        </w:trPr>
        <w:tc>
          <w:tcPr>
            <w:tcW w:w="3841" w:type="pct"/>
            <w:shd w:val="clear" w:color="auto" w:fill="auto"/>
            <w:noWrap/>
            <w:vAlign w:val="bottom"/>
            <w:hideMark/>
          </w:tcPr>
          <w:p w14:paraId="56E374EC" w14:textId="77777777" w:rsidR="00480949" w:rsidRPr="00953054" w:rsidRDefault="00480949" w:rsidP="006A7A77">
            <w:pPr>
              <w:autoSpaceDE/>
              <w:autoSpaceDN/>
              <w:spacing w:line="276" w:lineRule="auto"/>
              <w:jc w:val="both"/>
              <w:rPr>
                <w:b/>
                <w:bCs/>
                <w:sz w:val="22"/>
                <w:szCs w:val="22"/>
                <w:lang w:val="en-US"/>
              </w:rPr>
            </w:pPr>
            <w:r w:rsidRPr="00953054">
              <w:rPr>
                <w:b/>
                <w:bCs/>
                <w:sz w:val="22"/>
                <w:szCs w:val="22"/>
                <w:lang w:eastAsia="en-GB"/>
              </w:rPr>
              <w:t>Amortization and impairment</w:t>
            </w:r>
          </w:p>
        </w:tc>
        <w:tc>
          <w:tcPr>
            <w:tcW w:w="1159" w:type="pct"/>
          </w:tcPr>
          <w:p w14:paraId="6F095547" w14:textId="77777777" w:rsidR="00480949" w:rsidRPr="00953054" w:rsidRDefault="00480949" w:rsidP="006A7A77">
            <w:pPr>
              <w:autoSpaceDE/>
              <w:autoSpaceDN/>
              <w:spacing w:line="276" w:lineRule="auto"/>
              <w:jc w:val="both"/>
              <w:rPr>
                <w:sz w:val="22"/>
                <w:szCs w:val="22"/>
                <w:lang w:val="en-US"/>
              </w:rPr>
            </w:pPr>
          </w:p>
        </w:tc>
      </w:tr>
      <w:tr w:rsidR="00480949" w:rsidRPr="00953054" w14:paraId="5C82DF25" w14:textId="77777777" w:rsidTr="00480949">
        <w:trPr>
          <w:trHeight w:val="353"/>
        </w:trPr>
        <w:tc>
          <w:tcPr>
            <w:tcW w:w="3841" w:type="pct"/>
            <w:shd w:val="clear" w:color="auto" w:fill="auto"/>
            <w:noWrap/>
            <w:vAlign w:val="bottom"/>
            <w:hideMark/>
          </w:tcPr>
          <w:p w14:paraId="1A0B4C2F" w14:textId="2667B466" w:rsidR="00480949" w:rsidRPr="00953054" w:rsidRDefault="00480949" w:rsidP="006A7A77">
            <w:pPr>
              <w:autoSpaceDE/>
              <w:autoSpaceDN/>
              <w:spacing w:line="276" w:lineRule="auto"/>
              <w:jc w:val="both"/>
              <w:rPr>
                <w:b/>
                <w:bCs/>
                <w:sz w:val="22"/>
                <w:szCs w:val="22"/>
                <w:lang w:val="en-US"/>
              </w:rPr>
            </w:pPr>
            <w:r w:rsidRPr="00953054">
              <w:rPr>
                <w:b/>
                <w:bCs/>
                <w:sz w:val="22"/>
                <w:szCs w:val="22"/>
                <w:lang w:eastAsia="en-GB"/>
              </w:rPr>
              <w:t xml:space="preserve">At beginning of the </w:t>
            </w:r>
            <w:r>
              <w:rPr>
                <w:b/>
                <w:bCs/>
                <w:sz w:val="22"/>
                <w:szCs w:val="22"/>
                <w:lang w:eastAsia="en-GB"/>
              </w:rPr>
              <w:t>Period</w:t>
            </w:r>
          </w:p>
        </w:tc>
        <w:tc>
          <w:tcPr>
            <w:tcW w:w="1159" w:type="pct"/>
          </w:tcPr>
          <w:p w14:paraId="3E765FA5" w14:textId="7D1C2367" w:rsidR="00480949" w:rsidRPr="00953054" w:rsidRDefault="00480949" w:rsidP="006A7A77">
            <w:pPr>
              <w:autoSpaceDE/>
              <w:autoSpaceDN/>
              <w:spacing w:line="276" w:lineRule="auto"/>
              <w:jc w:val="both"/>
              <w:rPr>
                <w:bCs/>
                <w:sz w:val="22"/>
                <w:szCs w:val="22"/>
                <w:lang w:val="en-US"/>
              </w:rPr>
            </w:pPr>
            <w:r w:rsidRPr="00E17B00">
              <w:t>xxx</w:t>
            </w:r>
          </w:p>
        </w:tc>
      </w:tr>
      <w:tr w:rsidR="00480949" w:rsidRPr="00953054" w14:paraId="07B87A86" w14:textId="77777777" w:rsidTr="00480949">
        <w:trPr>
          <w:trHeight w:val="353"/>
        </w:trPr>
        <w:tc>
          <w:tcPr>
            <w:tcW w:w="3841" w:type="pct"/>
            <w:shd w:val="clear" w:color="auto" w:fill="auto"/>
            <w:noWrap/>
            <w:vAlign w:val="bottom"/>
            <w:hideMark/>
          </w:tcPr>
          <w:p w14:paraId="23B77625" w14:textId="77777777" w:rsidR="00480949" w:rsidRPr="00953054" w:rsidRDefault="00480949" w:rsidP="006A7A77">
            <w:pPr>
              <w:autoSpaceDE/>
              <w:autoSpaceDN/>
              <w:spacing w:line="276" w:lineRule="auto"/>
              <w:jc w:val="both"/>
              <w:rPr>
                <w:sz w:val="22"/>
                <w:szCs w:val="22"/>
                <w:lang w:val="en-US"/>
              </w:rPr>
            </w:pPr>
            <w:r w:rsidRPr="00953054">
              <w:rPr>
                <w:sz w:val="22"/>
                <w:szCs w:val="22"/>
                <w:lang w:eastAsia="en-GB"/>
              </w:rPr>
              <w:t>Amortization</w:t>
            </w:r>
          </w:p>
        </w:tc>
        <w:tc>
          <w:tcPr>
            <w:tcW w:w="1159" w:type="pct"/>
          </w:tcPr>
          <w:p w14:paraId="503C2BE7" w14:textId="3B872054" w:rsidR="00480949" w:rsidRPr="00953054" w:rsidRDefault="00480949" w:rsidP="006A7A77">
            <w:pPr>
              <w:autoSpaceDE/>
              <w:autoSpaceDN/>
              <w:spacing w:line="276" w:lineRule="auto"/>
              <w:jc w:val="both"/>
              <w:rPr>
                <w:sz w:val="22"/>
                <w:szCs w:val="22"/>
                <w:lang w:val="en-US"/>
              </w:rPr>
            </w:pPr>
            <w:r w:rsidRPr="00E17B00">
              <w:t>xxx</w:t>
            </w:r>
          </w:p>
        </w:tc>
      </w:tr>
      <w:tr w:rsidR="00480949" w:rsidRPr="00953054" w14:paraId="4B7DEA16" w14:textId="77777777" w:rsidTr="00480949">
        <w:trPr>
          <w:trHeight w:val="353"/>
        </w:trPr>
        <w:tc>
          <w:tcPr>
            <w:tcW w:w="3841" w:type="pct"/>
            <w:shd w:val="clear" w:color="auto" w:fill="auto"/>
            <w:noWrap/>
            <w:vAlign w:val="bottom"/>
            <w:hideMark/>
          </w:tcPr>
          <w:p w14:paraId="4B410CBE" w14:textId="59B1FCA0" w:rsidR="00480949" w:rsidRPr="00953054" w:rsidRDefault="00480949" w:rsidP="006A7A77">
            <w:pPr>
              <w:autoSpaceDE/>
              <w:autoSpaceDN/>
              <w:spacing w:line="276" w:lineRule="auto"/>
              <w:jc w:val="both"/>
              <w:rPr>
                <w:b/>
                <w:bCs/>
                <w:sz w:val="22"/>
                <w:szCs w:val="22"/>
                <w:lang w:val="en-US"/>
              </w:rPr>
            </w:pPr>
            <w:r w:rsidRPr="00953054">
              <w:rPr>
                <w:b/>
                <w:bCs/>
                <w:sz w:val="22"/>
                <w:szCs w:val="22"/>
                <w:lang w:eastAsia="en-GB"/>
              </w:rPr>
              <w:t xml:space="preserve">At end of </w:t>
            </w:r>
            <w:r w:rsidR="00E22ABB" w:rsidRPr="00953054">
              <w:rPr>
                <w:b/>
                <w:bCs/>
                <w:sz w:val="22"/>
                <w:szCs w:val="22"/>
                <w:lang w:eastAsia="en-GB"/>
              </w:rPr>
              <w:t>the</w:t>
            </w:r>
            <w:r w:rsidR="00E22ABB" w:rsidRPr="008C5C82">
              <w:rPr>
                <w:b/>
                <w:bCs/>
                <w:sz w:val="22"/>
                <w:szCs w:val="22"/>
                <w:lang w:eastAsia="en-GB"/>
              </w:rPr>
              <w:t xml:space="preserve"> Period</w:t>
            </w:r>
          </w:p>
        </w:tc>
        <w:tc>
          <w:tcPr>
            <w:tcW w:w="1159" w:type="pct"/>
          </w:tcPr>
          <w:p w14:paraId="1992B95B" w14:textId="49EFFE5F" w:rsidR="00480949" w:rsidRPr="00953054" w:rsidRDefault="00480949" w:rsidP="006A7A77">
            <w:pPr>
              <w:autoSpaceDE/>
              <w:autoSpaceDN/>
              <w:spacing w:line="276" w:lineRule="auto"/>
              <w:jc w:val="both"/>
              <w:rPr>
                <w:bCs/>
                <w:sz w:val="22"/>
                <w:szCs w:val="22"/>
                <w:lang w:val="en-US"/>
              </w:rPr>
            </w:pPr>
            <w:r w:rsidRPr="00E17B00">
              <w:t>xxx</w:t>
            </w:r>
          </w:p>
        </w:tc>
      </w:tr>
      <w:tr w:rsidR="00480949" w:rsidRPr="00953054" w14:paraId="1D63C174" w14:textId="77777777" w:rsidTr="00480949">
        <w:trPr>
          <w:trHeight w:val="353"/>
        </w:trPr>
        <w:tc>
          <w:tcPr>
            <w:tcW w:w="3841" w:type="pct"/>
            <w:shd w:val="clear" w:color="auto" w:fill="auto"/>
            <w:noWrap/>
            <w:vAlign w:val="bottom"/>
            <w:hideMark/>
          </w:tcPr>
          <w:p w14:paraId="388A2A4E" w14:textId="77777777" w:rsidR="00480949" w:rsidRPr="00953054" w:rsidRDefault="00480949" w:rsidP="006A7A77">
            <w:pPr>
              <w:autoSpaceDE/>
              <w:autoSpaceDN/>
              <w:spacing w:line="276" w:lineRule="auto"/>
              <w:jc w:val="both"/>
              <w:rPr>
                <w:sz w:val="22"/>
                <w:szCs w:val="22"/>
                <w:lang w:val="en-US"/>
              </w:rPr>
            </w:pPr>
            <w:r w:rsidRPr="00953054">
              <w:rPr>
                <w:sz w:val="22"/>
                <w:szCs w:val="22"/>
                <w:lang w:eastAsia="en-GB"/>
              </w:rPr>
              <w:t>Impairment loss</w:t>
            </w:r>
          </w:p>
        </w:tc>
        <w:tc>
          <w:tcPr>
            <w:tcW w:w="1159" w:type="pct"/>
          </w:tcPr>
          <w:p w14:paraId="2785C3C9" w14:textId="16FE63C5" w:rsidR="00480949" w:rsidRPr="00953054" w:rsidRDefault="00480949" w:rsidP="006A7A77">
            <w:pPr>
              <w:autoSpaceDE/>
              <w:autoSpaceDN/>
              <w:spacing w:line="276" w:lineRule="auto"/>
              <w:jc w:val="both"/>
              <w:rPr>
                <w:sz w:val="22"/>
                <w:szCs w:val="22"/>
                <w:lang w:val="en-US"/>
              </w:rPr>
            </w:pPr>
            <w:r w:rsidRPr="00E17B00">
              <w:t>xxx</w:t>
            </w:r>
          </w:p>
        </w:tc>
      </w:tr>
      <w:tr w:rsidR="00480949" w:rsidRPr="00953054" w14:paraId="54157757" w14:textId="77777777" w:rsidTr="00480949">
        <w:trPr>
          <w:trHeight w:val="353"/>
        </w:trPr>
        <w:tc>
          <w:tcPr>
            <w:tcW w:w="3841" w:type="pct"/>
            <w:shd w:val="clear" w:color="auto" w:fill="auto"/>
            <w:noWrap/>
            <w:vAlign w:val="bottom"/>
            <w:hideMark/>
          </w:tcPr>
          <w:p w14:paraId="170149C6" w14:textId="0063E852" w:rsidR="00480949" w:rsidRPr="00953054" w:rsidRDefault="00480949" w:rsidP="006A7A77">
            <w:pPr>
              <w:autoSpaceDE/>
              <w:autoSpaceDN/>
              <w:spacing w:line="276" w:lineRule="auto"/>
              <w:jc w:val="both"/>
              <w:rPr>
                <w:b/>
                <w:bCs/>
                <w:sz w:val="22"/>
                <w:szCs w:val="22"/>
                <w:lang w:val="en-US"/>
              </w:rPr>
            </w:pPr>
            <w:r w:rsidRPr="00953054">
              <w:rPr>
                <w:b/>
                <w:bCs/>
                <w:sz w:val="22"/>
                <w:szCs w:val="22"/>
                <w:lang w:eastAsia="en-GB"/>
              </w:rPr>
              <w:t xml:space="preserve">At end of the </w:t>
            </w:r>
            <w:r>
              <w:rPr>
                <w:b/>
                <w:bCs/>
                <w:sz w:val="22"/>
                <w:szCs w:val="22"/>
                <w:lang w:eastAsia="en-GB"/>
              </w:rPr>
              <w:t>Period</w:t>
            </w:r>
          </w:p>
        </w:tc>
        <w:tc>
          <w:tcPr>
            <w:tcW w:w="1159" w:type="pct"/>
          </w:tcPr>
          <w:p w14:paraId="2777E11C" w14:textId="38464D91" w:rsidR="00480949" w:rsidRPr="00953054" w:rsidRDefault="00480949" w:rsidP="006A7A77">
            <w:pPr>
              <w:autoSpaceDE/>
              <w:autoSpaceDN/>
              <w:spacing w:line="276" w:lineRule="auto"/>
              <w:jc w:val="both"/>
              <w:rPr>
                <w:bCs/>
                <w:sz w:val="22"/>
                <w:szCs w:val="22"/>
                <w:lang w:val="en-US"/>
              </w:rPr>
            </w:pPr>
            <w:r w:rsidRPr="00E17B00">
              <w:t>xxx</w:t>
            </w:r>
          </w:p>
        </w:tc>
      </w:tr>
      <w:tr w:rsidR="00480949" w:rsidRPr="00953054" w14:paraId="5293CFC1" w14:textId="77777777" w:rsidTr="00480949">
        <w:trPr>
          <w:trHeight w:val="353"/>
        </w:trPr>
        <w:tc>
          <w:tcPr>
            <w:tcW w:w="3841" w:type="pct"/>
            <w:shd w:val="clear" w:color="auto" w:fill="auto"/>
            <w:noWrap/>
            <w:vAlign w:val="bottom"/>
            <w:hideMark/>
          </w:tcPr>
          <w:p w14:paraId="569028B5" w14:textId="77777777" w:rsidR="00480949" w:rsidRPr="00953054" w:rsidRDefault="00480949" w:rsidP="006A7A77">
            <w:pPr>
              <w:autoSpaceDE/>
              <w:autoSpaceDN/>
              <w:spacing w:line="276" w:lineRule="auto"/>
              <w:jc w:val="both"/>
              <w:rPr>
                <w:b/>
                <w:bCs/>
                <w:sz w:val="22"/>
                <w:szCs w:val="22"/>
                <w:lang w:val="en-US"/>
              </w:rPr>
            </w:pPr>
            <w:r w:rsidRPr="00953054">
              <w:rPr>
                <w:b/>
                <w:bCs/>
                <w:sz w:val="22"/>
                <w:szCs w:val="22"/>
                <w:lang w:val="en-US"/>
              </w:rPr>
              <w:t>NBV</w:t>
            </w:r>
          </w:p>
        </w:tc>
        <w:tc>
          <w:tcPr>
            <w:tcW w:w="1159" w:type="pct"/>
          </w:tcPr>
          <w:p w14:paraId="73769B5E" w14:textId="7C1A74B6" w:rsidR="00480949" w:rsidRPr="00953054" w:rsidRDefault="00480949" w:rsidP="006A7A77">
            <w:pPr>
              <w:autoSpaceDE/>
              <w:autoSpaceDN/>
              <w:spacing w:line="276" w:lineRule="auto"/>
              <w:jc w:val="both"/>
              <w:rPr>
                <w:bCs/>
                <w:sz w:val="22"/>
                <w:szCs w:val="22"/>
                <w:lang w:val="en-US"/>
              </w:rPr>
            </w:pPr>
            <w:r w:rsidRPr="00E17B00">
              <w:t>xxx</w:t>
            </w:r>
          </w:p>
        </w:tc>
      </w:tr>
    </w:tbl>
    <w:p w14:paraId="0B960911" w14:textId="77777777" w:rsidR="009A07FD" w:rsidRDefault="009A07FD" w:rsidP="00953054">
      <w:pPr>
        <w:pStyle w:val="Header"/>
        <w:tabs>
          <w:tab w:val="clear" w:pos="4320"/>
          <w:tab w:val="clear" w:pos="8640"/>
          <w:tab w:val="decimal" w:pos="5760"/>
          <w:tab w:val="decimal" w:pos="7920"/>
        </w:tabs>
        <w:spacing w:line="360" w:lineRule="auto"/>
        <w:jc w:val="both"/>
        <w:rPr>
          <w:b/>
          <w:bCs/>
          <w:sz w:val="22"/>
          <w:szCs w:val="22"/>
          <w:lang w:eastAsia="en-GB"/>
        </w:rPr>
      </w:pPr>
    </w:p>
    <w:p w14:paraId="3ADB9863"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r>
        <w:rPr>
          <w:b/>
          <w:bCs/>
          <w:sz w:val="22"/>
          <w:szCs w:val="22"/>
        </w:rPr>
        <w:t xml:space="preserve"> (continued)</w:t>
      </w:r>
    </w:p>
    <w:p w14:paraId="748F1233" w14:textId="2F2F0B91" w:rsidR="00046C7F" w:rsidRDefault="00046C7F" w:rsidP="00046C7F">
      <w:pPr>
        <w:pStyle w:val="ListParagraph"/>
        <w:spacing w:line="360" w:lineRule="auto"/>
        <w:ind w:left="502" w:right="-20"/>
        <w:jc w:val="both"/>
        <w:rPr>
          <w:b/>
          <w:bCs/>
          <w:sz w:val="22"/>
          <w:szCs w:val="22"/>
          <w:lang w:eastAsia="en-GB"/>
        </w:rPr>
      </w:pPr>
    </w:p>
    <w:p w14:paraId="47A328E0" w14:textId="0F98D0CD" w:rsidR="00FD3C12" w:rsidRDefault="001F3629" w:rsidP="00196F69">
      <w:pPr>
        <w:pStyle w:val="ListParagraph"/>
        <w:numPr>
          <w:ilvl w:val="0"/>
          <w:numId w:val="36"/>
        </w:numPr>
        <w:spacing w:line="360" w:lineRule="auto"/>
        <w:ind w:right="-20"/>
        <w:jc w:val="both"/>
        <w:rPr>
          <w:b/>
          <w:bCs/>
          <w:sz w:val="22"/>
          <w:szCs w:val="22"/>
          <w:lang w:eastAsia="en-GB"/>
        </w:rPr>
      </w:pPr>
      <w:r w:rsidRPr="001F3629">
        <w:rPr>
          <w:b/>
          <w:bCs/>
          <w:sz w:val="22"/>
          <w:szCs w:val="22"/>
          <w:lang w:eastAsia="en-GB"/>
        </w:rPr>
        <w:t>Investment Property</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060"/>
        <w:gridCol w:w="1970"/>
      </w:tblGrid>
      <w:tr w:rsidR="00803DF6" w:rsidRPr="00803DF6" w14:paraId="50F9F36B" w14:textId="77777777" w:rsidTr="000A0629">
        <w:trPr>
          <w:trHeight w:val="397"/>
        </w:trPr>
        <w:tc>
          <w:tcPr>
            <w:tcW w:w="3909" w:type="pct"/>
            <w:shd w:val="clear" w:color="auto" w:fill="0070C0"/>
            <w:noWrap/>
            <w:vAlign w:val="bottom"/>
            <w:hideMark/>
          </w:tcPr>
          <w:p w14:paraId="356EF5AA" w14:textId="77777777" w:rsidR="00803DF6" w:rsidRPr="00803DF6" w:rsidRDefault="00803DF6" w:rsidP="00803DF6">
            <w:pPr>
              <w:autoSpaceDE/>
              <w:autoSpaceDN/>
              <w:spacing w:line="276" w:lineRule="auto"/>
              <w:jc w:val="both"/>
              <w:rPr>
                <w:b/>
                <w:bCs/>
                <w:sz w:val="22"/>
                <w:szCs w:val="22"/>
                <w:lang w:eastAsia="en-GB"/>
              </w:rPr>
            </w:pPr>
            <w:r w:rsidRPr="00803DF6">
              <w:rPr>
                <w:b/>
                <w:bCs/>
                <w:sz w:val="22"/>
                <w:szCs w:val="22"/>
                <w:lang w:val="en-US"/>
              </w:rPr>
              <w:t>Description</w:t>
            </w:r>
          </w:p>
        </w:tc>
        <w:tc>
          <w:tcPr>
            <w:tcW w:w="1091" w:type="pct"/>
            <w:shd w:val="clear" w:color="auto" w:fill="0070C0"/>
            <w:vAlign w:val="center"/>
          </w:tcPr>
          <w:p w14:paraId="509F5DA1" w14:textId="77777777" w:rsidR="000E1E0F" w:rsidRPr="000E1E0F" w:rsidRDefault="000E1E0F" w:rsidP="000E1E0F">
            <w:pPr>
              <w:autoSpaceDE/>
              <w:autoSpaceDN/>
              <w:spacing w:line="276" w:lineRule="auto"/>
              <w:jc w:val="both"/>
              <w:rPr>
                <w:b/>
                <w:i/>
                <w:iCs/>
                <w:sz w:val="22"/>
                <w:szCs w:val="22"/>
                <w:lang w:val="en-US"/>
              </w:rPr>
            </w:pPr>
            <w:r w:rsidRPr="000E1E0F">
              <w:rPr>
                <w:b/>
                <w:i/>
                <w:iCs/>
                <w:sz w:val="22"/>
                <w:szCs w:val="22"/>
                <w:lang w:val="en-US"/>
              </w:rPr>
              <w:t>Period ended Sep/Dec/March/</w:t>
            </w:r>
          </w:p>
          <w:p w14:paraId="7CD34B3A" w14:textId="0CD7CBA6" w:rsidR="00803DF6" w:rsidRPr="00803DF6" w:rsidRDefault="000E1E0F" w:rsidP="000E1E0F">
            <w:pPr>
              <w:autoSpaceDE/>
              <w:autoSpaceDN/>
              <w:spacing w:line="276" w:lineRule="auto"/>
              <w:jc w:val="both"/>
              <w:rPr>
                <w:b/>
                <w:bCs/>
                <w:sz w:val="22"/>
                <w:szCs w:val="22"/>
                <w:lang w:val="en-US"/>
              </w:rPr>
            </w:pPr>
            <w:r w:rsidRPr="000E1E0F">
              <w:rPr>
                <w:b/>
                <w:i/>
                <w:iCs/>
                <w:sz w:val="22"/>
                <w:szCs w:val="22"/>
                <w:lang w:val="en-US"/>
              </w:rPr>
              <w:t>June 20xx</w:t>
            </w:r>
          </w:p>
        </w:tc>
      </w:tr>
      <w:tr w:rsidR="00803DF6" w:rsidRPr="00803DF6" w14:paraId="79432F5F" w14:textId="77777777" w:rsidTr="000A0629">
        <w:trPr>
          <w:trHeight w:val="397"/>
        </w:trPr>
        <w:tc>
          <w:tcPr>
            <w:tcW w:w="3909" w:type="pct"/>
            <w:shd w:val="clear" w:color="auto" w:fill="0070C0"/>
            <w:noWrap/>
            <w:vAlign w:val="bottom"/>
            <w:hideMark/>
          </w:tcPr>
          <w:p w14:paraId="1FFC39BF" w14:textId="77777777" w:rsidR="00803DF6" w:rsidRPr="00803DF6" w:rsidRDefault="00803DF6" w:rsidP="00803DF6">
            <w:pPr>
              <w:autoSpaceDE/>
              <w:autoSpaceDN/>
              <w:spacing w:line="276" w:lineRule="auto"/>
              <w:jc w:val="both"/>
              <w:rPr>
                <w:b/>
                <w:bCs/>
                <w:sz w:val="22"/>
                <w:szCs w:val="22"/>
                <w:lang w:eastAsia="en-GB"/>
              </w:rPr>
            </w:pPr>
          </w:p>
        </w:tc>
        <w:tc>
          <w:tcPr>
            <w:tcW w:w="1091" w:type="pct"/>
            <w:shd w:val="clear" w:color="auto" w:fill="0070C0"/>
            <w:vAlign w:val="bottom"/>
          </w:tcPr>
          <w:p w14:paraId="2A40211D" w14:textId="77777777" w:rsidR="00803DF6" w:rsidRPr="00803DF6" w:rsidRDefault="00803DF6" w:rsidP="00803DF6">
            <w:pPr>
              <w:autoSpaceDE/>
              <w:autoSpaceDN/>
              <w:spacing w:line="276" w:lineRule="auto"/>
              <w:jc w:val="both"/>
              <w:rPr>
                <w:b/>
                <w:bCs/>
                <w:sz w:val="22"/>
                <w:szCs w:val="22"/>
                <w:lang w:val="en-US"/>
              </w:rPr>
            </w:pPr>
            <w:r w:rsidRPr="00803DF6">
              <w:rPr>
                <w:b/>
                <w:bCs/>
                <w:sz w:val="22"/>
                <w:szCs w:val="22"/>
                <w:lang w:val="en-US"/>
              </w:rPr>
              <w:t>Kshs</w:t>
            </w:r>
          </w:p>
        </w:tc>
      </w:tr>
      <w:tr w:rsidR="00803DF6" w:rsidRPr="00803DF6" w14:paraId="3DA5E838" w14:textId="77777777" w:rsidTr="000A0629">
        <w:trPr>
          <w:trHeight w:val="397"/>
        </w:trPr>
        <w:tc>
          <w:tcPr>
            <w:tcW w:w="3909" w:type="pct"/>
            <w:shd w:val="clear" w:color="auto" w:fill="auto"/>
            <w:noWrap/>
            <w:vAlign w:val="bottom"/>
            <w:hideMark/>
          </w:tcPr>
          <w:p w14:paraId="217D478D" w14:textId="7596B6F3" w:rsidR="00803DF6" w:rsidRPr="00803DF6" w:rsidRDefault="00803DF6" w:rsidP="00803DF6">
            <w:pPr>
              <w:autoSpaceDE/>
              <w:autoSpaceDN/>
              <w:spacing w:line="276" w:lineRule="auto"/>
              <w:jc w:val="both"/>
              <w:rPr>
                <w:b/>
                <w:bCs/>
                <w:sz w:val="22"/>
                <w:szCs w:val="22"/>
                <w:lang w:val="en-US"/>
              </w:rPr>
            </w:pPr>
            <w:r w:rsidRPr="00803DF6">
              <w:rPr>
                <w:b/>
                <w:bCs/>
                <w:sz w:val="22"/>
                <w:szCs w:val="22"/>
                <w:lang w:eastAsia="en-GB"/>
              </w:rPr>
              <w:t xml:space="preserve">Cost/Opening balance at the beginning of the </w:t>
            </w:r>
            <w:r w:rsidR="00255A1E">
              <w:rPr>
                <w:b/>
                <w:bCs/>
                <w:sz w:val="22"/>
                <w:szCs w:val="22"/>
                <w:lang w:eastAsia="en-GB"/>
              </w:rPr>
              <w:t>period</w:t>
            </w:r>
          </w:p>
        </w:tc>
        <w:tc>
          <w:tcPr>
            <w:tcW w:w="1091" w:type="pct"/>
            <w:vAlign w:val="bottom"/>
          </w:tcPr>
          <w:p w14:paraId="5E2E9F66" w14:textId="77777777" w:rsidR="00803DF6" w:rsidRPr="00803DF6" w:rsidRDefault="00803DF6" w:rsidP="00803DF6">
            <w:pPr>
              <w:autoSpaceDE/>
              <w:autoSpaceDN/>
              <w:spacing w:line="276" w:lineRule="auto"/>
              <w:jc w:val="both"/>
              <w:rPr>
                <w:b/>
                <w:bCs/>
                <w:sz w:val="22"/>
                <w:szCs w:val="22"/>
                <w:lang w:val="en-US"/>
              </w:rPr>
            </w:pPr>
            <w:r w:rsidRPr="00803DF6">
              <w:rPr>
                <w:b/>
                <w:bCs/>
                <w:sz w:val="22"/>
                <w:szCs w:val="22"/>
                <w:lang w:val="en-US"/>
              </w:rPr>
              <w:t>xxx</w:t>
            </w:r>
          </w:p>
        </w:tc>
      </w:tr>
      <w:tr w:rsidR="00803DF6" w:rsidRPr="00803DF6" w14:paraId="4402575C" w14:textId="77777777" w:rsidTr="000A0629">
        <w:trPr>
          <w:trHeight w:val="397"/>
        </w:trPr>
        <w:tc>
          <w:tcPr>
            <w:tcW w:w="3909" w:type="pct"/>
            <w:shd w:val="clear" w:color="auto" w:fill="auto"/>
            <w:noWrap/>
            <w:vAlign w:val="bottom"/>
            <w:hideMark/>
          </w:tcPr>
          <w:p w14:paraId="20CA6FDB" w14:textId="77777777" w:rsidR="00803DF6" w:rsidRPr="00803DF6" w:rsidRDefault="00803DF6" w:rsidP="00803DF6">
            <w:pPr>
              <w:autoSpaceDE/>
              <w:autoSpaceDN/>
              <w:spacing w:line="276" w:lineRule="auto"/>
              <w:jc w:val="both"/>
              <w:rPr>
                <w:sz w:val="22"/>
                <w:szCs w:val="22"/>
                <w:lang w:val="en-US"/>
              </w:rPr>
            </w:pPr>
            <w:r w:rsidRPr="00803DF6">
              <w:rPr>
                <w:sz w:val="22"/>
                <w:szCs w:val="22"/>
                <w:lang w:eastAsia="en-GB"/>
              </w:rPr>
              <w:t>Additions</w:t>
            </w:r>
          </w:p>
        </w:tc>
        <w:tc>
          <w:tcPr>
            <w:tcW w:w="1091" w:type="pct"/>
            <w:vAlign w:val="bottom"/>
          </w:tcPr>
          <w:p w14:paraId="1131F14A" w14:textId="77777777" w:rsidR="00803DF6" w:rsidRPr="00803DF6" w:rsidRDefault="00803DF6" w:rsidP="00803DF6">
            <w:pPr>
              <w:autoSpaceDE/>
              <w:autoSpaceDN/>
              <w:spacing w:line="276" w:lineRule="auto"/>
              <w:jc w:val="both"/>
              <w:rPr>
                <w:sz w:val="22"/>
                <w:szCs w:val="22"/>
                <w:lang w:val="en-US"/>
              </w:rPr>
            </w:pPr>
            <w:r w:rsidRPr="00803DF6">
              <w:rPr>
                <w:sz w:val="22"/>
                <w:szCs w:val="22"/>
                <w:lang w:val="en-US"/>
              </w:rPr>
              <w:t>xxx</w:t>
            </w:r>
          </w:p>
        </w:tc>
      </w:tr>
      <w:tr w:rsidR="00803DF6" w:rsidRPr="00803DF6" w14:paraId="4F4CD065" w14:textId="77777777" w:rsidTr="000A0629">
        <w:trPr>
          <w:trHeight w:val="397"/>
        </w:trPr>
        <w:tc>
          <w:tcPr>
            <w:tcW w:w="3909" w:type="pct"/>
            <w:shd w:val="clear" w:color="auto" w:fill="auto"/>
            <w:noWrap/>
            <w:vAlign w:val="bottom"/>
          </w:tcPr>
          <w:p w14:paraId="28DE3618" w14:textId="57BA8FB6" w:rsidR="00803DF6" w:rsidRPr="00803DF6" w:rsidRDefault="00803DF6" w:rsidP="00803DF6">
            <w:pPr>
              <w:autoSpaceDE/>
              <w:autoSpaceDN/>
              <w:spacing w:line="276" w:lineRule="auto"/>
              <w:jc w:val="both"/>
              <w:rPr>
                <w:sz w:val="22"/>
                <w:szCs w:val="22"/>
                <w:lang w:eastAsia="en-GB"/>
              </w:rPr>
            </w:pPr>
            <w:r w:rsidRPr="00803DF6">
              <w:rPr>
                <w:sz w:val="22"/>
                <w:szCs w:val="22"/>
                <w:lang w:eastAsia="en-GB"/>
              </w:rPr>
              <w:t xml:space="preserve">Disposal during the </w:t>
            </w:r>
            <w:r w:rsidR="00255A1E">
              <w:rPr>
                <w:sz w:val="22"/>
                <w:szCs w:val="22"/>
                <w:lang w:eastAsia="en-GB"/>
              </w:rPr>
              <w:t>period</w:t>
            </w:r>
          </w:p>
        </w:tc>
        <w:tc>
          <w:tcPr>
            <w:tcW w:w="1091" w:type="pct"/>
            <w:vAlign w:val="bottom"/>
          </w:tcPr>
          <w:p w14:paraId="6FCE101B" w14:textId="77777777" w:rsidR="00803DF6" w:rsidRPr="00803DF6" w:rsidRDefault="00803DF6" w:rsidP="00803DF6">
            <w:pPr>
              <w:autoSpaceDE/>
              <w:autoSpaceDN/>
              <w:spacing w:line="276" w:lineRule="auto"/>
              <w:jc w:val="both"/>
              <w:rPr>
                <w:sz w:val="22"/>
                <w:szCs w:val="22"/>
                <w:lang w:val="en-US"/>
              </w:rPr>
            </w:pPr>
            <w:r w:rsidRPr="00803DF6">
              <w:rPr>
                <w:sz w:val="22"/>
                <w:szCs w:val="22"/>
                <w:lang w:val="en-US"/>
              </w:rPr>
              <w:t>(xxx)</w:t>
            </w:r>
          </w:p>
        </w:tc>
      </w:tr>
      <w:tr w:rsidR="00803DF6" w:rsidRPr="00803DF6" w14:paraId="69D4503A" w14:textId="77777777" w:rsidTr="000A0629">
        <w:trPr>
          <w:trHeight w:val="397"/>
        </w:trPr>
        <w:tc>
          <w:tcPr>
            <w:tcW w:w="3909" w:type="pct"/>
            <w:shd w:val="clear" w:color="auto" w:fill="auto"/>
            <w:noWrap/>
            <w:vAlign w:val="bottom"/>
            <w:hideMark/>
          </w:tcPr>
          <w:p w14:paraId="50E3A4CE" w14:textId="77777777" w:rsidR="00803DF6" w:rsidRPr="00803DF6" w:rsidRDefault="00803DF6" w:rsidP="00803DF6">
            <w:pPr>
              <w:autoSpaceDE/>
              <w:autoSpaceDN/>
              <w:spacing w:line="276" w:lineRule="auto"/>
              <w:jc w:val="both"/>
              <w:rPr>
                <w:sz w:val="22"/>
                <w:szCs w:val="22"/>
                <w:lang w:val="en-US"/>
              </w:rPr>
            </w:pPr>
            <w:r w:rsidRPr="00803DF6">
              <w:rPr>
                <w:sz w:val="22"/>
                <w:szCs w:val="22"/>
                <w:lang w:val="en-US"/>
              </w:rPr>
              <w:t>Depreciation</w:t>
            </w:r>
          </w:p>
        </w:tc>
        <w:tc>
          <w:tcPr>
            <w:tcW w:w="1091" w:type="pct"/>
            <w:vAlign w:val="bottom"/>
          </w:tcPr>
          <w:p w14:paraId="4836652D" w14:textId="77777777" w:rsidR="00803DF6" w:rsidRPr="00803DF6" w:rsidRDefault="00803DF6" w:rsidP="00803DF6">
            <w:pPr>
              <w:autoSpaceDE/>
              <w:autoSpaceDN/>
              <w:spacing w:line="276" w:lineRule="auto"/>
              <w:jc w:val="both"/>
              <w:rPr>
                <w:sz w:val="22"/>
                <w:szCs w:val="22"/>
                <w:lang w:val="en-US"/>
              </w:rPr>
            </w:pPr>
            <w:r w:rsidRPr="00803DF6">
              <w:rPr>
                <w:sz w:val="22"/>
                <w:szCs w:val="22"/>
                <w:lang w:val="en-US"/>
              </w:rPr>
              <w:t>(xxx)</w:t>
            </w:r>
          </w:p>
        </w:tc>
      </w:tr>
      <w:tr w:rsidR="00803DF6" w:rsidRPr="00803DF6" w14:paraId="09159C9A" w14:textId="77777777" w:rsidTr="000A0629">
        <w:trPr>
          <w:trHeight w:val="397"/>
        </w:trPr>
        <w:tc>
          <w:tcPr>
            <w:tcW w:w="3909" w:type="pct"/>
            <w:shd w:val="clear" w:color="auto" w:fill="auto"/>
            <w:noWrap/>
            <w:vAlign w:val="bottom"/>
          </w:tcPr>
          <w:p w14:paraId="1116BBF5" w14:textId="77777777" w:rsidR="00803DF6" w:rsidRPr="00803DF6" w:rsidRDefault="00803DF6" w:rsidP="00803DF6">
            <w:pPr>
              <w:autoSpaceDE/>
              <w:autoSpaceDN/>
              <w:spacing w:line="276" w:lineRule="auto"/>
              <w:jc w:val="both"/>
              <w:rPr>
                <w:sz w:val="22"/>
                <w:szCs w:val="22"/>
                <w:lang w:val="en-US"/>
              </w:rPr>
            </w:pPr>
            <w:r w:rsidRPr="00803DF6">
              <w:rPr>
                <w:sz w:val="22"/>
                <w:szCs w:val="22"/>
                <w:lang w:val="en-US"/>
              </w:rPr>
              <w:t>Impairment</w:t>
            </w:r>
          </w:p>
        </w:tc>
        <w:tc>
          <w:tcPr>
            <w:tcW w:w="1091" w:type="pct"/>
            <w:vAlign w:val="bottom"/>
          </w:tcPr>
          <w:p w14:paraId="30355549" w14:textId="77777777" w:rsidR="00803DF6" w:rsidRPr="00803DF6" w:rsidRDefault="00803DF6" w:rsidP="00803DF6">
            <w:pPr>
              <w:autoSpaceDE/>
              <w:autoSpaceDN/>
              <w:spacing w:line="276" w:lineRule="auto"/>
              <w:jc w:val="both"/>
              <w:rPr>
                <w:sz w:val="22"/>
                <w:szCs w:val="22"/>
                <w:lang w:val="en-US"/>
              </w:rPr>
            </w:pPr>
            <w:r w:rsidRPr="00803DF6">
              <w:rPr>
                <w:sz w:val="22"/>
                <w:szCs w:val="22"/>
                <w:lang w:val="en-US"/>
              </w:rPr>
              <w:t>(xxx)</w:t>
            </w:r>
          </w:p>
        </w:tc>
      </w:tr>
      <w:tr w:rsidR="00803DF6" w:rsidRPr="00803DF6" w14:paraId="7493BC73" w14:textId="77777777" w:rsidTr="000A0629">
        <w:trPr>
          <w:trHeight w:val="397"/>
        </w:trPr>
        <w:tc>
          <w:tcPr>
            <w:tcW w:w="3909" w:type="pct"/>
            <w:shd w:val="clear" w:color="auto" w:fill="auto"/>
            <w:noWrap/>
            <w:vAlign w:val="bottom"/>
            <w:hideMark/>
          </w:tcPr>
          <w:p w14:paraId="1D257393" w14:textId="2B402996" w:rsidR="00803DF6" w:rsidRPr="00803DF6" w:rsidRDefault="00803DF6" w:rsidP="00803DF6">
            <w:pPr>
              <w:autoSpaceDE/>
              <w:autoSpaceDN/>
              <w:spacing w:line="276" w:lineRule="auto"/>
              <w:jc w:val="both"/>
              <w:rPr>
                <w:b/>
                <w:bCs/>
                <w:sz w:val="22"/>
                <w:szCs w:val="22"/>
                <w:lang w:val="en-US"/>
              </w:rPr>
            </w:pPr>
            <w:r w:rsidRPr="00803DF6">
              <w:rPr>
                <w:b/>
                <w:bCs/>
                <w:sz w:val="22"/>
                <w:szCs w:val="22"/>
                <w:lang w:eastAsia="en-GB"/>
              </w:rPr>
              <w:t xml:space="preserve">At end of the </w:t>
            </w:r>
            <w:r w:rsidR="00255A1E">
              <w:rPr>
                <w:b/>
                <w:bCs/>
                <w:sz w:val="22"/>
                <w:szCs w:val="22"/>
                <w:lang w:eastAsia="en-GB"/>
              </w:rPr>
              <w:t>pe</w:t>
            </w:r>
            <w:r w:rsidRPr="00803DF6">
              <w:rPr>
                <w:b/>
                <w:bCs/>
                <w:sz w:val="22"/>
                <w:szCs w:val="22"/>
                <w:lang w:eastAsia="en-GB"/>
              </w:rPr>
              <w:t>r</w:t>
            </w:r>
            <w:r w:rsidR="00255A1E">
              <w:rPr>
                <w:b/>
                <w:bCs/>
                <w:sz w:val="22"/>
                <w:szCs w:val="22"/>
                <w:lang w:eastAsia="en-GB"/>
              </w:rPr>
              <w:t>iod</w:t>
            </w:r>
          </w:p>
        </w:tc>
        <w:tc>
          <w:tcPr>
            <w:tcW w:w="1091" w:type="pct"/>
            <w:vAlign w:val="bottom"/>
          </w:tcPr>
          <w:p w14:paraId="40CF87A6" w14:textId="77777777" w:rsidR="00803DF6" w:rsidRPr="00803DF6" w:rsidRDefault="00803DF6" w:rsidP="00803DF6">
            <w:pPr>
              <w:autoSpaceDE/>
              <w:autoSpaceDN/>
              <w:spacing w:line="276" w:lineRule="auto"/>
              <w:jc w:val="both"/>
              <w:rPr>
                <w:b/>
                <w:bCs/>
                <w:sz w:val="22"/>
                <w:szCs w:val="22"/>
                <w:lang w:val="en-US"/>
              </w:rPr>
            </w:pPr>
            <w:r w:rsidRPr="00803DF6">
              <w:rPr>
                <w:b/>
                <w:bCs/>
                <w:sz w:val="22"/>
                <w:szCs w:val="22"/>
                <w:lang w:val="en-US"/>
              </w:rPr>
              <w:t>xxx</w:t>
            </w:r>
          </w:p>
        </w:tc>
      </w:tr>
    </w:tbl>
    <w:p w14:paraId="15F87AA1" w14:textId="77777777" w:rsidR="00086D4D" w:rsidRDefault="00086D4D" w:rsidP="00953054">
      <w:pPr>
        <w:pStyle w:val="Header"/>
        <w:tabs>
          <w:tab w:val="clear" w:pos="4320"/>
          <w:tab w:val="clear" w:pos="8640"/>
          <w:tab w:val="decimal" w:pos="5760"/>
          <w:tab w:val="decimal" w:pos="7920"/>
        </w:tabs>
        <w:spacing w:line="360" w:lineRule="auto"/>
        <w:jc w:val="both"/>
        <w:rPr>
          <w:b/>
          <w:bCs/>
          <w:sz w:val="22"/>
          <w:szCs w:val="22"/>
          <w:lang w:eastAsia="en-GB"/>
        </w:rPr>
      </w:pPr>
    </w:p>
    <w:p w14:paraId="18E72F85" w14:textId="053D734E" w:rsidR="00086D4D" w:rsidRPr="00953054" w:rsidRDefault="00086D4D" w:rsidP="00953054">
      <w:pPr>
        <w:pStyle w:val="Header"/>
        <w:tabs>
          <w:tab w:val="clear" w:pos="4320"/>
          <w:tab w:val="clear" w:pos="8640"/>
          <w:tab w:val="decimal" w:pos="5760"/>
          <w:tab w:val="decimal" w:pos="7920"/>
        </w:tabs>
        <w:spacing w:line="360" w:lineRule="auto"/>
        <w:jc w:val="both"/>
        <w:rPr>
          <w:b/>
          <w:bCs/>
          <w:sz w:val="22"/>
          <w:szCs w:val="22"/>
          <w:lang w:eastAsia="en-GB"/>
        </w:rPr>
      </w:pPr>
      <w:r w:rsidRPr="00086D4D">
        <w:rPr>
          <w:b/>
          <w:bCs/>
          <w:sz w:val="22"/>
          <w:szCs w:val="22"/>
          <w:lang w:eastAsia="en-GB"/>
        </w:rPr>
        <w:t>(This note applies to investment property held at cost. For investment property held at fair value, changes in fair value should go through the statement of financial performance).</w:t>
      </w:r>
    </w:p>
    <w:p w14:paraId="15E67E83" w14:textId="77777777" w:rsidR="00E31005" w:rsidRPr="00953054" w:rsidRDefault="00E31005" w:rsidP="00196F69">
      <w:pPr>
        <w:pStyle w:val="ListParagraph"/>
        <w:numPr>
          <w:ilvl w:val="0"/>
          <w:numId w:val="36"/>
        </w:numPr>
        <w:spacing w:line="360" w:lineRule="auto"/>
        <w:ind w:right="-20"/>
        <w:jc w:val="both"/>
        <w:rPr>
          <w:b/>
          <w:bCs/>
          <w:sz w:val="22"/>
          <w:szCs w:val="22"/>
          <w:lang w:eastAsia="en-GB"/>
        </w:rPr>
      </w:pPr>
      <w:r w:rsidRPr="00953054">
        <w:rPr>
          <w:rFonts w:eastAsia="Arial"/>
          <w:b/>
          <w:bCs/>
          <w:spacing w:val="3"/>
          <w:sz w:val="22"/>
          <w:szCs w:val="22"/>
        </w:rPr>
        <w:t>Biological Assets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130"/>
        <w:gridCol w:w="2942"/>
        <w:gridCol w:w="1958"/>
      </w:tblGrid>
      <w:tr w:rsidR="00483C59" w:rsidRPr="00953054" w14:paraId="4CEFF95B" w14:textId="77777777" w:rsidTr="009603BD">
        <w:trPr>
          <w:trHeight w:val="340"/>
        </w:trPr>
        <w:tc>
          <w:tcPr>
            <w:tcW w:w="2666" w:type="pct"/>
            <w:shd w:val="clear" w:color="auto" w:fill="0070C0"/>
            <w:vAlign w:val="bottom"/>
            <w:hideMark/>
          </w:tcPr>
          <w:p w14:paraId="469016F2" w14:textId="77777777" w:rsidR="00483C59" w:rsidRPr="00953054" w:rsidRDefault="00483C59" w:rsidP="00953054">
            <w:pPr>
              <w:autoSpaceDE/>
              <w:autoSpaceDN/>
              <w:spacing w:line="276" w:lineRule="auto"/>
              <w:jc w:val="both"/>
              <w:rPr>
                <w:b/>
                <w:bCs/>
                <w:sz w:val="22"/>
                <w:szCs w:val="22"/>
                <w:lang w:eastAsia="en-GB"/>
              </w:rPr>
            </w:pPr>
            <w:r w:rsidRPr="00953054">
              <w:rPr>
                <w:b/>
                <w:bCs/>
                <w:sz w:val="22"/>
                <w:szCs w:val="22"/>
                <w:lang w:val="en-US"/>
              </w:rPr>
              <w:t>Description</w:t>
            </w:r>
          </w:p>
        </w:tc>
        <w:tc>
          <w:tcPr>
            <w:tcW w:w="1099" w:type="pct"/>
            <w:shd w:val="clear" w:color="auto" w:fill="0070C0"/>
            <w:noWrap/>
            <w:vAlign w:val="center"/>
            <w:hideMark/>
          </w:tcPr>
          <w:p w14:paraId="608C6E6D" w14:textId="77777777" w:rsidR="00D92B01" w:rsidRPr="00D92B01" w:rsidRDefault="00D92B01" w:rsidP="00D92B01">
            <w:pPr>
              <w:autoSpaceDE/>
              <w:autoSpaceDN/>
              <w:spacing w:line="276" w:lineRule="auto"/>
              <w:jc w:val="both"/>
              <w:rPr>
                <w:b/>
                <w:i/>
                <w:iCs/>
                <w:sz w:val="22"/>
                <w:szCs w:val="22"/>
                <w:lang w:val="en-US"/>
              </w:rPr>
            </w:pPr>
            <w:r w:rsidRPr="00D92B01">
              <w:rPr>
                <w:b/>
                <w:i/>
                <w:iCs/>
                <w:sz w:val="22"/>
                <w:szCs w:val="22"/>
                <w:lang w:val="en-US"/>
              </w:rPr>
              <w:t>Period ended Sep/Dec/March/</w:t>
            </w:r>
          </w:p>
          <w:p w14:paraId="20CD13F6" w14:textId="55E84B48" w:rsidR="00483C59" w:rsidRPr="00953054" w:rsidRDefault="00D92B01" w:rsidP="00D92B01">
            <w:pPr>
              <w:autoSpaceDE/>
              <w:autoSpaceDN/>
              <w:spacing w:line="276" w:lineRule="auto"/>
              <w:jc w:val="both"/>
              <w:rPr>
                <w:b/>
                <w:bCs/>
                <w:sz w:val="22"/>
                <w:szCs w:val="22"/>
                <w:lang w:val="en-US"/>
              </w:rPr>
            </w:pPr>
            <w:r w:rsidRPr="00D92B01">
              <w:rPr>
                <w:b/>
                <w:i/>
                <w:iCs/>
                <w:sz w:val="22"/>
                <w:szCs w:val="22"/>
                <w:lang w:val="en-US"/>
              </w:rPr>
              <w:t>June 20xx</w:t>
            </w:r>
          </w:p>
        </w:tc>
        <w:tc>
          <w:tcPr>
            <w:tcW w:w="1235" w:type="pct"/>
            <w:shd w:val="clear" w:color="auto" w:fill="0070C0"/>
            <w:noWrap/>
            <w:vAlign w:val="center"/>
            <w:hideMark/>
          </w:tcPr>
          <w:p w14:paraId="76839A3B" w14:textId="77777777" w:rsidR="004934ED" w:rsidRPr="00953054" w:rsidRDefault="004934ED" w:rsidP="004934ED">
            <w:pPr>
              <w:autoSpaceDE/>
              <w:autoSpaceDN/>
              <w:spacing w:line="276" w:lineRule="auto"/>
              <w:rPr>
                <w:b/>
                <w:i/>
                <w:iCs/>
                <w:sz w:val="22"/>
                <w:szCs w:val="22"/>
                <w:lang w:val="en-US"/>
              </w:rPr>
            </w:pPr>
            <w:r w:rsidRPr="00953054">
              <w:rPr>
                <w:b/>
                <w:i/>
                <w:iCs/>
                <w:sz w:val="22"/>
                <w:szCs w:val="22"/>
                <w:lang w:val="en-US"/>
              </w:rPr>
              <w:t>Opening Statement</w:t>
            </w:r>
          </w:p>
          <w:p w14:paraId="31C0CFC8" w14:textId="77777777" w:rsidR="00483C59" w:rsidRPr="00953054" w:rsidRDefault="004934ED" w:rsidP="00953054">
            <w:pPr>
              <w:autoSpaceDE/>
              <w:autoSpaceDN/>
              <w:spacing w:line="276" w:lineRule="auto"/>
              <w:jc w:val="both"/>
              <w:rPr>
                <w:b/>
                <w:bCs/>
                <w:sz w:val="22"/>
                <w:szCs w:val="22"/>
                <w:lang w:val="en-US"/>
              </w:rPr>
            </w:pPr>
            <w:r w:rsidRPr="00953054">
              <w:rPr>
                <w:b/>
                <w:i/>
                <w:iCs/>
                <w:sz w:val="22"/>
                <w:szCs w:val="22"/>
                <w:lang w:val="en-US"/>
              </w:rPr>
              <w:t>1</w:t>
            </w:r>
            <w:r w:rsidRPr="00953054">
              <w:rPr>
                <w:b/>
                <w:i/>
                <w:iCs/>
                <w:sz w:val="22"/>
                <w:szCs w:val="22"/>
                <w:vertAlign w:val="superscript"/>
                <w:lang w:val="en-US"/>
              </w:rPr>
              <w:t>st</w:t>
            </w:r>
            <w:r w:rsidRPr="00953054">
              <w:rPr>
                <w:b/>
                <w:i/>
                <w:iCs/>
                <w:sz w:val="22"/>
                <w:szCs w:val="22"/>
                <w:lang w:val="en-US"/>
              </w:rPr>
              <w:t xml:space="preserve"> July 20XX</w:t>
            </w:r>
          </w:p>
        </w:tc>
      </w:tr>
      <w:tr w:rsidR="00E31005" w:rsidRPr="00953054" w14:paraId="28169A9B" w14:textId="77777777" w:rsidTr="009603BD">
        <w:trPr>
          <w:trHeight w:val="340"/>
        </w:trPr>
        <w:tc>
          <w:tcPr>
            <w:tcW w:w="2666" w:type="pct"/>
            <w:shd w:val="clear" w:color="auto" w:fill="0070C0"/>
            <w:vAlign w:val="bottom"/>
            <w:hideMark/>
          </w:tcPr>
          <w:p w14:paraId="2D3DFFC3" w14:textId="77777777" w:rsidR="00E31005" w:rsidRPr="00953054" w:rsidRDefault="00E31005" w:rsidP="00953054">
            <w:pPr>
              <w:autoSpaceDE/>
              <w:autoSpaceDN/>
              <w:spacing w:line="276" w:lineRule="auto"/>
              <w:jc w:val="both"/>
              <w:rPr>
                <w:b/>
                <w:bCs/>
                <w:sz w:val="22"/>
                <w:szCs w:val="22"/>
                <w:lang w:eastAsia="en-GB"/>
              </w:rPr>
            </w:pPr>
          </w:p>
        </w:tc>
        <w:tc>
          <w:tcPr>
            <w:tcW w:w="1099" w:type="pct"/>
            <w:shd w:val="clear" w:color="auto" w:fill="0070C0"/>
            <w:noWrap/>
            <w:vAlign w:val="bottom"/>
            <w:hideMark/>
          </w:tcPr>
          <w:p w14:paraId="3E899E4D" w14:textId="77777777" w:rsidR="00E31005" w:rsidRPr="00953054" w:rsidRDefault="00E31005" w:rsidP="00953054">
            <w:pPr>
              <w:autoSpaceDE/>
              <w:autoSpaceDN/>
              <w:spacing w:line="276" w:lineRule="auto"/>
              <w:jc w:val="both"/>
              <w:rPr>
                <w:b/>
                <w:bCs/>
                <w:sz w:val="22"/>
                <w:szCs w:val="22"/>
                <w:lang w:val="en-US"/>
              </w:rPr>
            </w:pPr>
            <w:r w:rsidRPr="00953054">
              <w:rPr>
                <w:b/>
                <w:bCs/>
                <w:sz w:val="22"/>
                <w:szCs w:val="22"/>
                <w:lang w:val="en-US"/>
              </w:rPr>
              <w:t>Kshs</w:t>
            </w:r>
          </w:p>
        </w:tc>
        <w:tc>
          <w:tcPr>
            <w:tcW w:w="1235" w:type="pct"/>
            <w:shd w:val="clear" w:color="auto" w:fill="0070C0"/>
            <w:noWrap/>
            <w:vAlign w:val="bottom"/>
            <w:hideMark/>
          </w:tcPr>
          <w:p w14:paraId="408ACE3C" w14:textId="77777777" w:rsidR="00E31005" w:rsidRPr="00953054" w:rsidRDefault="00E31005" w:rsidP="00953054">
            <w:pPr>
              <w:autoSpaceDE/>
              <w:autoSpaceDN/>
              <w:spacing w:line="276" w:lineRule="auto"/>
              <w:jc w:val="both"/>
              <w:rPr>
                <w:b/>
                <w:bCs/>
                <w:sz w:val="22"/>
                <w:szCs w:val="22"/>
                <w:lang w:val="en-US"/>
              </w:rPr>
            </w:pPr>
            <w:r w:rsidRPr="00953054">
              <w:rPr>
                <w:b/>
                <w:bCs/>
                <w:sz w:val="22"/>
                <w:szCs w:val="22"/>
                <w:lang w:val="en-US"/>
              </w:rPr>
              <w:t>Kshs</w:t>
            </w:r>
          </w:p>
        </w:tc>
      </w:tr>
      <w:tr w:rsidR="00E31005" w:rsidRPr="00953054" w14:paraId="34FEF60C" w14:textId="77777777" w:rsidTr="009603BD">
        <w:trPr>
          <w:trHeight w:val="340"/>
        </w:trPr>
        <w:tc>
          <w:tcPr>
            <w:tcW w:w="2666" w:type="pct"/>
            <w:shd w:val="clear" w:color="auto" w:fill="auto"/>
            <w:noWrap/>
            <w:vAlign w:val="bottom"/>
          </w:tcPr>
          <w:p w14:paraId="0635F8BD" w14:textId="77777777" w:rsidR="00E31005" w:rsidRPr="00953054" w:rsidRDefault="00E31005" w:rsidP="00953054">
            <w:pPr>
              <w:autoSpaceDE/>
              <w:autoSpaceDN/>
              <w:spacing w:line="276" w:lineRule="auto"/>
              <w:jc w:val="both"/>
              <w:rPr>
                <w:sz w:val="22"/>
                <w:szCs w:val="22"/>
                <w:lang w:val="en-US"/>
              </w:rPr>
            </w:pPr>
            <w:r w:rsidRPr="00953054">
              <w:rPr>
                <w:sz w:val="22"/>
                <w:szCs w:val="22"/>
                <w:lang w:val="en-US"/>
              </w:rPr>
              <w:t>Specify</w:t>
            </w:r>
          </w:p>
        </w:tc>
        <w:tc>
          <w:tcPr>
            <w:tcW w:w="1099" w:type="pct"/>
            <w:shd w:val="clear" w:color="auto" w:fill="auto"/>
            <w:noWrap/>
            <w:vAlign w:val="bottom"/>
            <w:hideMark/>
          </w:tcPr>
          <w:p w14:paraId="5F9428A0" w14:textId="77777777" w:rsidR="00E31005" w:rsidRPr="00953054" w:rsidRDefault="00E31005" w:rsidP="00953054">
            <w:pPr>
              <w:autoSpaceDE/>
              <w:autoSpaceDN/>
              <w:spacing w:line="276" w:lineRule="auto"/>
              <w:jc w:val="both"/>
              <w:rPr>
                <w:sz w:val="22"/>
                <w:szCs w:val="22"/>
                <w:lang w:val="en-US"/>
              </w:rPr>
            </w:pPr>
            <w:r w:rsidRPr="00953054">
              <w:rPr>
                <w:sz w:val="22"/>
                <w:szCs w:val="22"/>
                <w:lang w:val="en-US"/>
              </w:rPr>
              <w:t>xxx</w:t>
            </w:r>
          </w:p>
        </w:tc>
        <w:tc>
          <w:tcPr>
            <w:tcW w:w="1235" w:type="pct"/>
            <w:shd w:val="clear" w:color="auto" w:fill="auto"/>
            <w:noWrap/>
            <w:vAlign w:val="bottom"/>
            <w:hideMark/>
          </w:tcPr>
          <w:p w14:paraId="51E76448" w14:textId="77777777" w:rsidR="00E31005" w:rsidRPr="00953054" w:rsidRDefault="00E31005" w:rsidP="00953054">
            <w:pPr>
              <w:autoSpaceDE/>
              <w:autoSpaceDN/>
              <w:spacing w:line="276" w:lineRule="auto"/>
              <w:jc w:val="both"/>
              <w:rPr>
                <w:sz w:val="22"/>
                <w:szCs w:val="22"/>
                <w:lang w:val="en-US"/>
              </w:rPr>
            </w:pPr>
            <w:r w:rsidRPr="00953054">
              <w:rPr>
                <w:sz w:val="22"/>
                <w:szCs w:val="22"/>
                <w:lang w:val="en-US"/>
              </w:rPr>
              <w:t>xxx</w:t>
            </w:r>
          </w:p>
        </w:tc>
      </w:tr>
      <w:tr w:rsidR="00E31005" w:rsidRPr="00953054" w14:paraId="354E7F70" w14:textId="77777777" w:rsidTr="009603BD">
        <w:trPr>
          <w:trHeight w:val="340"/>
        </w:trPr>
        <w:tc>
          <w:tcPr>
            <w:tcW w:w="2666" w:type="pct"/>
            <w:shd w:val="clear" w:color="auto" w:fill="auto"/>
            <w:noWrap/>
            <w:vAlign w:val="bottom"/>
          </w:tcPr>
          <w:p w14:paraId="343206AC" w14:textId="77777777" w:rsidR="00E31005" w:rsidRPr="00953054" w:rsidRDefault="00E31005" w:rsidP="00953054">
            <w:pPr>
              <w:autoSpaceDE/>
              <w:autoSpaceDN/>
              <w:spacing w:line="276" w:lineRule="auto"/>
              <w:jc w:val="both"/>
              <w:rPr>
                <w:sz w:val="22"/>
                <w:szCs w:val="22"/>
                <w:lang w:val="en-US"/>
              </w:rPr>
            </w:pPr>
            <w:r w:rsidRPr="00953054">
              <w:rPr>
                <w:sz w:val="22"/>
                <w:szCs w:val="22"/>
                <w:lang w:val="en-US"/>
              </w:rPr>
              <w:t>Specify</w:t>
            </w:r>
          </w:p>
        </w:tc>
        <w:tc>
          <w:tcPr>
            <w:tcW w:w="1099" w:type="pct"/>
            <w:shd w:val="clear" w:color="auto" w:fill="auto"/>
            <w:noWrap/>
            <w:vAlign w:val="bottom"/>
            <w:hideMark/>
          </w:tcPr>
          <w:p w14:paraId="7E36C5EE" w14:textId="77777777" w:rsidR="00E31005" w:rsidRPr="00953054" w:rsidRDefault="00E31005" w:rsidP="00953054">
            <w:pPr>
              <w:autoSpaceDE/>
              <w:autoSpaceDN/>
              <w:spacing w:line="276" w:lineRule="auto"/>
              <w:jc w:val="both"/>
              <w:rPr>
                <w:sz w:val="22"/>
                <w:szCs w:val="22"/>
                <w:lang w:val="en-US"/>
              </w:rPr>
            </w:pPr>
            <w:r w:rsidRPr="00953054">
              <w:rPr>
                <w:sz w:val="22"/>
                <w:szCs w:val="22"/>
                <w:lang w:val="en-US"/>
              </w:rPr>
              <w:t>xxx</w:t>
            </w:r>
          </w:p>
        </w:tc>
        <w:tc>
          <w:tcPr>
            <w:tcW w:w="1235" w:type="pct"/>
            <w:shd w:val="clear" w:color="auto" w:fill="auto"/>
            <w:noWrap/>
            <w:vAlign w:val="bottom"/>
            <w:hideMark/>
          </w:tcPr>
          <w:p w14:paraId="16542650" w14:textId="77777777" w:rsidR="00E31005" w:rsidRPr="00953054" w:rsidRDefault="00E31005" w:rsidP="00953054">
            <w:pPr>
              <w:autoSpaceDE/>
              <w:autoSpaceDN/>
              <w:spacing w:line="276" w:lineRule="auto"/>
              <w:jc w:val="both"/>
              <w:rPr>
                <w:sz w:val="22"/>
                <w:szCs w:val="22"/>
                <w:lang w:val="en-US"/>
              </w:rPr>
            </w:pPr>
            <w:r w:rsidRPr="00953054">
              <w:rPr>
                <w:sz w:val="22"/>
                <w:szCs w:val="22"/>
                <w:lang w:val="en-US"/>
              </w:rPr>
              <w:t>xxx</w:t>
            </w:r>
          </w:p>
        </w:tc>
      </w:tr>
      <w:tr w:rsidR="00E31005" w:rsidRPr="00953054" w14:paraId="101D3BCB" w14:textId="77777777" w:rsidTr="009603BD">
        <w:trPr>
          <w:trHeight w:val="340"/>
        </w:trPr>
        <w:tc>
          <w:tcPr>
            <w:tcW w:w="2666" w:type="pct"/>
            <w:shd w:val="clear" w:color="auto" w:fill="auto"/>
            <w:noWrap/>
            <w:vAlign w:val="bottom"/>
          </w:tcPr>
          <w:p w14:paraId="1F7BC441" w14:textId="77777777" w:rsidR="00E31005" w:rsidRPr="00953054" w:rsidRDefault="00E31005" w:rsidP="00953054">
            <w:pPr>
              <w:autoSpaceDE/>
              <w:autoSpaceDN/>
              <w:spacing w:line="276" w:lineRule="auto"/>
              <w:jc w:val="both"/>
              <w:rPr>
                <w:sz w:val="22"/>
                <w:szCs w:val="22"/>
                <w:lang w:val="en-US"/>
              </w:rPr>
            </w:pPr>
          </w:p>
        </w:tc>
        <w:tc>
          <w:tcPr>
            <w:tcW w:w="1099" w:type="pct"/>
            <w:shd w:val="clear" w:color="auto" w:fill="auto"/>
            <w:noWrap/>
            <w:vAlign w:val="bottom"/>
            <w:hideMark/>
          </w:tcPr>
          <w:p w14:paraId="6A24BFE9" w14:textId="77777777" w:rsidR="00E31005" w:rsidRPr="00953054" w:rsidRDefault="00E31005" w:rsidP="00953054">
            <w:pPr>
              <w:autoSpaceDE/>
              <w:autoSpaceDN/>
              <w:spacing w:line="276" w:lineRule="auto"/>
              <w:jc w:val="both"/>
              <w:rPr>
                <w:sz w:val="22"/>
                <w:szCs w:val="22"/>
                <w:lang w:val="en-US"/>
              </w:rPr>
            </w:pPr>
          </w:p>
        </w:tc>
        <w:tc>
          <w:tcPr>
            <w:tcW w:w="1235" w:type="pct"/>
            <w:shd w:val="clear" w:color="auto" w:fill="auto"/>
            <w:noWrap/>
            <w:vAlign w:val="bottom"/>
            <w:hideMark/>
          </w:tcPr>
          <w:p w14:paraId="1EE346BB" w14:textId="77777777" w:rsidR="00E31005" w:rsidRPr="00953054" w:rsidRDefault="00E31005" w:rsidP="00953054">
            <w:pPr>
              <w:autoSpaceDE/>
              <w:autoSpaceDN/>
              <w:spacing w:line="276" w:lineRule="auto"/>
              <w:jc w:val="both"/>
              <w:rPr>
                <w:sz w:val="22"/>
                <w:szCs w:val="22"/>
                <w:lang w:val="en-US"/>
              </w:rPr>
            </w:pPr>
          </w:p>
        </w:tc>
      </w:tr>
      <w:tr w:rsidR="00E31005" w:rsidRPr="00953054" w14:paraId="07818ECB" w14:textId="77777777" w:rsidTr="009603BD">
        <w:trPr>
          <w:trHeight w:val="340"/>
        </w:trPr>
        <w:tc>
          <w:tcPr>
            <w:tcW w:w="2666" w:type="pct"/>
            <w:shd w:val="clear" w:color="auto" w:fill="auto"/>
            <w:noWrap/>
            <w:vAlign w:val="bottom"/>
            <w:hideMark/>
          </w:tcPr>
          <w:p w14:paraId="4C8B95A4" w14:textId="77777777" w:rsidR="00E31005" w:rsidRPr="00953054" w:rsidRDefault="00E31005" w:rsidP="00953054">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p>
        </w:tc>
        <w:tc>
          <w:tcPr>
            <w:tcW w:w="1099" w:type="pct"/>
            <w:shd w:val="clear" w:color="auto" w:fill="auto"/>
            <w:noWrap/>
            <w:vAlign w:val="bottom"/>
            <w:hideMark/>
          </w:tcPr>
          <w:p w14:paraId="21F88594" w14:textId="77777777" w:rsidR="00E31005" w:rsidRPr="00953054" w:rsidRDefault="00E31005" w:rsidP="00953054">
            <w:pPr>
              <w:autoSpaceDE/>
              <w:autoSpaceDN/>
              <w:spacing w:line="276" w:lineRule="auto"/>
              <w:jc w:val="both"/>
              <w:rPr>
                <w:b/>
                <w:bCs/>
                <w:sz w:val="22"/>
                <w:szCs w:val="22"/>
                <w:lang w:val="en-US"/>
              </w:rPr>
            </w:pPr>
            <w:r w:rsidRPr="00953054">
              <w:rPr>
                <w:b/>
                <w:bCs/>
                <w:sz w:val="22"/>
                <w:szCs w:val="22"/>
                <w:lang w:val="en-US"/>
              </w:rPr>
              <w:t>xxx</w:t>
            </w:r>
          </w:p>
        </w:tc>
        <w:tc>
          <w:tcPr>
            <w:tcW w:w="1235" w:type="pct"/>
            <w:shd w:val="clear" w:color="auto" w:fill="auto"/>
            <w:noWrap/>
            <w:vAlign w:val="bottom"/>
            <w:hideMark/>
          </w:tcPr>
          <w:p w14:paraId="56293FCD" w14:textId="77777777" w:rsidR="00E31005" w:rsidRPr="00953054" w:rsidRDefault="00E31005" w:rsidP="00953054">
            <w:pPr>
              <w:autoSpaceDE/>
              <w:autoSpaceDN/>
              <w:spacing w:line="276" w:lineRule="auto"/>
              <w:jc w:val="both"/>
              <w:rPr>
                <w:b/>
                <w:bCs/>
                <w:sz w:val="22"/>
                <w:szCs w:val="22"/>
                <w:lang w:val="en-US"/>
              </w:rPr>
            </w:pPr>
            <w:r w:rsidRPr="00953054">
              <w:rPr>
                <w:b/>
                <w:bCs/>
                <w:sz w:val="22"/>
                <w:szCs w:val="22"/>
                <w:lang w:val="en-US"/>
              </w:rPr>
              <w:t>xxx</w:t>
            </w:r>
          </w:p>
        </w:tc>
      </w:tr>
    </w:tbl>
    <w:p w14:paraId="104FA3C4" w14:textId="77777777" w:rsidR="00E31005" w:rsidRPr="00CD5FFE" w:rsidRDefault="00E31005" w:rsidP="00953054">
      <w:pPr>
        <w:autoSpaceDE/>
        <w:autoSpaceDN/>
        <w:spacing w:line="360" w:lineRule="auto"/>
        <w:jc w:val="both"/>
        <w:rPr>
          <w:b/>
          <w:color w:val="000000" w:themeColor="text1"/>
          <w:sz w:val="22"/>
          <w:szCs w:val="22"/>
        </w:rPr>
      </w:pPr>
    </w:p>
    <w:p w14:paraId="100F847F" w14:textId="6B8BECBA" w:rsidR="007B7A22" w:rsidRPr="00046C7F" w:rsidRDefault="00754F46" w:rsidP="00196F69">
      <w:pPr>
        <w:pStyle w:val="ListParagraph"/>
        <w:numPr>
          <w:ilvl w:val="0"/>
          <w:numId w:val="36"/>
        </w:numPr>
        <w:spacing w:line="360" w:lineRule="auto"/>
        <w:ind w:right="-20"/>
        <w:jc w:val="both"/>
        <w:rPr>
          <w:b/>
          <w:bCs/>
          <w:color w:val="000000" w:themeColor="text1"/>
          <w:sz w:val="22"/>
          <w:szCs w:val="22"/>
          <w:lang w:eastAsia="en-GB"/>
        </w:rPr>
      </w:pPr>
      <w:bookmarkStart w:id="28" w:name="_Hlk118861287"/>
      <w:r w:rsidRPr="00046C7F">
        <w:rPr>
          <w:rFonts w:eastAsia="Arial"/>
          <w:b/>
          <w:bCs/>
          <w:color w:val="000000" w:themeColor="text1"/>
          <w:spacing w:val="3"/>
          <w:sz w:val="22"/>
          <w:szCs w:val="22"/>
        </w:rPr>
        <w:t xml:space="preserve">Tangible </w:t>
      </w:r>
      <w:r w:rsidR="00EF59EC" w:rsidRPr="00046C7F">
        <w:rPr>
          <w:rFonts w:eastAsia="Arial"/>
          <w:b/>
          <w:bCs/>
          <w:color w:val="000000" w:themeColor="text1"/>
          <w:spacing w:val="3"/>
          <w:sz w:val="22"/>
          <w:szCs w:val="22"/>
        </w:rPr>
        <w:t>Natural Resources</w:t>
      </w:r>
    </w:p>
    <w:tbl>
      <w:tblPr>
        <w:tblW w:w="9024"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3462"/>
        <w:gridCol w:w="1407"/>
        <w:gridCol w:w="1388"/>
        <w:gridCol w:w="1423"/>
        <w:gridCol w:w="1344"/>
      </w:tblGrid>
      <w:tr w:rsidR="00CD5FFE" w:rsidRPr="00CD5FFE" w14:paraId="2924A431" w14:textId="77777777" w:rsidTr="00EF59EC">
        <w:trPr>
          <w:trHeight w:val="510"/>
        </w:trPr>
        <w:tc>
          <w:tcPr>
            <w:tcW w:w="3462" w:type="dxa"/>
            <w:tcBorders>
              <w:top w:val="single" w:sz="6" w:space="0" w:color="auto"/>
              <w:left w:val="single" w:sz="6" w:space="0" w:color="auto"/>
              <w:bottom w:val="single" w:sz="6" w:space="0" w:color="auto"/>
              <w:right w:val="single" w:sz="6" w:space="0" w:color="auto"/>
            </w:tcBorders>
            <w:shd w:val="clear" w:color="auto" w:fill="0070C0"/>
            <w:hideMark/>
          </w:tcPr>
          <w:p w14:paraId="7854F3E4" w14:textId="77777777" w:rsidR="00CD5FFE" w:rsidRPr="00046C7F" w:rsidRDefault="00CD5FFE" w:rsidP="00021C1F">
            <w:pPr>
              <w:pStyle w:val="paragraph"/>
              <w:spacing w:before="0" w:beforeAutospacing="0" w:after="0" w:afterAutospacing="0"/>
              <w:textAlignment w:val="baseline"/>
              <w:rPr>
                <w:b/>
                <w:bCs/>
                <w:color w:val="000000" w:themeColor="text1"/>
                <w:sz w:val="22"/>
                <w:szCs w:val="22"/>
              </w:rPr>
            </w:pPr>
            <w:r w:rsidRPr="00046C7F">
              <w:rPr>
                <w:rStyle w:val="eop"/>
                <w:b/>
                <w:bCs/>
                <w:color w:val="000000" w:themeColor="text1"/>
                <w:sz w:val="22"/>
                <w:szCs w:val="22"/>
              </w:rPr>
              <w:t> </w:t>
            </w:r>
          </w:p>
        </w:tc>
        <w:tc>
          <w:tcPr>
            <w:tcW w:w="1407" w:type="dxa"/>
            <w:tcBorders>
              <w:top w:val="single" w:sz="6" w:space="0" w:color="auto"/>
              <w:left w:val="single" w:sz="6" w:space="0" w:color="auto"/>
              <w:bottom w:val="single" w:sz="6" w:space="0" w:color="auto"/>
              <w:right w:val="single" w:sz="6" w:space="0" w:color="auto"/>
            </w:tcBorders>
            <w:shd w:val="clear" w:color="auto" w:fill="0070C0"/>
            <w:hideMark/>
          </w:tcPr>
          <w:p w14:paraId="6E1D7759" w14:textId="77777777" w:rsidR="00CD5FFE" w:rsidRPr="00046C7F" w:rsidRDefault="00CD5FFE" w:rsidP="00923947">
            <w:pPr>
              <w:pStyle w:val="paragraph"/>
              <w:spacing w:before="0" w:beforeAutospacing="0" w:after="0" w:afterAutospacing="0"/>
              <w:jc w:val="center"/>
              <w:textAlignment w:val="baseline"/>
              <w:rPr>
                <w:b/>
                <w:bCs/>
                <w:color w:val="000000" w:themeColor="text1"/>
                <w:sz w:val="22"/>
                <w:szCs w:val="22"/>
              </w:rPr>
            </w:pPr>
            <w:r w:rsidRPr="00046C7F">
              <w:rPr>
                <w:b/>
                <w:bCs/>
                <w:color w:val="000000" w:themeColor="text1"/>
                <w:sz w:val="22"/>
                <w:szCs w:val="22"/>
              </w:rPr>
              <w:t>Sub- soil assets</w:t>
            </w:r>
          </w:p>
        </w:tc>
        <w:tc>
          <w:tcPr>
            <w:tcW w:w="1388" w:type="dxa"/>
            <w:tcBorders>
              <w:top w:val="single" w:sz="6" w:space="0" w:color="auto"/>
              <w:left w:val="single" w:sz="6" w:space="0" w:color="auto"/>
              <w:bottom w:val="single" w:sz="6" w:space="0" w:color="auto"/>
              <w:right w:val="single" w:sz="6" w:space="0" w:color="auto"/>
            </w:tcBorders>
            <w:shd w:val="clear" w:color="auto" w:fill="0070C0"/>
            <w:hideMark/>
          </w:tcPr>
          <w:p w14:paraId="7B788565" w14:textId="77777777" w:rsidR="00CD5FFE" w:rsidRPr="00046C7F" w:rsidRDefault="00CD5FFE" w:rsidP="00923947">
            <w:pPr>
              <w:pStyle w:val="paragraph"/>
              <w:spacing w:before="0" w:beforeAutospacing="0" w:after="0" w:afterAutospacing="0"/>
              <w:jc w:val="center"/>
              <w:textAlignment w:val="baseline"/>
              <w:rPr>
                <w:b/>
                <w:bCs/>
                <w:color w:val="000000" w:themeColor="text1"/>
                <w:sz w:val="22"/>
                <w:szCs w:val="22"/>
              </w:rPr>
            </w:pPr>
            <w:r w:rsidRPr="00046C7F">
              <w:rPr>
                <w:b/>
                <w:bCs/>
                <w:color w:val="000000" w:themeColor="text1"/>
                <w:sz w:val="22"/>
                <w:szCs w:val="22"/>
              </w:rPr>
              <w:t>Water</w:t>
            </w:r>
          </w:p>
        </w:tc>
        <w:tc>
          <w:tcPr>
            <w:tcW w:w="1423" w:type="dxa"/>
            <w:tcBorders>
              <w:top w:val="single" w:sz="6" w:space="0" w:color="auto"/>
              <w:left w:val="single" w:sz="6" w:space="0" w:color="auto"/>
              <w:bottom w:val="single" w:sz="6" w:space="0" w:color="auto"/>
              <w:right w:val="single" w:sz="6" w:space="0" w:color="auto"/>
            </w:tcBorders>
            <w:shd w:val="clear" w:color="auto" w:fill="0070C0"/>
            <w:hideMark/>
          </w:tcPr>
          <w:p w14:paraId="59A25B77" w14:textId="77777777" w:rsidR="00CD5FFE" w:rsidRPr="00046C7F" w:rsidRDefault="00CD5FFE" w:rsidP="00923947">
            <w:pPr>
              <w:pStyle w:val="paragraph"/>
              <w:spacing w:before="0" w:beforeAutospacing="0" w:after="0" w:afterAutospacing="0"/>
              <w:jc w:val="center"/>
              <w:textAlignment w:val="baseline"/>
              <w:rPr>
                <w:b/>
                <w:bCs/>
                <w:color w:val="000000" w:themeColor="text1"/>
                <w:sz w:val="22"/>
                <w:szCs w:val="22"/>
              </w:rPr>
            </w:pPr>
            <w:r w:rsidRPr="00046C7F">
              <w:rPr>
                <w:rStyle w:val="normaltextrun"/>
                <w:b/>
                <w:bCs/>
                <w:color w:val="000000" w:themeColor="text1"/>
                <w:sz w:val="22"/>
                <w:szCs w:val="22"/>
              </w:rPr>
              <w:t>Wildlife</w:t>
            </w:r>
          </w:p>
        </w:tc>
        <w:tc>
          <w:tcPr>
            <w:tcW w:w="1344" w:type="dxa"/>
            <w:tcBorders>
              <w:top w:val="single" w:sz="6" w:space="0" w:color="auto"/>
              <w:left w:val="single" w:sz="6" w:space="0" w:color="auto"/>
              <w:bottom w:val="single" w:sz="6" w:space="0" w:color="auto"/>
              <w:right w:val="single" w:sz="6" w:space="0" w:color="auto"/>
            </w:tcBorders>
            <w:shd w:val="clear" w:color="auto" w:fill="0070C0"/>
            <w:hideMark/>
          </w:tcPr>
          <w:p w14:paraId="449BD419" w14:textId="77777777" w:rsidR="00CD5FFE" w:rsidRPr="00046C7F" w:rsidRDefault="00CD5FFE" w:rsidP="00923947">
            <w:pPr>
              <w:pStyle w:val="paragraph"/>
              <w:spacing w:before="0" w:beforeAutospacing="0" w:after="0" w:afterAutospacing="0"/>
              <w:jc w:val="center"/>
              <w:textAlignment w:val="baseline"/>
              <w:rPr>
                <w:b/>
                <w:bCs/>
                <w:color w:val="000000" w:themeColor="text1"/>
                <w:sz w:val="22"/>
                <w:szCs w:val="22"/>
              </w:rPr>
            </w:pPr>
            <w:r w:rsidRPr="00046C7F">
              <w:rPr>
                <w:rStyle w:val="normaltextrun"/>
                <w:b/>
                <w:bCs/>
                <w:color w:val="000000" w:themeColor="text1"/>
                <w:sz w:val="22"/>
                <w:szCs w:val="22"/>
                <w:lang w:val="en-GB"/>
              </w:rPr>
              <w:t>Total</w:t>
            </w:r>
          </w:p>
        </w:tc>
      </w:tr>
      <w:tr w:rsidR="00CD5FFE" w:rsidRPr="00CD5FFE" w14:paraId="295EEA47" w14:textId="77777777" w:rsidTr="00EF59EC">
        <w:trPr>
          <w:trHeight w:val="300"/>
        </w:trPr>
        <w:tc>
          <w:tcPr>
            <w:tcW w:w="3462" w:type="dxa"/>
            <w:tcBorders>
              <w:top w:val="single" w:sz="6" w:space="0" w:color="auto"/>
              <w:left w:val="single" w:sz="6" w:space="0" w:color="auto"/>
              <w:bottom w:val="single" w:sz="6" w:space="0" w:color="auto"/>
              <w:right w:val="single" w:sz="6" w:space="0" w:color="auto"/>
            </w:tcBorders>
            <w:shd w:val="clear" w:color="auto" w:fill="0070C0"/>
            <w:hideMark/>
          </w:tcPr>
          <w:p w14:paraId="7DBBAEDC" w14:textId="77777777" w:rsidR="00CD5FFE" w:rsidRPr="00046C7F" w:rsidRDefault="00CD5FFE" w:rsidP="00021C1F">
            <w:pPr>
              <w:pStyle w:val="paragraph"/>
              <w:spacing w:before="0" w:beforeAutospacing="0" w:after="0" w:afterAutospacing="0"/>
              <w:textAlignment w:val="baseline"/>
              <w:rPr>
                <w:color w:val="000000" w:themeColor="text1"/>
                <w:sz w:val="22"/>
                <w:szCs w:val="22"/>
              </w:rPr>
            </w:pPr>
            <w:r w:rsidRPr="00046C7F">
              <w:rPr>
                <w:rStyle w:val="eop"/>
                <w:color w:val="000000" w:themeColor="text1"/>
                <w:sz w:val="22"/>
                <w:szCs w:val="22"/>
              </w:rPr>
              <w:t> </w:t>
            </w:r>
          </w:p>
        </w:tc>
        <w:tc>
          <w:tcPr>
            <w:tcW w:w="1407" w:type="dxa"/>
            <w:tcBorders>
              <w:top w:val="single" w:sz="6" w:space="0" w:color="auto"/>
              <w:left w:val="single" w:sz="6" w:space="0" w:color="auto"/>
              <w:bottom w:val="single" w:sz="6" w:space="0" w:color="auto"/>
              <w:right w:val="single" w:sz="6" w:space="0" w:color="auto"/>
            </w:tcBorders>
            <w:shd w:val="clear" w:color="auto" w:fill="0070C0"/>
            <w:hideMark/>
          </w:tcPr>
          <w:p w14:paraId="24301D91" w14:textId="075CB1E9" w:rsidR="00CD5FFE" w:rsidRPr="00046C7F" w:rsidRDefault="00CD5FFE" w:rsidP="00923947">
            <w:pPr>
              <w:pStyle w:val="paragraph"/>
              <w:spacing w:before="0" w:beforeAutospacing="0" w:after="0" w:afterAutospacing="0"/>
              <w:jc w:val="center"/>
              <w:textAlignment w:val="baseline"/>
              <w:rPr>
                <w:b/>
                <w:bCs/>
                <w:color w:val="000000" w:themeColor="text1"/>
                <w:sz w:val="22"/>
                <w:szCs w:val="22"/>
              </w:rPr>
            </w:pPr>
            <w:r w:rsidRPr="00046C7F">
              <w:rPr>
                <w:rStyle w:val="normaltextrun"/>
                <w:b/>
                <w:bCs/>
                <w:color w:val="000000" w:themeColor="text1"/>
                <w:sz w:val="22"/>
                <w:szCs w:val="22"/>
              </w:rPr>
              <w:t>Kshs</w:t>
            </w:r>
          </w:p>
        </w:tc>
        <w:tc>
          <w:tcPr>
            <w:tcW w:w="1388" w:type="dxa"/>
            <w:tcBorders>
              <w:top w:val="single" w:sz="6" w:space="0" w:color="auto"/>
              <w:left w:val="single" w:sz="6" w:space="0" w:color="auto"/>
              <w:bottom w:val="single" w:sz="6" w:space="0" w:color="auto"/>
              <w:right w:val="single" w:sz="6" w:space="0" w:color="auto"/>
            </w:tcBorders>
            <w:shd w:val="clear" w:color="auto" w:fill="0070C0"/>
            <w:hideMark/>
          </w:tcPr>
          <w:p w14:paraId="64EB0FE0" w14:textId="0A21F743" w:rsidR="00CD5FFE" w:rsidRPr="00046C7F" w:rsidRDefault="00CD5FFE" w:rsidP="00923947">
            <w:pPr>
              <w:pStyle w:val="paragraph"/>
              <w:spacing w:before="0" w:beforeAutospacing="0" w:after="0" w:afterAutospacing="0"/>
              <w:jc w:val="center"/>
              <w:textAlignment w:val="baseline"/>
              <w:rPr>
                <w:b/>
                <w:bCs/>
                <w:color w:val="000000" w:themeColor="text1"/>
                <w:sz w:val="22"/>
                <w:szCs w:val="22"/>
              </w:rPr>
            </w:pPr>
            <w:r w:rsidRPr="00046C7F">
              <w:rPr>
                <w:rStyle w:val="normaltextrun"/>
                <w:b/>
                <w:bCs/>
                <w:color w:val="000000" w:themeColor="text1"/>
                <w:sz w:val="22"/>
                <w:szCs w:val="22"/>
              </w:rPr>
              <w:t>Kshs</w:t>
            </w:r>
          </w:p>
        </w:tc>
        <w:tc>
          <w:tcPr>
            <w:tcW w:w="1423" w:type="dxa"/>
            <w:tcBorders>
              <w:top w:val="single" w:sz="6" w:space="0" w:color="auto"/>
              <w:left w:val="single" w:sz="6" w:space="0" w:color="auto"/>
              <w:bottom w:val="single" w:sz="6" w:space="0" w:color="auto"/>
              <w:right w:val="single" w:sz="6" w:space="0" w:color="auto"/>
            </w:tcBorders>
            <w:shd w:val="clear" w:color="auto" w:fill="0070C0"/>
            <w:hideMark/>
          </w:tcPr>
          <w:p w14:paraId="28CCFA2A" w14:textId="541780FB" w:rsidR="00CD5FFE" w:rsidRPr="00046C7F" w:rsidRDefault="00CD5FFE" w:rsidP="00923947">
            <w:pPr>
              <w:pStyle w:val="paragraph"/>
              <w:spacing w:before="0" w:beforeAutospacing="0" w:after="0" w:afterAutospacing="0"/>
              <w:jc w:val="center"/>
              <w:textAlignment w:val="baseline"/>
              <w:rPr>
                <w:b/>
                <w:bCs/>
                <w:color w:val="000000" w:themeColor="text1"/>
                <w:sz w:val="22"/>
                <w:szCs w:val="22"/>
              </w:rPr>
            </w:pPr>
            <w:r w:rsidRPr="00046C7F">
              <w:rPr>
                <w:rStyle w:val="normaltextrun"/>
                <w:b/>
                <w:bCs/>
                <w:color w:val="000000" w:themeColor="text1"/>
                <w:sz w:val="22"/>
                <w:szCs w:val="22"/>
              </w:rPr>
              <w:t>Kshs</w:t>
            </w:r>
          </w:p>
        </w:tc>
        <w:tc>
          <w:tcPr>
            <w:tcW w:w="1344" w:type="dxa"/>
            <w:tcBorders>
              <w:top w:val="single" w:sz="6" w:space="0" w:color="auto"/>
              <w:left w:val="single" w:sz="6" w:space="0" w:color="auto"/>
              <w:bottom w:val="single" w:sz="6" w:space="0" w:color="auto"/>
              <w:right w:val="single" w:sz="6" w:space="0" w:color="auto"/>
            </w:tcBorders>
            <w:shd w:val="clear" w:color="auto" w:fill="0070C0"/>
            <w:hideMark/>
          </w:tcPr>
          <w:p w14:paraId="5AA5E56A" w14:textId="24BC0D81" w:rsidR="00CD5FFE" w:rsidRPr="00046C7F" w:rsidRDefault="00CD5FFE" w:rsidP="00923947">
            <w:pPr>
              <w:pStyle w:val="paragraph"/>
              <w:spacing w:before="0" w:beforeAutospacing="0" w:after="0" w:afterAutospacing="0"/>
              <w:jc w:val="center"/>
              <w:textAlignment w:val="baseline"/>
              <w:rPr>
                <w:b/>
                <w:bCs/>
                <w:color w:val="000000" w:themeColor="text1"/>
                <w:sz w:val="22"/>
                <w:szCs w:val="22"/>
              </w:rPr>
            </w:pPr>
            <w:r w:rsidRPr="00046C7F">
              <w:rPr>
                <w:rStyle w:val="normaltextrun"/>
                <w:b/>
                <w:bCs/>
                <w:color w:val="000000" w:themeColor="text1"/>
                <w:sz w:val="22"/>
                <w:szCs w:val="22"/>
              </w:rPr>
              <w:t>Kshs</w:t>
            </w:r>
          </w:p>
        </w:tc>
      </w:tr>
      <w:tr w:rsidR="00CD5FFE" w:rsidRPr="00CD5FFE" w14:paraId="5BDABF9A" w14:textId="77777777" w:rsidTr="00EF59EC">
        <w:trPr>
          <w:trHeight w:val="300"/>
        </w:trPr>
        <w:tc>
          <w:tcPr>
            <w:tcW w:w="3462" w:type="dxa"/>
            <w:tcBorders>
              <w:top w:val="single" w:sz="6" w:space="0" w:color="auto"/>
              <w:left w:val="single" w:sz="6" w:space="0" w:color="auto"/>
              <w:bottom w:val="single" w:sz="6" w:space="0" w:color="auto"/>
              <w:right w:val="single" w:sz="6" w:space="0" w:color="auto"/>
            </w:tcBorders>
            <w:shd w:val="clear" w:color="auto" w:fill="auto"/>
            <w:hideMark/>
          </w:tcPr>
          <w:p w14:paraId="394E664F" w14:textId="77777777" w:rsidR="00CD5FFE" w:rsidRPr="00046C7F" w:rsidRDefault="00CD5FFE" w:rsidP="00021C1F">
            <w:pPr>
              <w:pStyle w:val="paragraph"/>
              <w:spacing w:before="0" w:beforeAutospacing="0" w:after="0" w:afterAutospacing="0"/>
              <w:textAlignment w:val="baseline"/>
              <w:rPr>
                <w:color w:val="000000" w:themeColor="text1"/>
                <w:sz w:val="22"/>
                <w:szCs w:val="22"/>
              </w:rPr>
            </w:pPr>
            <w:r w:rsidRPr="00046C7F">
              <w:rPr>
                <w:rStyle w:val="normaltextrun"/>
                <w:b/>
                <w:bCs/>
                <w:color w:val="000000" w:themeColor="text1"/>
                <w:sz w:val="22"/>
                <w:szCs w:val="22"/>
              </w:rPr>
              <w:t>Cost</w:t>
            </w:r>
            <w:r w:rsidRPr="00046C7F">
              <w:rPr>
                <w:rStyle w:val="eop"/>
                <w:color w:val="000000" w:themeColor="text1"/>
                <w:sz w:val="22"/>
                <w:szCs w:val="22"/>
              </w:rPr>
              <w:t> </w:t>
            </w:r>
          </w:p>
        </w:tc>
        <w:tc>
          <w:tcPr>
            <w:tcW w:w="1407" w:type="dxa"/>
            <w:tcBorders>
              <w:top w:val="single" w:sz="6" w:space="0" w:color="auto"/>
              <w:left w:val="single" w:sz="6" w:space="0" w:color="auto"/>
              <w:bottom w:val="single" w:sz="6" w:space="0" w:color="auto"/>
              <w:right w:val="single" w:sz="6" w:space="0" w:color="auto"/>
            </w:tcBorders>
            <w:shd w:val="clear" w:color="auto" w:fill="auto"/>
            <w:hideMark/>
          </w:tcPr>
          <w:p w14:paraId="0FB7A73D" w14:textId="5D5ECC0D"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p>
        </w:tc>
        <w:tc>
          <w:tcPr>
            <w:tcW w:w="1388" w:type="dxa"/>
            <w:tcBorders>
              <w:top w:val="single" w:sz="6" w:space="0" w:color="auto"/>
              <w:left w:val="single" w:sz="6" w:space="0" w:color="auto"/>
              <w:bottom w:val="single" w:sz="6" w:space="0" w:color="auto"/>
              <w:right w:val="single" w:sz="6" w:space="0" w:color="auto"/>
            </w:tcBorders>
            <w:shd w:val="clear" w:color="auto" w:fill="auto"/>
            <w:hideMark/>
          </w:tcPr>
          <w:p w14:paraId="13978E07" w14:textId="18C705C9"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p>
        </w:tc>
        <w:tc>
          <w:tcPr>
            <w:tcW w:w="1423" w:type="dxa"/>
            <w:tcBorders>
              <w:top w:val="single" w:sz="6" w:space="0" w:color="auto"/>
              <w:left w:val="single" w:sz="6" w:space="0" w:color="auto"/>
              <w:bottom w:val="single" w:sz="6" w:space="0" w:color="auto"/>
              <w:right w:val="single" w:sz="6" w:space="0" w:color="auto"/>
            </w:tcBorders>
            <w:shd w:val="clear" w:color="auto" w:fill="auto"/>
            <w:hideMark/>
          </w:tcPr>
          <w:p w14:paraId="3830653B" w14:textId="2635BB8D"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p>
        </w:tc>
        <w:tc>
          <w:tcPr>
            <w:tcW w:w="1344" w:type="dxa"/>
            <w:tcBorders>
              <w:top w:val="single" w:sz="6" w:space="0" w:color="auto"/>
              <w:left w:val="single" w:sz="6" w:space="0" w:color="auto"/>
              <w:bottom w:val="single" w:sz="6" w:space="0" w:color="auto"/>
              <w:right w:val="single" w:sz="6" w:space="0" w:color="auto"/>
            </w:tcBorders>
            <w:shd w:val="clear" w:color="auto" w:fill="auto"/>
            <w:hideMark/>
          </w:tcPr>
          <w:p w14:paraId="33A8553C" w14:textId="7668C74B"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p>
        </w:tc>
      </w:tr>
      <w:tr w:rsidR="00CD5FFE" w:rsidRPr="00CD5FFE" w14:paraId="4FB2B86B" w14:textId="77777777" w:rsidTr="00EF59EC">
        <w:trPr>
          <w:trHeight w:val="300"/>
        </w:trPr>
        <w:tc>
          <w:tcPr>
            <w:tcW w:w="3462" w:type="dxa"/>
            <w:tcBorders>
              <w:top w:val="single" w:sz="6" w:space="0" w:color="auto"/>
              <w:left w:val="single" w:sz="6" w:space="0" w:color="auto"/>
              <w:bottom w:val="single" w:sz="6" w:space="0" w:color="auto"/>
              <w:right w:val="single" w:sz="6" w:space="0" w:color="auto"/>
            </w:tcBorders>
            <w:shd w:val="clear" w:color="auto" w:fill="auto"/>
            <w:hideMark/>
          </w:tcPr>
          <w:p w14:paraId="71F56ADB" w14:textId="77777777" w:rsidR="00CD5FFE" w:rsidRPr="00046C7F" w:rsidRDefault="00CD5FFE" w:rsidP="00021C1F">
            <w:pPr>
              <w:pStyle w:val="paragraph"/>
              <w:spacing w:before="0" w:beforeAutospacing="0" w:after="0" w:afterAutospacing="0"/>
              <w:textAlignment w:val="baseline"/>
              <w:rPr>
                <w:color w:val="000000" w:themeColor="text1"/>
                <w:sz w:val="22"/>
                <w:szCs w:val="22"/>
              </w:rPr>
            </w:pPr>
            <w:r w:rsidRPr="00046C7F">
              <w:rPr>
                <w:rStyle w:val="normaltextrun"/>
                <w:color w:val="000000" w:themeColor="text1"/>
                <w:sz w:val="22"/>
                <w:szCs w:val="22"/>
              </w:rPr>
              <w:t xml:space="preserve">As </w:t>
            </w:r>
            <w:proofErr w:type="gramStart"/>
            <w:r w:rsidRPr="00046C7F">
              <w:rPr>
                <w:rStyle w:val="normaltextrun"/>
                <w:color w:val="000000" w:themeColor="text1"/>
                <w:sz w:val="22"/>
                <w:szCs w:val="22"/>
              </w:rPr>
              <w:t>at</w:t>
            </w:r>
            <w:proofErr w:type="gramEnd"/>
            <w:r w:rsidRPr="00046C7F">
              <w:rPr>
                <w:rStyle w:val="normaltextrun"/>
                <w:color w:val="000000" w:themeColor="text1"/>
                <w:sz w:val="22"/>
                <w:szCs w:val="22"/>
              </w:rPr>
              <w:t xml:space="preserve"> 1 July 20xx</w:t>
            </w:r>
            <w:r w:rsidRPr="00046C7F">
              <w:rPr>
                <w:rStyle w:val="eop"/>
                <w:color w:val="000000" w:themeColor="text1"/>
                <w:sz w:val="22"/>
                <w:szCs w:val="22"/>
              </w:rPr>
              <w:t> </w:t>
            </w:r>
          </w:p>
        </w:tc>
        <w:tc>
          <w:tcPr>
            <w:tcW w:w="1407" w:type="dxa"/>
            <w:tcBorders>
              <w:top w:val="single" w:sz="6" w:space="0" w:color="auto"/>
              <w:left w:val="single" w:sz="6" w:space="0" w:color="auto"/>
              <w:bottom w:val="single" w:sz="6" w:space="0" w:color="auto"/>
              <w:right w:val="single" w:sz="6" w:space="0" w:color="auto"/>
            </w:tcBorders>
            <w:shd w:val="clear" w:color="auto" w:fill="auto"/>
            <w:hideMark/>
          </w:tcPr>
          <w:p w14:paraId="6F1153AF" w14:textId="2CB2757E"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lang w:val="en-GB"/>
              </w:rPr>
              <w:t>xxx</w:t>
            </w:r>
          </w:p>
        </w:tc>
        <w:tc>
          <w:tcPr>
            <w:tcW w:w="1388" w:type="dxa"/>
            <w:tcBorders>
              <w:top w:val="single" w:sz="6" w:space="0" w:color="auto"/>
              <w:left w:val="single" w:sz="6" w:space="0" w:color="auto"/>
              <w:bottom w:val="single" w:sz="6" w:space="0" w:color="auto"/>
              <w:right w:val="single" w:sz="6" w:space="0" w:color="auto"/>
            </w:tcBorders>
            <w:shd w:val="clear" w:color="auto" w:fill="auto"/>
            <w:hideMark/>
          </w:tcPr>
          <w:p w14:paraId="06C451A5" w14:textId="5552362B"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lang w:val="en-GB"/>
              </w:rPr>
              <w:t>xxx</w:t>
            </w:r>
          </w:p>
        </w:tc>
        <w:tc>
          <w:tcPr>
            <w:tcW w:w="1423" w:type="dxa"/>
            <w:tcBorders>
              <w:top w:val="single" w:sz="6" w:space="0" w:color="auto"/>
              <w:left w:val="single" w:sz="6" w:space="0" w:color="auto"/>
              <w:bottom w:val="single" w:sz="6" w:space="0" w:color="auto"/>
              <w:right w:val="single" w:sz="6" w:space="0" w:color="auto"/>
            </w:tcBorders>
            <w:shd w:val="clear" w:color="auto" w:fill="auto"/>
            <w:hideMark/>
          </w:tcPr>
          <w:p w14:paraId="347CDE2A" w14:textId="4DF4EFD4"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lang w:val="en-GB"/>
              </w:rPr>
              <w:t>xxx</w:t>
            </w:r>
          </w:p>
        </w:tc>
        <w:tc>
          <w:tcPr>
            <w:tcW w:w="1344" w:type="dxa"/>
            <w:tcBorders>
              <w:top w:val="single" w:sz="6" w:space="0" w:color="auto"/>
              <w:left w:val="single" w:sz="6" w:space="0" w:color="auto"/>
              <w:bottom w:val="single" w:sz="6" w:space="0" w:color="auto"/>
              <w:right w:val="single" w:sz="6" w:space="0" w:color="auto"/>
            </w:tcBorders>
            <w:shd w:val="clear" w:color="auto" w:fill="auto"/>
            <w:hideMark/>
          </w:tcPr>
          <w:p w14:paraId="3563C614" w14:textId="48A17A8C"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lang w:val="en-GB"/>
              </w:rPr>
              <w:t>xxx</w:t>
            </w:r>
          </w:p>
        </w:tc>
      </w:tr>
      <w:tr w:rsidR="00CD5FFE" w:rsidRPr="00CD5FFE" w14:paraId="6F324B9B" w14:textId="77777777" w:rsidTr="00EF59EC">
        <w:trPr>
          <w:trHeight w:val="210"/>
        </w:trPr>
        <w:tc>
          <w:tcPr>
            <w:tcW w:w="3462" w:type="dxa"/>
            <w:tcBorders>
              <w:top w:val="single" w:sz="6" w:space="0" w:color="auto"/>
              <w:left w:val="single" w:sz="6" w:space="0" w:color="auto"/>
              <w:bottom w:val="single" w:sz="6" w:space="0" w:color="auto"/>
              <w:right w:val="single" w:sz="6" w:space="0" w:color="auto"/>
            </w:tcBorders>
            <w:shd w:val="clear" w:color="auto" w:fill="auto"/>
            <w:hideMark/>
          </w:tcPr>
          <w:p w14:paraId="1659C1D5" w14:textId="77777777" w:rsidR="00CD5FFE" w:rsidRPr="00046C7F" w:rsidRDefault="00CD5FFE" w:rsidP="00021C1F">
            <w:pPr>
              <w:pStyle w:val="paragraph"/>
              <w:spacing w:before="0" w:beforeAutospacing="0" w:after="0" w:afterAutospacing="0"/>
              <w:textAlignment w:val="baseline"/>
              <w:rPr>
                <w:color w:val="000000" w:themeColor="text1"/>
                <w:sz w:val="22"/>
                <w:szCs w:val="22"/>
              </w:rPr>
            </w:pPr>
            <w:r w:rsidRPr="00046C7F">
              <w:rPr>
                <w:rStyle w:val="normaltextrun"/>
                <w:color w:val="000000" w:themeColor="text1"/>
                <w:sz w:val="22"/>
                <w:szCs w:val="22"/>
              </w:rPr>
              <w:t>Additions</w:t>
            </w:r>
            <w:r w:rsidRPr="00046C7F">
              <w:rPr>
                <w:rStyle w:val="eop"/>
                <w:color w:val="000000" w:themeColor="text1"/>
                <w:sz w:val="22"/>
                <w:szCs w:val="22"/>
              </w:rPr>
              <w:t> </w:t>
            </w:r>
          </w:p>
        </w:tc>
        <w:tc>
          <w:tcPr>
            <w:tcW w:w="1407" w:type="dxa"/>
            <w:tcBorders>
              <w:top w:val="single" w:sz="6" w:space="0" w:color="auto"/>
              <w:left w:val="single" w:sz="6" w:space="0" w:color="auto"/>
              <w:bottom w:val="single" w:sz="6" w:space="0" w:color="auto"/>
              <w:right w:val="single" w:sz="6" w:space="0" w:color="auto"/>
            </w:tcBorders>
            <w:shd w:val="clear" w:color="auto" w:fill="auto"/>
            <w:hideMark/>
          </w:tcPr>
          <w:p w14:paraId="0C6DBD82" w14:textId="75E7213A"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lang w:val="en-GB"/>
              </w:rPr>
              <w:t>xxx</w:t>
            </w:r>
          </w:p>
        </w:tc>
        <w:tc>
          <w:tcPr>
            <w:tcW w:w="1388" w:type="dxa"/>
            <w:tcBorders>
              <w:top w:val="single" w:sz="6" w:space="0" w:color="auto"/>
              <w:left w:val="single" w:sz="6" w:space="0" w:color="auto"/>
              <w:bottom w:val="single" w:sz="6" w:space="0" w:color="auto"/>
              <w:right w:val="single" w:sz="6" w:space="0" w:color="auto"/>
            </w:tcBorders>
            <w:shd w:val="clear" w:color="auto" w:fill="auto"/>
            <w:hideMark/>
          </w:tcPr>
          <w:p w14:paraId="690BCF62" w14:textId="3EF29C24"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lang w:val="en-GB"/>
              </w:rPr>
              <w:t>xxx</w:t>
            </w:r>
          </w:p>
        </w:tc>
        <w:tc>
          <w:tcPr>
            <w:tcW w:w="1423" w:type="dxa"/>
            <w:tcBorders>
              <w:top w:val="single" w:sz="6" w:space="0" w:color="auto"/>
              <w:left w:val="single" w:sz="6" w:space="0" w:color="auto"/>
              <w:bottom w:val="single" w:sz="6" w:space="0" w:color="auto"/>
              <w:right w:val="single" w:sz="6" w:space="0" w:color="auto"/>
            </w:tcBorders>
            <w:shd w:val="clear" w:color="auto" w:fill="auto"/>
            <w:hideMark/>
          </w:tcPr>
          <w:p w14:paraId="051FD46C" w14:textId="7C5CE478"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lang w:val="en-GB"/>
              </w:rPr>
              <w:t>xxx</w:t>
            </w:r>
          </w:p>
        </w:tc>
        <w:tc>
          <w:tcPr>
            <w:tcW w:w="1344" w:type="dxa"/>
            <w:tcBorders>
              <w:top w:val="single" w:sz="6" w:space="0" w:color="auto"/>
              <w:left w:val="single" w:sz="6" w:space="0" w:color="auto"/>
              <w:bottom w:val="single" w:sz="6" w:space="0" w:color="auto"/>
              <w:right w:val="single" w:sz="6" w:space="0" w:color="auto"/>
            </w:tcBorders>
            <w:shd w:val="clear" w:color="auto" w:fill="auto"/>
            <w:hideMark/>
          </w:tcPr>
          <w:p w14:paraId="3124E357" w14:textId="12B5D62B"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lang w:val="en-GB"/>
              </w:rPr>
              <w:t>xxx</w:t>
            </w:r>
          </w:p>
        </w:tc>
      </w:tr>
      <w:tr w:rsidR="00CD5FFE" w:rsidRPr="00CD5FFE" w14:paraId="17B42F00" w14:textId="77777777" w:rsidTr="00EF59EC">
        <w:trPr>
          <w:trHeight w:val="270"/>
        </w:trPr>
        <w:tc>
          <w:tcPr>
            <w:tcW w:w="3462" w:type="dxa"/>
            <w:tcBorders>
              <w:top w:val="single" w:sz="6" w:space="0" w:color="auto"/>
              <w:left w:val="single" w:sz="6" w:space="0" w:color="auto"/>
              <w:bottom w:val="single" w:sz="6" w:space="0" w:color="auto"/>
              <w:right w:val="single" w:sz="6" w:space="0" w:color="auto"/>
            </w:tcBorders>
            <w:shd w:val="clear" w:color="auto" w:fill="auto"/>
            <w:hideMark/>
          </w:tcPr>
          <w:p w14:paraId="778B72B0" w14:textId="77777777" w:rsidR="00CD5FFE" w:rsidRPr="00046C7F" w:rsidRDefault="00CD5FFE" w:rsidP="00021C1F">
            <w:pPr>
              <w:pStyle w:val="paragraph"/>
              <w:spacing w:before="0" w:beforeAutospacing="0" w:after="0" w:afterAutospacing="0"/>
              <w:textAlignment w:val="baseline"/>
              <w:rPr>
                <w:color w:val="000000" w:themeColor="text1"/>
                <w:sz w:val="22"/>
                <w:szCs w:val="22"/>
              </w:rPr>
            </w:pPr>
            <w:r w:rsidRPr="00046C7F">
              <w:rPr>
                <w:rStyle w:val="normaltextrun"/>
                <w:color w:val="000000" w:themeColor="text1"/>
                <w:sz w:val="22"/>
                <w:szCs w:val="22"/>
              </w:rPr>
              <w:t xml:space="preserve">As </w:t>
            </w:r>
            <w:proofErr w:type="gramStart"/>
            <w:r w:rsidRPr="00046C7F">
              <w:rPr>
                <w:rStyle w:val="normaltextrun"/>
                <w:color w:val="000000" w:themeColor="text1"/>
                <w:sz w:val="22"/>
                <w:szCs w:val="22"/>
              </w:rPr>
              <w:t>at</w:t>
            </w:r>
            <w:proofErr w:type="gramEnd"/>
            <w:r w:rsidRPr="00046C7F">
              <w:rPr>
                <w:rStyle w:val="normaltextrun"/>
                <w:color w:val="000000" w:themeColor="text1"/>
                <w:sz w:val="22"/>
                <w:szCs w:val="22"/>
              </w:rPr>
              <w:t xml:space="preserve"> 30 Sept/Dec/ March/June 20xx</w:t>
            </w:r>
            <w:r w:rsidRPr="00046C7F">
              <w:rPr>
                <w:rStyle w:val="eop"/>
                <w:color w:val="000000" w:themeColor="text1"/>
                <w:sz w:val="22"/>
                <w:szCs w:val="22"/>
              </w:rPr>
              <w:t> </w:t>
            </w:r>
          </w:p>
        </w:tc>
        <w:tc>
          <w:tcPr>
            <w:tcW w:w="1407" w:type="dxa"/>
            <w:tcBorders>
              <w:top w:val="single" w:sz="6" w:space="0" w:color="auto"/>
              <w:left w:val="single" w:sz="6" w:space="0" w:color="auto"/>
              <w:bottom w:val="single" w:sz="6" w:space="0" w:color="auto"/>
              <w:right w:val="single" w:sz="6" w:space="0" w:color="auto"/>
            </w:tcBorders>
            <w:shd w:val="clear" w:color="auto" w:fill="auto"/>
            <w:hideMark/>
          </w:tcPr>
          <w:p w14:paraId="3BBBD408" w14:textId="64E5EBC9"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lang w:val="en-GB"/>
              </w:rPr>
              <w:t>xxx</w:t>
            </w:r>
          </w:p>
        </w:tc>
        <w:tc>
          <w:tcPr>
            <w:tcW w:w="1388" w:type="dxa"/>
            <w:tcBorders>
              <w:top w:val="single" w:sz="6" w:space="0" w:color="auto"/>
              <w:left w:val="single" w:sz="6" w:space="0" w:color="auto"/>
              <w:bottom w:val="single" w:sz="6" w:space="0" w:color="auto"/>
              <w:right w:val="single" w:sz="6" w:space="0" w:color="auto"/>
            </w:tcBorders>
            <w:shd w:val="clear" w:color="auto" w:fill="auto"/>
            <w:hideMark/>
          </w:tcPr>
          <w:p w14:paraId="2FC207C1" w14:textId="639378C0"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lang w:val="en-GB"/>
              </w:rPr>
              <w:t>xxx</w:t>
            </w:r>
          </w:p>
        </w:tc>
        <w:tc>
          <w:tcPr>
            <w:tcW w:w="1423" w:type="dxa"/>
            <w:tcBorders>
              <w:top w:val="single" w:sz="6" w:space="0" w:color="auto"/>
              <w:left w:val="single" w:sz="6" w:space="0" w:color="auto"/>
              <w:bottom w:val="single" w:sz="6" w:space="0" w:color="auto"/>
              <w:right w:val="single" w:sz="6" w:space="0" w:color="auto"/>
            </w:tcBorders>
            <w:shd w:val="clear" w:color="auto" w:fill="auto"/>
            <w:hideMark/>
          </w:tcPr>
          <w:p w14:paraId="41B05094" w14:textId="2B8C4BD2"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lang w:val="en-GB"/>
              </w:rPr>
              <w:t>xxx</w:t>
            </w:r>
          </w:p>
        </w:tc>
        <w:tc>
          <w:tcPr>
            <w:tcW w:w="1344" w:type="dxa"/>
            <w:tcBorders>
              <w:top w:val="single" w:sz="6" w:space="0" w:color="auto"/>
              <w:left w:val="single" w:sz="6" w:space="0" w:color="auto"/>
              <w:bottom w:val="single" w:sz="6" w:space="0" w:color="auto"/>
              <w:right w:val="single" w:sz="6" w:space="0" w:color="auto"/>
            </w:tcBorders>
            <w:shd w:val="clear" w:color="auto" w:fill="auto"/>
            <w:hideMark/>
          </w:tcPr>
          <w:p w14:paraId="241012F6" w14:textId="40458A9C"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lang w:val="en-GB"/>
              </w:rPr>
              <w:t>xxx</w:t>
            </w:r>
          </w:p>
        </w:tc>
      </w:tr>
      <w:tr w:rsidR="00CD5FFE" w:rsidRPr="00CD5FFE" w14:paraId="19F32679" w14:textId="77777777" w:rsidTr="00EF59EC">
        <w:trPr>
          <w:trHeight w:val="300"/>
        </w:trPr>
        <w:tc>
          <w:tcPr>
            <w:tcW w:w="3462" w:type="dxa"/>
            <w:tcBorders>
              <w:top w:val="single" w:sz="6" w:space="0" w:color="auto"/>
              <w:left w:val="single" w:sz="6" w:space="0" w:color="auto"/>
              <w:bottom w:val="single" w:sz="6" w:space="0" w:color="auto"/>
              <w:right w:val="single" w:sz="6" w:space="0" w:color="auto"/>
            </w:tcBorders>
            <w:shd w:val="clear" w:color="auto" w:fill="auto"/>
            <w:hideMark/>
          </w:tcPr>
          <w:p w14:paraId="437A9D4F" w14:textId="77777777" w:rsidR="00CD5FFE" w:rsidRPr="00046C7F" w:rsidRDefault="00CD5FFE" w:rsidP="00021C1F">
            <w:pPr>
              <w:pStyle w:val="paragraph"/>
              <w:spacing w:before="0" w:beforeAutospacing="0" w:after="0" w:afterAutospacing="0"/>
              <w:textAlignment w:val="baseline"/>
              <w:rPr>
                <w:color w:val="000000" w:themeColor="text1"/>
                <w:sz w:val="22"/>
                <w:szCs w:val="22"/>
              </w:rPr>
            </w:pPr>
            <w:r w:rsidRPr="00046C7F">
              <w:rPr>
                <w:rStyle w:val="normaltextrun"/>
                <w:b/>
                <w:bCs/>
                <w:color w:val="000000" w:themeColor="text1"/>
                <w:sz w:val="22"/>
                <w:szCs w:val="22"/>
              </w:rPr>
              <w:t>Accumulated Depreciation</w:t>
            </w:r>
            <w:r w:rsidRPr="00046C7F">
              <w:rPr>
                <w:rStyle w:val="eop"/>
                <w:color w:val="000000" w:themeColor="text1"/>
                <w:sz w:val="22"/>
                <w:szCs w:val="22"/>
              </w:rPr>
              <w:t> </w:t>
            </w:r>
          </w:p>
        </w:tc>
        <w:tc>
          <w:tcPr>
            <w:tcW w:w="1407" w:type="dxa"/>
            <w:tcBorders>
              <w:top w:val="single" w:sz="6" w:space="0" w:color="auto"/>
              <w:left w:val="single" w:sz="6" w:space="0" w:color="auto"/>
              <w:bottom w:val="single" w:sz="6" w:space="0" w:color="auto"/>
              <w:right w:val="single" w:sz="6" w:space="0" w:color="auto"/>
            </w:tcBorders>
            <w:shd w:val="clear" w:color="auto" w:fill="auto"/>
            <w:hideMark/>
          </w:tcPr>
          <w:p w14:paraId="51F1C7C6" w14:textId="46E35BE9"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p>
        </w:tc>
        <w:tc>
          <w:tcPr>
            <w:tcW w:w="1388" w:type="dxa"/>
            <w:tcBorders>
              <w:top w:val="single" w:sz="6" w:space="0" w:color="auto"/>
              <w:left w:val="single" w:sz="6" w:space="0" w:color="auto"/>
              <w:bottom w:val="single" w:sz="6" w:space="0" w:color="auto"/>
              <w:right w:val="single" w:sz="6" w:space="0" w:color="auto"/>
            </w:tcBorders>
            <w:shd w:val="clear" w:color="auto" w:fill="auto"/>
            <w:hideMark/>
          </w:tcPr>
          <w:p w14:paraId="4389DC3C" w14:textId="1B49E04D"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p>
        </w:tc>
        <w:tc>
          <w:tcPr>
            <w:tcW w:w="1423" w:type="dxa"/>
            <w:tcBorders>
              <w:top w:val="single" w:sz="6" w:space="0" w:color="auto"/>
              <w:left w:val="single" w:sz="6" w:space="0" w:color="auto"/>
              <w:bottom w:val="single" w:sz="6" w:space="0" w:color="auto"/>
              <w:right w:val="single" w:sz="6" w:space="0" w:color="auto"/>
            </w:tcBorders>
            <w:shd w:val="clear" w:color="auto" w:fill="auto"/>
            <w:hideMark/>
          </w:tcPr>
          <w:p w14:paraId="1AD2B374" w14:textId="7C2E979A"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p>
        </w:tc>
        <w:tc>
          <w:tcPr>
            <w:tcW w:w="1344" w:type="dxa"/>
            <w:tcBorders>
              <w:top w:val="single" w:sz="6" w:space="0" w:color="auto"/>
              <w:left w:val="single" w:sz="6" w:space="0" w:color="auto"/>
              <w:bottom w:val="single" w:sz="6" w:space="0" w:color="auto"/>
              <w:right w:val="single" w:sz="6" w:space="0" w:color="auto"/>
            </w:tcBorders>
            <w:shd w:val="clear" w:color="auto" w:fill="auto"/>
            <w:hideMark/>
          </w:tcPr>
          <w:p w14:paraId="203B31D3" w14:textId="227AE08A"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p>
        </w:tc>
      </w:tr>
      <w:tr w:rsidR="00CD5FFE" w:rsidRPr="00CD5FFE" w14:paraId="53F2719B" w14:textId="77777777" w:rsidTr="00EF59EC">
        <w:trPr>
          <w:trHeight w:val="300"/>
        </w:trPr>
        <w:tc>
          <w:tcPr>
            <w:tcW w:w="3462" w:type="dxa"/>
            <w:tcBorders>
              <w:top w:val="single" w:sz="6" w:space="0" w:color="auto"/>
              <w:left w:val="single" w:sz="6" w:space="0" w:color="auto"/>
              <w:bottom w:val="single" w:sz="6" w:space="0" w:color="auto"/>
              <w:right w:val="single" w:sz="6" w:space="0" w:color="auto"/>
            </w:tcBorders>
            <w:shd w:val="clear" w:color="auto" w:fill="auto"/>
            <w:hideMark/>
          </w:tcPr>
          <w:p w14:paraId="2017B9FD" w14:textId="77777777" w:rsidR="00CD5FFE" w:rsidRPr="00046C7F" w:rsidRDefault="00CD5FFE" w:rsidP="00021C1F">
            <w:pPr>
              <w:pStyle w:val="paragraph"/>
              <w:spacing w:before="0" w:beforeAutospacing="0" w:after="0" w:afterAutospacing="0"/>
              <w:textAlignment w:val="baseline"/>
              <w:rPr>
                <w:color w:val="000000" w:themeColor="text1"/>
                <w:sz w:val="22"/>
                <w:szCs w:val="22"/>
              </w:rPr>
            </w:pPr>
            <w:r w:rsidRPr="00046C7F">
              <w:rPr>
                <w:rStyle w:val="normaltextrun"/>
                <w:color w:val="000000" w:themeColor="text1"/>
                <w:sz w:val="22"/>
                <w:szCs w:val="22"/>
              </w:rPr>
              <w:t xml:space="preserve">As </w:t>
            </w:r>
            <w:proofErr w:type="gramStart"/>
            <w:r w:rsidRPr="00046C7F">
              <w:rPr>
                <w:rStyle w:val="normaltextrun"/>
                <w:color w:val="000000" w:themeColor="text1"/>
                <w:sz w:val="22"/>
                <w:szCs w:val="22"/>
              </w:rPr>
              <w:t>at</w:t>
            </w:r>
            <w:proofErr w:type="gramEnd"/>
            <w:r w:rsidRPr="00046C7F">
              <w:rPr>
                <w:rStyle w:val="normaltextrun"/>
                <w:color w:val="000000" w:themeColor="text1"/>
                <w:sz w:val="22"/>
                <w:szCs w:val="22"/>
              </w:rPr>
              <w:t xml:space="preserve"> 1 July 20xx</w:t>
            </w:r>
            <w:r w:rsidRPr="00046C7F">
              <w:rPr>
                <w:rStyle w:val="eop"/>
                <w:color w:val="000000" w:themeColor="text1"/>
                <w:sz w:val="22"/>
                <w:szCs w:val="22"/>
              </w:rPr>
              <w:t> </w:t>
            </w:r>
          </w:p>
        </w:tc>
        <w:tc>
          <w:tcPr>
            <w:tcW w:w="1407" w:type="dxa"/>
            <w:tcBorders>
              <w:top w:val="single" w:sz="6" w:space="0" w:color="auto"/>
              <w:left w:val="single" w:sz="6" w:space="0" w:color="auto"/>
              <w:bottom w:val="single" w:sz="6" w:space="0" w:color="auto"/>
              <w:right w:val="single" w:sz="6" w:space="0" w:color="auto"/>
            </w:tcBorders>
            <w:shd w:val="clear" w:color="auto" w:fill="auto"/>
            <w:hideMark/>
          </w:tcPr>
          <w:p w14:paraId="4946E412" w14:textId="5F04CFB2"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lang w:val="en-GB"/>
              </w:rPr>
              <w:t>xxx</w:t>
            </w:r>
          </w:p>
        </w:tc>
        <w:tc>
          <w:tcPr>
            <w:tcW w:w="1388" w:type="dxa"/>
            <w:tcBorders>
              <w:top w:val="single" w:sz="6" w:space="0" w:color="auto"/>
              <w:left w:val="single" w:sz="6" w:space="0" w:color="auto"/>
              <w:bottom w:val="single" w:sz="6" w:space="0" w:color="auto"/>
              <w:right w:val="single" w:sz="6" w:space="0" w:color="auto"/>
            </w:tcBorders>
            <w:shd w:val="clear" w:color="auto" w:fill="auto"/>
            <w:hideMark/>
          </w:tcPr>
          <w:p w14:paraId="3FA8531E" w14:textId="56A0B708"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lang w:val="en-GB"/>
              </w:rPr>
              <w:t>xxx</w:t>
            </w:r>
          </w:p>
        </w:tc>
        <w:tc>
          <w:tcPr>
            <w:tcW w:w="1423" w:type="dxa"/>
            <w:tcBorders>
              <w:top w:val="single" w:sz="6" w:space="0" w:color="auto"/>
              <w:left w:val="single" w:sz="6" w:space="0" w:color="auto"/>
              <w:bottom w:val="single" w:sz="6" w:space="0" w:color="auto"/>
              <w:right w:val="single" w:sz="6" w:space="0" w:color="auto"/>
            </w:tcBorders>
            <w:shd w:val="clear" w:color="auto" w:fill="auto"/>
            <w:hideMark/>
          </w:tcPr>
          <w:p w14:paraId="378971CD" w14:textId="6E9A7FCD"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lang w:val="en-GB"/>
              </w:rPr>
              <w:t>xxx</w:t>
            </w:r>
          </w:p>
        </w:tc>
        <w:tc>
          <w:tcPr>
            <w:tcW w:w="1344" w:type="dxa"/>
            <w:tcBorders>
              <w:top w:val="single" w:sz="6" w:space="0" w:color="auto"/>
              <w:left w:val="single" w:sz="6" w:space="0" w:color="auto"/>
              <w:bottom w:val="single" w:sz="6" w:space="0" w:color="auto"/>
              <w:right w:val="single" w:sz="6" w:space="0" w:color="auto"/>
            </w:tcBorders>
            <w:shd w:val="clear" w:color="auto" w:fill="auto"/>
            <w:hideMark/>
          </w:tcPr>
          <w:p w14:paraId="2EDF9F63" w14:textId="3825C9C5"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lang w:val="en-GB"/>
              </w:rPr>
              <w:t>xxx</w:t>
            </w:r>
          </w:p>
        </w:tc>
      </w:tr>
      <w:tr w:rsidR="00CD5FFE" w:rsidRPr="00CD5FFE" w14:paraId="77847BC2" w14:textId="77777777" w:rsidTr="00EF59EC">
        <w:trPr>
          <w:trHeight w:val="300"/>
        </w:trPr>
        <w:tc>
          <w:tcPr>
            <w:tcW w:w="3462" w:type="dxa"/>
            <w:tcBorders>
              <w:top w:val="single" w:sz="6" w:space="0" w:color="auto"/>
              <w:left w:val="single" w:sz="6" w:space="0" w:color="auto"/>
              <w:bottom w:val="single" w:sz="6" w:space="0" w:color="auto"/>
              <w:right w:val="single" w:sz="6" w:space="0" w:color="auto"/>
            </w:tcBorders>
            <w:shd w:val="clear" w:color="auto" w:fill="auto"/>
            <w:hideMark/>
          </w:tcPr>
          <w:p w14:paraId="16FD1C94" w14:textId="77777777" w:rsidR="00CD5FFE" w:rsidRPr="00046C7F" w:rsidRDefault="00CD5FFE" w:rsidP="00021C1F">
            <w:pPr>
              <w:pStyle w:val="paragraph"/>
              <w:spacing w:before="0" w:beforeAutospacing="0" w:after="0" w:afterAutospacing="0"/>
              <w:textAlignment w:val="baseline"/>
              <w:rPr>
                <w:color w:val="000000" w:themeColor="text1"/>
                <w:sz w:val="22"/>
                <w:szCs w:val="22"/>
              </w:rPr>
            </w:pPr>
            <w:r w:rsidRPr="00046C7F">
              <w:rPr>
                <w:rStyle w:val="normaltextrun"/>
                <w:color w:val="000000" w:themeColor="text1"/>
                <w:sz w:val="22"/>
                <w:szCs w:val="22"/>
              </w:rPr>
              <w:t>Charge for the year</w:t>
            </w:r>
            <w:r w:rsidRPr="00046C7F">
              <w:rPr>
                <w:rStyle w:val="eop"/>
                <w:color w:val="000000" w:themeColor="text1"/>
                <w:sz w:val="22"/>
                <w:szCs w:val="22"/>
              </w:rPr>
              <w:t> </w:t>
            </w:r>
          </w:p>
        </w:tc>
        <w:tc>
          <w:tcPr>
            <w:tcW w:w="1407" w:type="dxa"/>
            <w:tcBorders>
              <w:top w:val="single" w:sz="6" w:space="0" w:color="auto"/>
              <w:left w:val="single" w:sz="6" w:space="0" w:color="auto"/>
              <w:bottom w:val="single" w:sz="6" w:space="0" w:color="auto"/>
              <w:right w:val="single" w:sz="6" w:space="0" w:color="auto"/>
            </w:tcBorders>
            <w:shd w:val="clear" w:color="auto" w:fill="auto"/>
            <w:hideMark/>
          </w:tcPr>
          <w:p w14:paraId="073E285F" w14:textId="1CBA4C6E"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lang w:val="en-GB"/>
              </w:rPr>
              <w:t>xxx</w:t>
            </w:r>
          </w:p>
        </w:tc>
        <w:tc>
          <w:tcPr>
            <w:tcW w:w="1388" w:type="dxa"/>
            <w:tcBorders>
              <w:top w:val="single" w:sz="6" w:space="0" w:color="auto"/>
              <w:left w:val="single" w:sz="6" w:space="0" w:color="auto"/>
              <w:bottom w:val="single" w:sz="6" w:space="0" w:color="auto"/>
              <w:right w:val="single" w:sz="6" w:space="0" w:color="auto"/>
            </w:tcBorders>
            <w:shd w:val="clear" w:color="auto" w:fill="auto"/>
            <w:hideMark/>
          </w:tcPr>
          <w:p w14:paraId="769F6660" w14:textId="3212E4D7"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lang w:val="en-GB"/>
              </w:rPr>
              <w:t>xxx</w:t>
            </w:r>
          </w:p>
        </w:tc>
        <w:tc>
          <w:tcPr>
            <w:tcW w:w="1423" w:type="dxa"/>
            <w:tcBorders>
              <w:top w:val="single" w:sz="6" w:space="0" w:color="auto"/>
              <w:left w:val="single" w:sz="6" w:space="0" w:color="auto"/>
              <w:bottom w:val="single" w:sz="6" w:space="0" w:color="auto"/>
              <w:right w:val="single" w:sz="6" w:space="0" w:color="auto"/>
            </w:tcBorders>
            <w:shd w:val="clear" w:color="auto" w:fill="auto"/>
            <w:hideMark/>
          </w:tcPr>
          <w:p w14:paraId="5C2774F9" w14:textId="19E1CD85"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lang w:val="en-GB"/>
              </w:rPr>
              <w:t>xxx</w:t>
            </w:r>
          </w:p>
        </w:tc>
        <w:tc>
          <w:tcPr>
            <w:tcW w:w="1344" w:type="dxa"/>
            <w:tcBorders>
              <w:top w:val="single" w:sz="6" w:space="0" w:color="auto"/>
              <w:left w:val="single" w:sz="6" w:space="0" w:color="auto"/>
              <w:bottom w:val="single" w:sz="6" w:space="0" w:color="auto"/>
              <w:right w:val="single" w:sz="6" w:space="0" w:color="auto"/>
            </w:tcBorders>
            <w:shd w:val="clear" w:color="auto" w:fill="auto"/>
            <w:hideMark/>
          </w:tcPr>
          <w:p w14:paraId="70BF5749" w14:textId="069630C0"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lang w:val="en-GB"/>
              </w:rPr>
              <w:t>xxx</w:t>
            </w:r>
          </w:p>
        </w:tc>
      </w:tr>
      <w:tr w:rsidR="00CD5FFE" w:rsidRPr="00CD5FFE" w14:paraId="2AC4F3C9" w14:textId="77777777" w:rsidTr="00EF59EC">
        <w:trPr>
          <w:trHeight w:val="300"/>
        </w:trPr>
        <w:tc>
          <w:tcPr>
            <w:tcW w:w="3462" w:type="dxa"/>
            <w:tcBorders>
              <w:top w:val="single" w:sz="6" w:space="0" w:color="auto"/>
              <w:left w:val="single" w:sz="6" w:space="0" w:color="auto"/>
              <w:bottom w:val="single" w:sz="6" w:space="0" w:color="auto"/>
              <w:right w:val="single" w:sz="6" w:space="0" w:color="auto"/>
            </w:tcBorders>
            <w:shd w:val="clear" w:color="auto" w:fill="auto"/>
            <w:hideMark/>
          </w:tcPr>
          <w:p w14:paraId="308CC56D" w14:textId="77777777" w:rsidR="00CD5FFE" w:rsidRPr="00046C7F" w:rsidRDefault="00CD5FFE" w:rsidP="00021C1F">
            <w:pPr>
              <w:pStyle w:val="paragraph"/>
              <w:spacing w:before="0" w:beforeAutospacing="0" w:after="0" w:afterAutospacing="0"/>
              <w:textAlignment w:val="baseline"/>
              <w:rPr>
                <w:color w:val="000000" w:themeColor="text1"/>
                <w:sz w:val="22"/>
                <w:szCs w:val="22"/>
              </w:rPr>
            </w:pPr>
            <w:r w:rsidRPr="00046C7F">
              <w:rPr>
                <w:rStyle w:val="normaltextrun"/>
                <w:color w:val="000000" w:themeColor="text1"/>
                <w:sz w:val="22"/>
                <w:szCs w:val="22"/>
              </w:rPr>
              <w:t xml:space="preserve">As </w:t>
            </w:r>
            <w:proofErr w:type="gramStart"/>
            <w:r w:rsidRPr="00046C7F">
              <w:rPr>
                <w:rStyle w:val="normaltextrun"/>
                <w:color w:val="000000" w:themeColor="text1"/>
                <w:sz w:val="22"/>
                <w:szCs w:val="22"/>
              </w:rPr>
              <w:t>at</w:t>
            </w:r>
            <w:proofErr w:type="gramEnd"/>
            <w:r w:rsidRPr="00046C7F">
              <w:rPr>
                <w:rStyle w:val="normaltextrun"/>
                <w:color w:val="000000" w:themeColor="text1"/>
                <w:sz w:val="22"/>
                <w:szCs w:val="22"/>
              </w:rPr>
              <w:t xml:space="preserve"> 30 Sept/Dec/ March/June 20xx</w:t>
            </w:r>
            <w:r w:rsidRPr="00046C7F">
              <w:rPr>
                <w:rStyle w:val="eop"/>
                <w:color w:val="000000" w:themeColor="text1"/>
                <w:sz w:val="22"/>
                <w:szCs w:val="22"/>
              </w:rPr>
              <w:t> </w:t>
            </w:r>
          </w:p>
        </w:tc>
        <w:tc>
          <w:tcPr>
            <w:tcW w:w="1407" w:type="dxa"/>
            <w:tcBorders>
              <w:top w:val="single" w:sz="6" w:space="0" w:color="auto"/>
              <w:left w:val="single" w:sz="6" w:space="0" w:color="auto"/>
              <w:bottom w:val="single" w:sz="6" w:space="0" w:color="auto"/>
              <w:right w:val="single" w:sz="6" w:space="0" w:color="auto"/>
            </w:tcBorders>
            <w:shd w:val="clear" w:color="auto" w:fill="auto"/>
            <w:hideMark/>
          </w:tcPr>
          <w:p w14:paraId="237EBB7E" w14:textId="4AD8E986"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lang w:val="en-GB"/>
              </w:rPr>
              <w:t>xxx</w:t>
            </w:r>
          </w:p>
        </w:tc>
        <w:tc>
          <w:tcPr>
            <w:tcW w:w="1388" w:type="dxa"/>
            <w:tcBorders>
              <w:top w:val="single" w:sz="6" w:space="0" w:color="auto"/>
              <w:left w:val="single" w:sz="6" w:space="0" w:color="auto"/>
              <w:bottom w:val="single" w:sz="6" w:space="0" w:color="auto"/>
              <w:right w:val="single" w:sz="6" w:space="0" w:color="auto"/>
            </w:tcBorders>
            <w:shd w:val="clear" w:color="auto" w:fill="auto"/>
            <w:hideMark/>
          </w:tcPr>
          <w:p w14:paraId="4FEBA2E5" w14:textId="7E83A739"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lang w:val="en-GB"/>
              </w:rPr>
              <w:t>xxx</w:t>
            </w:r>
          </w:p>
        </w:tc>
        <w:tc>
          <w:tcPr>
            <w:tcW w:w="1423" w:type="dxa"/>
            <w:tcBorders>
              <w:top w:val="single" w:sz="6" w:space="0" w:color="auto"/>
              <w:left w:val="single" w:sz="6" w:space="0" w:color="auto"/>
              <w:bottom w:val="single" w:sz="6" w:space="0" w:color="auto"/>
              <w:right w:val="single" w:sz="6" w:space="0" w:color="auto"/>
            </w:tcBorders>
            <w:shd w:val="clear" w:color="auto" w:fill="auto"/>
            <w:hideMark/>
          </w:tcPr>
          <w:p w14:paraId="1DD50808" w14:textId="1BB324FA"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lang w:val="en-GB"/>
              </w:rPr>
              <w:t>xxx</w:t>
            </w:r>
          </w:p>
        </w:tc>
        <w:tc>
          <w:tcPr>
            <w:tcW w:w="1344" w:type="dxa"/>
            <w:tcBorders>
              <w:top w:val="single" w:sz="6" w:space="0" w:color="auto"/>
              <w:left w:val="single" w:sz="6" w:space="0" w:color="auto"/>
              <w:bottom w:val="single" w:sz="6" w:space="0" w:color="auto"/>
              <w:right w:val="single" w:sz="6" w:space="0" w:color="auto"/>
            </w:tcBorders>
            <w:shd w:val="clear" w:color="auto" w:fill="auto"/>
            <w:hideMark/>
          </w:tcPr>
          <w:p w14:paraId="10A1D069" w14:textId="429E5A9E"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lang w:val="en-GB"/>
              </w:rPr>
              <w:t>xxx</w:t>
            </w:r>
          </w:p>
        </w:tc>
      </w:tr>
      <w:tr w:rsidR="00CD5FFE" w:rsidRPr="00CD5FFE" w14:paraId="7F18967B" w14:textId="77777777" w:rsidTr="00EF59EC">
        <w:trPr>
          <w:trHeight w:val="300"/>
        </w:trPr>
        <w:tc>
          <w:tcPr>
            <w:tcW w:w="3462" w:type="dxa"/>
            <w:tcBorders>
              <w:top w:val="single" w:sz="6" w:space="0" w:color="auto"/>
              <w:left w:val="single" w:sz="6" w:space="0" w:color="auto"/>
              <w:bottom w:val="single" w:sz="6" w:space="0" w:color="auto"/>
              <w:right w:val="single" w:sz="6" w:space="0" w:color="auto"/>
            </w:tcBorders>
            <w:shd w:val="clear" w:color="auto" w:fill="auto"/>
            <w:hideMark/>
          </w:tcPr>
          <w:p w14:paraId="19CE7C9A" w14:textId="77777777" w:rsidR="00CD5FFE" w:rsidRPr="00046C7F" w:rsidRDefault="00CD5FFE" w:rsidP="00021C1F">
            <w:pPr>
              <w:pStyle w:val="paragraph"/>
              <w:spacing w:before="0" w:beforeAutospacing="0" w:after="0" w:afterAutospacing="0"/>
              <w:textAlignment w:val="baseline"/>
              <w:rPr>
                <w:color w:val="000000" w:themeColor="text1"/>
                <w:sz w:val="22"/>
                <w:szCs w:val="22"/>
              </w:rPr>
            </w:pPr>
            <w:r w:rsidRPr="00046C7F">
              <w:rPr>
                <w:rStyle w:val="normaltextrun"/>
                <w:b/>
                <w:bCs/>
                <w:color w:val="000000" w:themeColor="text1"/>
                <w:sz w:val="22"/>
                <w:szCs w:val="22"/>
              </w:rPr>
              <w:t>Carrying Amount</w:t>
            </w:r>
            <w:r w:rsidRPr="00046C7F">
              <w:rPr>
                <w:rStyle w:val="eop"/>
                <w:color w:val="000000" w:themeColor="text1"/>
                <w:sz w:val="22"/>
                <w:szCs w:val="22"/>
              </w:rPr>
              <w:t> </w:t>
            </w:r>
          </w:p>
        </w:tc>
        <w:tc>
          <w:tcPr>
            <w:tcW w:w="1407" w:type="dxa"/>
            <w:tcBorders>
              <w:top w:val="single" w:sz="6" w:space="0" w:color="auto"/>
              <w:left w:val="single" w:sz="6" w:space="0" w:color="auto"/>
              <w:bottom w:val="single" w:sz="6" w:space="0" w:color="auto"/>
              <w:right w:val="single" w:sz="6" w:space="0" w:color="auto"/>
            </w:tcBorders>
            <w:shd w:val="clear" w:color="auto" w:fill="auto"/>
            <w:hideMark/>
          </w:tcPr>
          <w:p w14:paraId="218EDB5E" w14:textId="50074A65"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p>
        </w:tc>
        <w:tc>
          <w:tcPr>
            <w:tcW w:w="1388" w:type="dxa"/>
            <w:tcBorders>
              <w:top w:val="single" w:sz="6" w:space="0" w:color="auto"/>
              <w:left w:val="single" w:sz="6" w:space="0" w:color="auto"/>
              <w:bottom w:val="single" w:sz="6" w:space="0" w:color="auto"/>
              <w:right w:val="single" w:sz="6" w:space="0" w:color="auto"/>
            </w:tcBorders>
            <w:shd w:val="clear" w:color="auto" w:fill="auto"/>
            <w:hideMark/>
          </w:tcPr>
          <w:p w14:paraId="00825A34" w14:textId="42BDED37"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p>
        </w:tc>
        <w:tc>
          <w:tcPr>
            <w:tcW w:w="1423" w:type="dxa"/>
            <w:tcBorders>
              <w:top w:val="single" w:sz="6" w:space="0" w:color="auto"/>
              <w:left w:val="single" w:sz="6" w:space="0" w:color="auto"/>
              <w:bottom w:val="single" w:sz="6" w:space="0" w:color="auto"/>
              <w:right w:val="single" w:sz="6" w:space="0" w:color="auto"/>
            </w:tcBorders>
            <w:shd w:val="clear" w:color="auto" w:fill="auto"/>
            <w:hideMark/>
          </w:tcPr>
          <w:p w14:paraId="23CB2115" w14:textId="0B423FBC"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p>
        </w:tc>
        <w:tc>
          <w:tcPr>
            <w:tcW w:w="1344" w:type="dxa"/>
            <w:tcBorders>
              <w:top w:val="single" w:sz="6" w:space="0" w:color="auto"/>
              <w:left w:val="single" w:sz="6" w:space="0" w:color="auto"/>
              <w:bottom w:val="single" w:sz="6" w:space="0" w:color="auto"/>
              <w:right w:val="single" w:sz="6" w:space="0" w:color="auto"/>
            </w:tcBorders>
            <w:shd w:val="clear" w:color="auto" w:fill="auto"/>
            <w:hideMark/>
          </w:tcPr>
          <w:p w14:paraId="42C0F234" w14:textId="0793C03B"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p>
        </w:tc>
      </w:tr>
      <w:tr w:rsidR="00CD5FFE" w:rsidRPr="00CD5FFE" w14:paraId="0D01740B" w14:textId="77777777" w:rsidTr="00EF59EC">
        <w:trPr>
          <w:trHeight w:val="300"/>
        </w:trPr>
        <w:tc>
          <w:tcPr>
            <w:tcW w:w="3462" w:type="dxa"/>
            <w:tcBorders>
              <w:top w:val="single" w:sz="6" w:space="0" w:color="auto"/>
              <w:left w:val="single" w:sz="6" w:space="0" w:color="auto"/>
              <w:bottom w:val="single" w:sz="6" w:space="0" w:color="auto"/>
              <w:right w:val="single" w:sz="6" w:space="0" w:color="auto"/>
            </w:tcBorders>
            <w:shd w:val="clear" w:color="auto" w:fill="auto"/>
            <w:hideMark/>
          </w:tcPr>
          <w:p w14:paraId="6D51F041" w14:textId="77777777" w:rsidR="00CD5FFE" w:rsidRPr="00046C7F" w:rsidRDefault="00CD5FFE" w:rsidP="00021C1F">
            <w:pPr>
              <w:pStyle w:val="paragraph"/>
              <w:spacing w:before="0" w:beforeAutospacing="0" w:after="0" w:afterAutospacing="0"/>
              <w:textAlignment w:val="baseline"/>
              <w:rPr>
                <w:color w:val="000000" w:themeColor="text1"/>
                <w:sz w:val="22"/>
                <w:szCs w:val="22"/>
              </w:rPr>
            </w:pPr>
            <w:r w:rsidRPr="00046C7F">
              <w:rPr>
                <w:rStyle w:val="normaltextrun"/>
                <w:color w:val="000000" w:themeColor="text1"/>
                <w:sz w:val="22"/>
                <w:szCs w:val="22"/>
              </w:rPr>
              <w:t xml:space="preserve">As </w:t>
            </w:r>
            <w:proofErr w:type="gramStart"/>
            <w:r w:rsidRPr="00046C7F">
              <w:rPr>
                <w:rStyle w:val="normaltextrun"/>
                <w:color w:val="000000" w:themeColor="text1"/>
                <w:sz w:val="22"/>
                <w:szCs w:val="22"/>
              </w:rPr>
              <w:t>at</w:t>
            </w:r>
            <w:proofErr w:type="gramEnd"/>
            <w:r w:rsidRPr="00046C7F">
              <w:rPr>
                <w:rStyle w:val="normaltextrun"/>
                <w:color w:val="000000" w:themeColor="text1"/>
                <w:sz w:val="22"/>
                <w:szCs w:val="22"/>
              </w:rPr>
              <w:t xml:space="preserve"> 30 Sept/Dec/ March/June 20xx</w:t>
            </w:r>
            <w:r w:rsidRPr="00046C7F">
              <w:rPr>
                <w:rStyle w:val="eop"/>
                <w:color w:val="000000" w:themeColor="text1"/>
                <w:sz w:val="22"/>
                <w:szCs w:val="22"/>
              </w:rPr>
              <w:t> </w:t>
            </w:r>
          </w:p>
        </w:tc>
        <w:tc>
          <w:tcPr>
            <w:tcW w:w="1407" w:type="dxa"/>
            <w:tcBorders>
              <w:top w:val="single" w:sz="6" w:space="0" w:color="auto"/>
              <w:left w:val="single" w:sz="6" w:space="0" w:color="auto"/>
              <w:bottom w:val="single" w:sz="6" w:space="0" w:color="auto"/>
              <w:right w:val="single" w:sz="6" w:space="0" w:color="auto"/>
            </w:tcBorders>
            <w:shd w:val="clear" w:color="auto" w:fill="auto"/>
            <w:hideMark/>
          </w:tcPr>
          <w:p w14:paraId="7B7AEC50" w14:textId="4A423C00"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u w:val="single"/>
                <w:lang w:val="en-GB"/>
              </w:rPr>
              <w:t>xxx</w:t>
            </w:r>
          </w:p>
        </w:tc>
        <w:tc>
          <w:tcPr>
            <w:tcW w:w="1388" w:type="dxa"/>
            <w:tcBorders>
              <w:top w:val="single" w:sz="6" w:space="0" w:color="auto"/>
              <w:left w:val="single" w:sz="6" w:space="0" w:color="auto"/>
              <w:bottom w:val="single" w:sz="6" w:space="0" w:color="auto"/>
              <w:right w:val="single" w:sz="6" w:space="0" w:color="auto"/>
            </w:tcBorders>
            <w:shd w:val="clear" w:color="auto" w:fill="auto"/>
            <w:hideMark/>
          </w:tcPr>
          <w:p w14:paraId="35C8BF43" w14:textId="6A04980D"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u w:val="single"/>
                <w:lang w:val="en-GB"/>
              </w:rPr>
              <w:t>xxx</w:t>
            </w:r>
          </w:p>
        </w:tc>
        <w:tc>
          <w:tcPr>
            <w:tcW w:w="1423" w:type="dxa"/>
            <w:tcBorders>
              <w:top w:val="single" w:sz="6" w:space="0" w:color="auto"/>
              <w:left w:val="single" w:sz="6" w:space="0" w:color="auto"/>
              <w:bottom w:val="single" w:sz="6" w:space="0" w:color="auto"/>
              <w:right w:val="single" w:sz="6" w:space="0" w:color="auto"/>
            </w:tcBorders>
            <w:shd w:val="clear" w:color="auto" w:fill="auto"/>
            <w:hideMark/>
          </w:tcPr>
          <w:p w14:paraId="715E2D1A" w14:textId="4D4A1293"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u w:val="single"/>
                <w:lang w:val="en-GB"/>
              </w:rPr>
              <w:t>xxx</w:t>
            </w:r>
          </w:p>
        </w:tc>
        <w:tc>
          <w:tcPr>
            <w:tcW w:w="1344" w:type="dxa"/>
            <w:tcBorders>
              <w:top w:val="single" w:sz="6" w:space="0" w:color="auto"/>
              <w:left w:val="single" w:sz="6" w:space="0" w:color="auto"/>
              <w:bottom w:val="single" w:sz="6" w:space="0" w:color="auto"/>
              <w:right w:val="single" w:sz="6" w:space="0" w:color="auto"/>
            </w:tcBorders>
            <w:shd w:val="clear" w:color="auto" w:fill="auto"/>
            <w:hideMark/>
          </w:tcPr>
          <w:p w14:paraId="44F52E63" w14:textId="2DB761CD" w:rsidR="00CD5FFE" w:rsidRPr="00046C7F" w:rsidRDefault="00CD5FFE" w:rsidP="00923947">
            <w:pPr>
              <w:pStyle w:val="paragraph"/>
              <w:spacing w:before="0" w:beforeAutospacing="0" w:after="0" w:afterAutospacing="0"/>
              <w:jc w:val="center"/>
              <w:textAlignment w:val="baseline"/>
              <w:rPr>
                <w:color w:val="000000" w:themeColor="text1"/>
                <w:sz w:val="22"/>
                <w:szCs w:val="22"/>
              </w:rPr>
            </w:pPr>
            <w:r w:rsidRPr="00046C7F">
              <w:rPr>
                <w:rStyle w:val="normaltextrun"/>
                <w:color w:val="000000" w:themeColor="text1"/>
                <w:sz w:val="22"/>
                <w:szCs w:val="22"/>
                <w:u w:val="single"/>
                <w:lang w:val="en-GB"/>
              </w:rPr>
              <w:t>xxx</w:t>
            </w:r>
          </w:p>
        </w:tc>
      </w:tr>
    </w:tbl>
    <w:p w14:paraId="09F04C9A" w14:textId="77777777" w:rsidR="00CE334D" w:rsidRPr="002C48AA" w:rsidRDefault="00CE334D" w:rsidP="002C48AA">
      <w:pPr>
        <w:spacing w:line="360" w:lineRule="auto"/>
        <w:ind w:right="-20"/>
        <w:jc w:val="both"/>
        <w:rPr>
          <w:b/>
          <w:bCs/>
          <w:sz w:val="22"/>
          <w:szCs w:val="22"/>
          <w:lang w:eastAsia="en-GB"/>
        </w:rPr>
      </w:pPr>
    </w:p>
    <w:p w14:paraId="25D71579"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r>
        <w:rPr>
          <w:b/>
          <w:bCs/>
          <w:sz w:val="22"/>
          <w:szCs w:val="22"/>
        </w:rPr>
        <w:t xml:space="preserve"> (continued)</w:t>
      </w:r>
    </w:p>
    <w:p w14:paraId="62710B9B" w14:textId="77777777" w:rsidR="00046C7F" w:rsidRPr="00046C7F" w:rsidRDefault="00046C7F" w:rsidP="00046C7F">
      <w:pPr>
        <w:pStyle w:val="ListParagraph"/>
        <w:spacing w:line="360" w:lineRule="auto"/>
        <w:ind w:left="502" w:right="-20"/>
        <w:jc w:val="both"/>
        <w:rPr>
          <w:b/>
          <w:bCs/>
          <w:sz w:val="22"/>
          <w:szCs w:val="22"/>
          <w:lang w:eastAsia="en-GB"/>
        </w:rPr>
      </w:pPr>
    </w:p>
    <w:p w14:paraId="5A4A5B83" w14:textId="560D9745" w:rsidR="006F14E3" w:rsidRPr="00953054" w:rsidRDefault="009A07FD" w:rsidP="00196F69">
      <w:pPr>
        <w:pStyle w:val="ListParagraph"/>
        <w:numPr>
          <w:ilvl w:val="0"/>
          <w:numId w:val="36"/>
        </w:numPr>
        <w:spacing w:line="360" w:lineRule="auto"/>
        <w:ind w:right="-20"/>
        <w:jc w:val="both"/>
        <w:rPr>
          <w:b/>
          <w:bCs/>
          <w:sz w:val="22"/>
          <w:szCs w:val="22"/>
          <w:lang w:eastAsia="en-GB"/>
        </w:rPr>
      </w:pPr>
      <w:r w:rsidRPr="00953054">
        <w:rPr>
          <w:rFonts w:eastAsia="Arial"/>
          <w:b/>
          <w:bCs/>
          <w:spacing w:val="3"/>
          <w:sz w:val="22"/>
          <w:szCs w:val="22"/>
        </w:rPr>
        <w:t xml:space="preserve">Trade and Other Payables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32"/>
        <w:gridCol w:w="2127"/>
        <w:gridCol w:w="2371"/>
      </w:tblGrid>
      <w:tr w:rsidR="0012511A" w:rsidRPr="0012511A" w14:paraId="471E77D6" w14:textId="77777777" w:rsidTr="00336472">
        <w:trPr>
          <w:trHeight w:val="71"/>
        </w:trPr>
        <w:tc>
          <w:tcPr>
            <w:tcW w:w="2509" w:type="pct"/>
            <w:vMerge w:val="restart"/>
            <w:shd w:val="clear" w:color="auto" w:fill="0070C0"/>
            <w:vAlign w:val="center"/>
            <w:hideMark/>
          </w:tcPr>
          <w:bookmarkEnd w:id="28"/>
          <w:p w14:paraId="159E710B" w14:textId="77777777" w:rsidR="0012511A" w:rsidRPr="0012511A" w:rsidRDefault="0012511A" w:rsidP="0012511A">
            <w:pPr>
              <w:autoSpaceDE/>
              <w:autoSpaceDN/>
              <w:spacing w:line="276" w:lineRule="auto"/>
              <w:jc w:val="both"/>
              <w:rPr>
                <w:b/>
                <w:bCs/>
                <w:sz w:val="22"/>
                <w:szCs w:val="22"/>
                <w:lang w:eastAsia="en-GB"/>
              </w:rPr>
            </w:pPr>
            <w:r w:rsidRPr="0012511A">
              <w:rPr>
                <w:b/>
                <w:bCs/>
                <w:sz w:val="22"/>
                <w:szCs w:val="22"/>
                <w:lang w:val="en-US"/>
              </w:rPr>
              <w:t>Description</w:t>
            </w:r>
          </w:p>
        </w:tc>
        <w:tc>
          <w:tcPr>
            <w:tcW w:w="1178" w:type="pct"/>
            <w:shd w:val="clear" w:color="auto" w:fill="0070C0"/>
            <w:noWrap/>
            <w:hideMark/>
          </w:tcPr>
          <w:p w14:paraId="7A636DD0" w14:textId="52D1A004" w:rsidR="0012511A" w:rsidRPr="0012511A" w:rsidRDefault="00332AE2" w:rsidP="0012511A">
            <w:pPr>
              <w:autoSpaceDE/>
              <w:autoSpaceDN/>
              <w:spacing w:line="276" w:lineRule="auto"/>
              <w:jc w:val="both"/>
              <w:rPr>
                <w:b/>
                <w:bCs/>
                <w:sz w:val="22"/>
                <w:szCs w:val="22"/>
                <w:lang w:val="en-US"/>
              </w:rPr>
            </w:pPr>
            <w:r w:rsidRPr="00332AE2">
              <w:rPr>
                <w:b/>
                <w:bCs/>
                <w:color w:val="000000"/>
                <w:sz w:val="22"/>
                <w:szCs w:val="22"/>
                <w:lang w:val="en-US"/>
              </w:rPr>
              <w:t>Period ended Sep/Dec/March/June 20xx</w:t>
            </w:r>
          </w:p>
        </w:tc>
        <w:tc>
          <w:tcPr>
            <w:tcW w:w="1313" w:type="pct"/>
            <w:shd w:val="clear" w:color="auto" w:fill="0070C0"/>
            <w:noWrap/>
            <w:hideMark/>
          </w:tcPr>
          <w:p w14:paraId="5378B4F4" w14:textId="77777777" w:rsidR="0012511A" w:rsidRPr="0012511A" w:rsidRDefault="0012511A" w:rsidP="0012511A">
            <w:pPr>
              <w:autoSpaceDE/>
              <w:autoSpaceDN/>
              <w:spacing w:line="276" w:lineRule="auto"/>
              <w:rPr>
                <w:b/>
                <w:i/>
                <w:iCs/>
                <w:sz w:val="22"/>
                <w:szCs w:val="22"/>
                <w:lang w:val="en-US"/>
              </w:rPr>
            </w:pPr>
            <w:r w:rsidRPr="0012511A">
              <w:rPr>
                <w:b/>
                <w:i/>
                <w:iCs/>
                <w:sz w:val="22"/>
                <w:szCs w:val="22"/>
                <w:lang w:val="en-US"/>
              </w:rPr>
              <w:t>Opening Statement</w:t>
            </w:r>
          </w:p>
          <w:p w14:paraId="58C2E029" w14:textId="77777777" w:rsidR="0012511A" w:rsidRPr="0012511A" w:rsidRDefault="0012511A" w:rsidP="0012511A">
            <w:pPr>
              <w:autoSpaceDE/>
              <w:autoSpaceDN/>
              <w:spacing w:line="276" w:lineRule="auto"/>
              <w:jc w:val="both"/>
              <w:rPr>
                <w:b/>
                <w:bCs/>
                <w:sz w:val="22"/>
                <w:szCs w:val="22"/>
                <w:lang w:val="en-US"/>
              </w:rPr>
            </w:pPr>
            <w:r w:rsidRPr="0012511A">
              <w:rPr>
                <w:b/>
                <w:i/>
                <w:iCs/>
                <w:sz w:val="22"/>
                <w:szCs w:val="22"/>
                <w:lang w:val="en-US"/>
              </w:rPr>
              <w:t>1</w:t>
            </w:r>
            <w:r w:rsidRPr="0012511A">
              <w:rPr>
                <w:b/>
                <w:i/>
                <w:iCs/>
                <w:sz w:val="22"/>
                <w:szCs w:val="22"/>
                <w:vertAlign w:val="superscript"/>
                <w:lang w:val="en-US"/>
              </w:rPr>
              <w:t>st</w:t>
            </w:r>
            <w:r w:rsidRPr="0012511A">
              <w:rPr>
                <w:b/>
                <w:i/>
                <w:iCs/>
                <w:sz w:val="22"/>
                <w:szCs w:val="22"/>
                <w:lang w:val="en-US"/>
              </w:rPr>
              <w:t xml:space="preserve"> July 20XX</w:t>
            </w:r>
          </w:p>
        </w:tc>
      </w:tr>
      <w:tr w:rsidR="0012511A" w:rsidRPr="0012511A" w14:paraId="6A371ECB" w14:textId="77777777" w:rsidTr="00336472">
        <w:trPr>
          <w:trHeight w:val="89"/>
        </w:trPr>
        <w:tc>
          <w:tcPr>
            <w:tcW w:w="2509" w:type="pct"/>
            <w:vMerge/>
            <w:shd w:val="clear" w:color="auto" w:fill="0070C0"/>
            <w:vAlign w:val="bottom"/>
            <w:hideMark/>
          </w:tcPr>
          <w:p w14:paraId="76E818A4" w14:textId="77777777" w:rsidR="0012511A" w:rsidRPr="0012511A" w:rsidRDefault="0012511A" w:rsidP="0012511A">
            <w:pPr>
              <w:autoSpaceDE/>
              <w:autoSpaceDN/>
              <w:spacing w:line="276" w:lineRule="auto"/>
              <w:jc w:val="both"/>
              <w:rPr>
                <w:b/>
                <w:bCs/>
                <w:sz w:val="22"/>
                <w:szCs w:val="22"/>
                <w:lang w:eastAsia="en-GB"/>
              </w:rPr>
            </w:pPr>
          </w:p>
        </w:tc>
        <w:tc>
          <w:tcPr>
            <w:tcW w:w="1178" w:type="pct"/>
            <w:shd w:val="clear" w:color="auto" w:fill="0070C0"/>
            <w:noWrap/>
            <w:vAlign w:val="bottom"/>
            <w:hideMark/>
          </w:tcPr>
          <w:p w14:paraId="41064BDB" w14:textId="77777777" w:rsidR="0012511A" w:rsidRPr="0012511A" w:rsidRDefault="0012511A" w:rsidP="0012511A">
            <w:pPr>
              <w:autoSpaceDE/>
              <w:autoSpaceDN/>
              <w:spacing w:line="276" w:lineRule="auto"/>
              <w:jc w:val="both"/>
              <w:rPr>
                <w:b/>
                <w:bCs/>
                <w:sz w:val="22"/>
                <w:szCs w:val="22"/>
                <w:lang w:val="en-US"/>
              </w:rPr>
            </w:pPr>
            <w:r w:rsidRPr="0012511A">
              <w:rPr>
                <w:b/>
                <w:bCs/>
                <w:sz w:val="22"/>
                <w:szCs w:val="22"/>
                <w:lang w:val="en-US"/>
              </w:rPr>
              <w:t>Kshs</w:t>
            </w:r>
          </w:p>
        </w:tc>
        <w:tc>
          <w:tcPr>
            <w:tcW w:w="1313" w:type="pct"/>
            <w:shd w:val="clear" w:color="auto" w:fill="0070C0"/>
            <w:noWrap/>
            <w:vAlign w:val="bottom"/>
            <w:hideMark/>
          </w:tcPr>
          <w:p w14:paraId="2998E933" w14:textId="77777777" w:rsidR="0012511A" w:rsidRPr="0012511A" w:rsidRDefault="0012511A" w:rsidP="0012511A">
            <w:pPr>
              <w:autoSpaceDE/>
              <w:autoSpaceDN/>
              <w:spacing w:line="276" w:lineRule="auto"/>
              <w:jc w:val="both"/>
              <w:rPr>
                <w:b/>
                <w:bCs/>
                <w:sz w:val="22"/>
                <w:szCs w:val="22"/>
                <w:lang w:val="en-US"/>
              </w:rPr>
            </w:pPr>
            <w:r w:rsidRPr="0012511A">
              <w:rPr>
                <w:b/>
                <w:bCs/>
                <w:sz w:val="22"/>
                <w:szCs w:val="22"/>
                <w:lang w:val="en-US"/>
              </w:rPr>
              <w:t>Kshs</w:t>
            </w:r>
          </w:p>
        </w:tc>
      </w:tr>
      <w:tr w:rsidR="0012511A" w:rsidRPr="0012511A" w14:paraId="5CFFAEEE" w14:textId="77777777" w:rsidTr="00336472">
        <w:trPr>
          <w:trHeight w:val="71"/>
        </w:trPr>
        <w:tc>
          <w:tcPr>
            <w:tcW w:w="2509" w:type="pct"/>
            <w:shd w:val="clear" w:color="auto" w:fill="auto"/>
            <w:noWrap/>
            <w:vAlign w:val="bottom"/>
            <w:hideMark/>
          </w:tcPr>
          <w:p w14:paraId="5FA546B5" w14:textId="77777777" w:rsidR="0012511A" w:rsidRPr="0012511A" w:rsidRDefault="0012511A" w:rsidP="0012511A">
            <w:pPr>
              <w:autoSpaceDE/>
              <w:autoSpaceDN/>
              <w:spacing w:line="276" w:lineRule="auto"/>
              <w:jc w:val="both"/>
              <w:rPr>
                <w:sz w:val="22"/>
                <w:szCs w:val="22"/>
                <w:lang w:val="en-US"/>
              </w:rPr>
            </w:pPr>
            <w:r w:rsidRPr="0012511A">
              <w:rPr>
                <w:sz w:val="22"/>
                <w:szCs w:val="22"/>
                <w:lang w:eastAsia="en-GB"/>
              </w:rPr>
              <w:t>Trade payables</w:t>
            </w:r>
          </w:p>
        </w:tc>
        <w:tc>
          <w:tcPr>
            <w:tcW w:w="1178" w:type="pct"/>
            <w:shd w:val="clear" w:color="auto" w:fill="auto"/>
            <w:noWrap/>
            <w:vAlign w:val="bottom"/>
            <w:hideMark/>
          </w:tcPr>
          <w:p w14:paraId="62967C59" w14:textId="77777777" w:rsidR="0012511A" w:rsidRPr="0012511A" w:rsidRDefault="0012511A" w:rsidP="0012511A">
            <w:pPr>
              <w:autoSpaceDE/>
              <w:autoSpaceDN/>
              <w:spacing w:line="276" w:lineRule="auto"/>
              <w:jc w:val="both"/>
              <w:rPr>
                <w:sz w:val="22"/>
                <w:szCs w:val="22"/>
                <w:lang w:val="en-US"/>
              </w:rPr>
            </w:pPr>
            <w:r w:rsidRPr="0012511A">
              <w:rPr>
                <w:sz w:val="22"/>
                <w:szCs w:val="22"/>
                <w:lang w:val="en-US"/>
              </w:rPr>
              <w:t>xxx</w:t>
            </w:r>
          </w:p>
        </w:tc>
        <w:tc>
          <w:tcPr>
            <w:tcW w:w="1313" w:type="pct"/>
            <w:shd w:val="clear" w:color="auto" w:fill="auto"/>
            <w:noWrap/>
            <w:vAlign w:val="bottom"/>
            <w:hideMark/>
          </w:tcPr>
          <w:p w14:paraId="422D4011" w14:textId="77777777" w:rsidR="0012511A" w:rsidRPr="0012511A" w:rsidRDefault="0012511A" w:rsidP="0012511A">
            <w:pPr>
              <w:autoSpaceDE/>
              <w:autoSpaceDN/>
              <w:spacing w:line="276" w:lineRule="auto"/>
              <w:jc w:val="both"/>
              <w:rPr>
                <w:sz w:val="22"/>
                <w:szCs w:val="22"/>
                <w:lang w:val="en-US"/>
              </w:rPr>
            </w:pPr>
            <w:r w:rsidRPr="0012511A">
              <w:rPr>
                <w:sz w:val="22"/>
                <w:szCs w:val="22"/>
                <w:lang w:val="en-US"/>
              </w:rPr>
              <w:t>xxx</w:t>
            </w:r>
          </w:p>
        </w:tc>
      </w:tr>
      <w:tr w:rsidR="0012511A" w:rsidRPr="0012511A" w14:paraId="201A90E0" w14:textId="77777777" w:rsidTr="00336472">
        <w:trPr>
          <w:trHeight w:val="125"/>
        </w:trPr>
        <w:tc>
          <w:tcPr>
            <w:tcW w:w="2509" w:type="pct"/>
            <w:shd w:val="clear" w:color="auto" w:fill="auto"/>
            <w:noWrap/>
            <w:vAlign w:val="bottom"/>
            <w:hideMark/>
          </w:tcPr>
          <w:p w14:paraId="57E6C9BC" w14:textId="77777777" w:rsidR="0012511A" w:rsidRPr="0012511A" w:rsidRDefault="0012511A" w:rsidP="0012511A">
            <w:pPr>
              <w:autoSpaceDE/>
              <w:autoSpaceDN/>
              <w:spacing w:line="276" w:lineRule="auto"/>
              <w:jc w:val="both"/>
              <w:rPr>
                <w:sz w:val="22"/>
                <w:szCs w:val="22"/>
                <w:lang w:val="en-US"/>
              </w:rPr>
            </w:pPr>
            <w:r w:rsidRPr="0012511A">
              <w:rPr>
                <w:sz w:val="22"/>
                <w:szCs w:val="22"/>
                <w:lang w:eastAsia="en-GB"/>
              </w:rPr>
              <w:t>Payments received in advance</w:t>
            </w:r>
          </w:p>
        </w:tc>
        <w:tc>
          <w:tcPr>
            <w:tcW w:w="1178" w:type="pct"/>
            <w:shd w:val="clear" w:color="auto" w:fill="auto"/>
            <w:noWrap/>
            <w:vAlign w:val="bottom"/>
            <w:hideMark/>
          </w:tcPr>
          <w:p w14:paraId="4BD61301" w14:textId="77777777" w:rsidR="0012511A" w:rsidRPr="0012511A" w:rsidRDefault="0012511A" w:rsidP="0012511A">
            <w:pPr>
              <w:autoSpaceDE/>
              <w:autoSpaceDN/>
              <w:spacing w:line="276" w:lineRule="auto"/>
              <w:jc w:val="both"/>
              <w:rPr>
                <w:sz w:val="22"/>
                <w:szCs w:val="22"/>
                <w:lang w:val="en-US"/>
              </w:rPr>
            </w:pPr>
            <w:r w:rsidRPr="0012511A">
              <w:rPr>
                <w:sz w:val="22"/>
                <w:szCs w:val="22"/>
                <w:lang w:val="en-US"/>
              </w:rPr>
              <w:t>xxx</w:t>
            </w:r>
          </w:p>
        </w:tc>
        <w:tc>
          <w:tcPr>
            <w:tcW w:w="1313" w:type="pct"/>
            <w:shd w:val="clear" w:color="auto" w:fill="auto"/>
            <w:noWrap/>
            <w:vAlign w:val="bottom"/>
            <w:hideMark/>
          </w:tcPr>
          <w:p w14:paraId="6EA3E1CE" w14:textId="77777777" w:rsidR="0012511A" w:rsidRPr="0012511A" w:rsidRDefault="0012511A" w:rsidP="0012511A">
            <w:pPr>
              <w:autoSpaceDE/>
              <w:autoSpaceDN/>
              <w:spacing w:line="276" w:lineRule="auto"/>
              <w:jc w:val="both"/>
              <w:rPr>
                <w:sz w:val="22"/>
                <w:szCs w:val="22"/>
                <w:lang w:val="en-US"/>
              </w:rPr>
            </w:pPr>
            <w:r w:rsidRPr="0012511A">
              <w:rPr>
                <w:sz w:val="22"/>
                <w:szCs w:val="22"/>
                <w:lang w:val="en-US"/>
              </w:rPr>
              <w:t>xxx</w:t>
            </w:r>
          </w:p>
        </w:tc>
      </w:tr>
      <w:tr w:rsidR="0012511A" w:rsidRPr="0012511A" w14:paraId="2C10FF4A" w14:textId="77777777" w:rsidTr="00336472">
        <w:trPr>
          <w:trHeight w:val="62"/>
        </w:trPr>
        <w:tc>
          <w:tcPr>
            <w:tcW w:w="2509" w:type="pct"/>
            <w:shd w:val="clear" w:color="auto" w:fill="auto"/>
            <w:noWrap/>
            <w:vAlign w:val="bottom"/>
            <w:hideMark/>
          </w:tcPr>
          <w:p w14:paraId="3634B0BA" w14:textId="77777777" w:rsidR="0012511A" w:rsidRPr="0012511A" w:rsidRDefault="0012511A" w:rsidP="0012511A">
            <w:pPr>
              <w:autoSpaceDE/>
              <w:autoSpaceDN/>
              <w:spacing w:line="276" w:lineRule="auto"/>
              <w:jc w:val="both"/>
              <w:rPr>
                <w:sz w:val="22"/>
                <w:szCs w:val="22"/>
                <w:lang w:val="en-US"/>
              </w:rPr>
            </w:pPr>
            <w:r w:rsidRPr="0012511A">
              <w:rPr>
                <w:sz w:val="22"/>
                <w:szCs w:val="22"/>
                <w:lang w:eastAsia="en-GB"/>
              </w:rPr>
              <w:t>Employee payables</w:t>
            </w:r>
          </w:p>
        </w:tc>
        <w:tc>
          <w:tcPr>
            <w:tcW w:w="1178" w:type="pct"/>
            <w:shd w:val="clear" w:color="auto" w:fill="auto"/>
            <w:noWrap/>
            <w:vAlign w:val="bottom"/>
            <w:hideMark/>
          </w:tcPr>
          <w:p w14:paraId="1E6C90C3" w14:textId="77777777" w:rsidR="0012511A" w:rsidRPr="0012511A" w:rsidRDefault="0012511A" w:rsidP="0012511A">
            <w:pPr>
              <w:autoSpaceDE/>
              <w:autoSpaceDN/>
              <w:spacing w:line="276" w:lineRule="auto"/>
              <w:jc w:val="both"/>
              <w:rPr>
                <w:sz w:val="22"/>
                <w:szCs w:val="22"/>
                <w:lang w:val="en-US"/>
              </w:rPr>
            </w:pPr>
            <w:r w:rsidRPr="0012511A">
              <w:rPr>
                <w:sz w:val="22"/>
                <w:szCs w:val="22"/>
                <w:lang w:val="en-US"/>
              </w:rPr>
              <w:t>xxx</w:t>
            </w:r>
          </w:p>
        </w:tc>
        <w:tc>
          <w:tcPr>
            <w:tcW w:w="1313" w:type="pct"/>
            <w:shd w:val="clear" w:color="auto" w:fill="auto"/>
            <w:noWrap/>
            <w:vAlign w:val="bottom"/>
            <w:hideMark/>
          </w:tcPr>
          <w:p w14:paraId="45FA3D5D" w14:textId="77777777" w:rsidR="0012511A" w:rsidRPr="0012511A" w:rsidRDefault="0012511A" w:rsidP="0012511A">
            <w:pPr>
              <w:autoSpaceDE/>
              <w:autoSpaceDN/>
              <w:spacing w:line="276" w:lineRule="auto"/>
              <w:jc w:val="both"/>
              <w:rPr>
                <w:sz w:val="22"/>
                <w:szCs w:val="22"/>
                <w:lang w:val="en-US"/>
              </w:rPr>
            </w:pPr>
            <w:r w:rsidRPr="0012511A">
              <w:rPr>
                <w:sz w:val="22"/>
                <w:szCs w:val="22"/>
                <w:lang w:val="en-US"/>
              </w:rPr>
              <w:t>xxx</w:t>
            </w:r>
          </w:p>
        </w:tc>
      </w:tr>
      <w:tr w:rsidR="0012511A" w:rsidRPr="0012511A" w14:paraId="6FF6F0AE" w14:textId="77777777" w:rsidTr="00336472">
        <w:trPr>
          <w:trHeight w:val="107"/>
        </w:trPr>
        <w:tc>
          <w:tcPr>
            <w:tcW w:w="2509" w:type="pct"/>
            <w:shd w:val="clear" w:color="auto" w:fill="auto"/>
            <w:noWrap/>
            <w:vAlign w:val="bottom"/>
            <w:hideMark/>
          </w:tcPr>
          <w:p w14:paraId="231E7FF1" w14:textId="77777777" w:rsidR="0012511A" w:rsidRPr="0012511A" w:rsidRDefault="0012511A" w:rsidP="0012511A">
            <w:pPr>
              <w:autoSpaceDE/>
              <w:autoSpaceDN/>
              <w:spacing w:line="276" w:lineRule="auto"/>
              <w:jc w:val="both"/>
              <w:rPr>
                <w:sz w:val="22"/>
                <w:szCs w:val="22"/>
                <w:lang w:val="en-US"/>
              </w:rPr>
            </w:pPr>
            <w:r w:rsidRPr="0012511A">
              <w:rPr>
                <w:sz w:val="22"/>
                <w:szCs w:val="22"/>
                <w:lang w:eastAsia="en-GB"/>
              </w:rPr>
              <w:t>Third-party payments</w:t>
            </w:r>
          </w:p>
        </w:tc>
        <w:tc>
          <w:tcPr>
            <w:tcW w:w="1178" w:type="pct"/>
            <w:shd w:val="clear" w:color="auto" w:fill="auto"/>
            <w:noWrap/>
            <w:vAlign w:val="bottom"/>
            <w:hideMark/>
          </w:tcPr>
          <w:p w14:paraId="641F1405" w14:textId="77777777" w:rsidR="0012511A" w:rsidRPr="0012511A" w:rsidRDefault="0012511A" w:rsidP="0012511A">
            <w:pPr>
              <w:autoSpaceDE/>
              <w:autoSpaceDN/>
              <w:spacing w:line="276" w:lineRule="auto"/>
              <w:jc w:val="both"/>
              <w:rPr>
                <w:sz w:val="22"/>
                <w:szCs w:val="22"/>
                <w:lang w:val="en-US"/>
              </w:rPr>
            </w:pPr>
            <w:r w:rsidRPr="0012511A">
              <w:rPr>
                <w:sz w:val="22"/>
                <w:szCs w:val="22"/>
                <w:lang w:val="en-US"/>
              </w:rPr>
              <w:t>xxx</w:t>
            </w:r>
          </w:p>
        </w:tc>
        <w:tc>
          <w:tcPr>
            <w:tcW w:w="1313" w:type="pct"/>
            <w:shd w:val="clear" w:color="auto" w:fill="auto"/>
            <w:noWrap/>
            <w:vAlign w:val="bottom"/>
            <w:hideMark/>
          </w:tcPr>
          <w:p w14:paraId="174FEAFF" w14:textId="77777777" w:rsidR="0012511A" w:rsidRPr="0012511A" w:rsidRDefault="0012511A" w:rsidP="0012511A">
            <w:pPr>
              <w:autoSpaceDE/>
              <w:autoSpaceDN/>
              <w:spacing w:line="276" w:lineRule="auto"/>
              <w:jc w:val="both"/>
              <w:rPr>
                <w:sz w:val="22"/>
                <w:szCs w:val="22"/>
                <w:lang w:val="en-US"/>
              </w:rPr>
            </w:pPr>
            <w:r w:rsidRPr="0012511A">
              <w:rPr>
                <w:sz w:val="22"/>
                <w:szCs w:val="22"/>
                <w:lang w:val="en-US"/>
              </w:rPr>
              <w:t>xxx</w:t>
            </w:r>
          </w:p>
        </w:tc>
      </w:tr>
      <w:tr w:rsidR="0012511A" w:rsidRPr="0012511A" w14:paraId="2EA758A5" w14:textId="77777777" w:rsidTr="00336472">
        <w:trPr>
          <w:trHeight w:val="58"/>
        </w:trPr>
        <w:tc>
          <w:tcPr>
            <w:tcW w:w="2509" w:type="pct"/>
            <w:shd w:val="clear" w:color="auto" w:fill="auto"/>
            <w:noWrap/>
            <w:vAlign w:val="bottom"/>
            <w:hideMark/>
          </w:tcPr>
          <w:p w14:paraId="6F7C3E51" w14:textId="77777777" w:rsidR="0012511A" w:rsidRPr="0012511A" w:rsidRDefault="0012511A" w:rsidP="0012511A">
            <w:pPr>
              <w:autoSpaceDE/>
              <w:autoSpaceDN/>
              <w:spacing w:line="276" w:lineRule="auto"/>
              <w:jc w:val="both"/>
              <w:rPr>
                <w:sz w:val="22"/>
                <w:szCs w:val="22"/>
                <w:lang w:val="en-US"/>
              </w:rPr>
            </w:pPr>
            <w:r w:rsidRPr="0012511A">
              <w:rPr>
                <w:sz w:val="22"/>
                <w:szCs w:val="22"/>
                <w:lang w:val="en-US"/>
              </w:rPr>
              <w:t>Other payables</w:t>
            </w:r>
          </w:p>
        </w:tc>
        <w:tc>
          <w:tcPr>
            <w:tcW w:w="1178" w:type="pct"/>
            <w:shd w:val="clear" w:color="auto" w:fill="auto"/>
            <w:noWrap/>
            <w:vAlign w:val="bottom"/>
            <w:hideMark/>
          </w:tcPr>
          <w:p w14:paraId="0C6F940D" w14:textId="77777777" w:rsidR="0012511A" w:rsidRPr="0012511A" w:rsidRDefault="0012511A" w:rsidP="0012511A">
            <w:pPr>
              <w:autoSpaceDE/>
              <w:autoSpaceDN/>
              <w:spacing w:line="276" w:lineRule="auto"/>
              <w:jc w:val="both"/>
              <w:rPr>
                <w:sz w:val="22"/>
                <w:szCs w:val="22"/>
                <w:lang w:val="en-US"/>
              </w:rPr>
            </w:pPr>
            <w:r w:rsidRPr="0012511A">
              <w:rPr>
                <w:sz w:val="22"/>
                <w:szCs w:val="22"/>
                <w:lang w:val="en-US"/>
              </w:rPr>
              <w:t>xxx</w:t>
            </w:r>
          </w:p>
        </w:tc>
        <w:tc>
          <w:tcPr>
            <w:tcW w:w="1313" w:type="pct"/>
            <w:shd w:val="clear" w:color="auto" w:fill="auto"/>
            <w:noWrap/>
            <w:vAlign w:val="bottom"/>
            <w:hideMark/>
          </w:tcPr>
          <w:p w14:paraId="2F8F7C7B" w14:textId="77777777" w:rsidR="0012511A" w:rsidRPr="0012511A" w:rsidRDefault="0012511A" w:rsidP="0012511A">
            <w:pPr>
              <w:autoSpaceDE/>
              <w:autoSpaceDN/>
              <w:spacing w:line="276" w:lineRule="auto"/>
              <w:jc w:val="both"/>
              <w:rPr>
                <w:sz w:val="22"/>
                <w:szCs w:val="22"/>
                <w:lang w:val="en-US"/>
              </w:rPr>
            </w:pPr>
            <w:r w:rsidRPr="0012511A">
              <w:rPr>
                <w:sz w:val="22"/>
                <w:szCs w:val="22"/>
                <w:lang w:val="en-US"/>
              </w:rPr>
              <w:t>xxx</w:t>
            </w:r>
          </w:p>
        </w:tc>
      </w:tr>
      <w:tr w:rsidR="0012511A" w:rsidRPr="0012511A" w14:paraId="5A407F64" w14:textId="77777777" w:rsidTr="00336472">
        <w:trPr>
          <w:trHeight w:val="98"/>
        </w:trPr>
        <w:tc>
          <w:tcPr>
            <w:tcW w:w="2509" w:type="pct"/>
            <w:shd w:val="clear" w:color="auto" w:fill="auto"/>
            <w:noWrap/>
            <w:vAlign w:val="bottom"/>
            <w:hideMark/>
          </w:tcPr>
          <w:p w14:paraId="6500833D" w14:textId="77777777" w:rsidR="0012511A" w:rsidRPr="0012511A" w:rsidRDefault="0012511A" w:rsidP="0012511A">
            <w:pPr>
              <w:autoSpaceDE/>
              <w:autoSpaceDN/>
              <w:spacing w:line="276" w:lineRule="auto"/>
              <w:jc w:val="both"/>
              <w:rPr>
                <w:b/>
                <w:bCs/>
                <w:sz w:val="22"/>
                <w:szCs w:val="22"/>
                <w:lang w:val="en-US"/>
              </w:rPr>
            </w:pPr>
            <w:r w:rsidRPr="0012511A">
              <w:rPr>
                <w:b/>
                <w:bCs/>
                <w:sz w:val="22"/>
                <w:szCs w:val="22"/>
                <w:lang w:eastAsia="en-GB"/>
              </w:rPr>
              <w:t>Total</w:t>
            </w:r>
            <w:r w:rsidRPr="0012511A">
              <w:rPr>
                <w:sz w:val="22"/>
                <w:szCs w:val="22"/>
                <w:lang w:eastAsia="en-GB"/>
              </w:rPr>
              <w:t xml:space="preserve"> </w:t>
            </w:r>
            <w:r w:rsidRPr="0012511A">
              <w:rPr>
                <w:b/>
                <w:bCs/>
                <w:sz w:val="22"/>
                <w:szCs w:val="22"/>
                <w:lang w:eastAsia="en-GB"/>
              </w:rPr>
              <w:t>trade</w:t>
            </w:r>
            <w:r w:rsidRPr="0012511A">
              <w:rPr>
                <w:sz w:val="22"/>
                <w:szCs w:val="22"/>
                <w:lang w:eastAsia="en-GB"/>
              </w:rPr>
              <w:t xml:space="preserve"> </w:t>
            </w:r>
            <w:r w:rsidRPr="0012511A">
              <w:rPr>
                <w:b/>
                <w:bCs/>
                <w:sz w:val="22"/>
                <w:szCs w:val="22"/>
                <w:lang w:eastAsia="en-GB"/>
              </w:rPr>
              <w:t>and</w:t>
            </w:r>
            <w:r w:rsidRPr="0012511A">
              <w:rPr>
                <w:sz w:val="22"/>
                <w:szCs w:val="22"/>
                <w:lang w:eastAsia="en-GB"/>
              </w:rPr>
              <w:t xml:space="preserve"> </w:t>
            </w:r>
            <w:r w:rsidRPr="0012511A">
              <w:rPr>
                <w:b/>
                <w:bCs/>
                <w:sz w:val="22"/>
                <w:szCs w:val="22"/>
                <w:lang w:eastAsia="en-GB"/>
              </w:rPr>
              <w:t>other</w:t>
            </w:r>
            <w:r w:rsidRPr="0012511A">
              <w:rPr>
                <w:sz w:val="22"/>
                <w:szCs w:val="22"/>
                <w:lang w:eastAsia="en-GB"/>
              </w:rPr>
              <w:t xml:space="preserve"> </w:t>
            </w:r>
            <w:r w:rsidRPr="0012511A">
              <w:rPr>
                <w:b/>
                <w:bCs/>
                <w:sz w:val="22"/>
                <w:szCs w:val="22"/>
                <w:lang w:eastAsia="en-GB"/>
              </w:rPr>
              <w:t>payables</w:t>
            </w:r>
          </w:p>
        </w:tc>
        <w:tc>
          <w:tcPr>
            <w:tcW w:w="1178" w:type="pct"/>
            <w:shd w:val="clear" w:color="auto" w:fill="auto"/>
            <w:noWrap/>
            <w:vAlign w:val="bottom"/>
            <w:hideMark/>
          </w:tcPr>
          <w:p w14:paraId="5FB79812" w14:textId="77777777" w:rsidR="0012511A" w:rsidRPr="0012511A" w:rsidRDefault="0012511A" w:rsidP="0012511A">
            <w:pPr>
              <w:autoSpaceDE/>
              <w:autoSpaceDN/>
              <w:spacing w:line="276" w:lineRule="auto"/>
              <w:jc w:val="both"/>
              <w:rPr>
                <w:b/>
                <w:bCs/>
                <w:sz w:val="22"/>
                <w:szCs w:val="22"/>
                <w:lang w:val="en-US"/>
              </w:rPr>
            </w:pPr>
            <w:r w:rsidRPr="0012511A">
              <w:rPr>
                <w:b/>
                <w:bCs/>
                <w:sz w:val="22"/>
                <w:szCs w:val="22"/>
                <w:lang w:val="en-US"/>
              </w:rPr>
              <w:t>xxx</w:t>
            </w:r>
          </w:p>
        </w:tc>
        <w:tc>
          <w:tcPr>
            <w:tcW w:w="1313" w:type="pct"/>
            <w:shd w:val="clear" w:color="auto" w:fill="auto"/>
            <w:noWrap/>
            <w:vAlign w:val="bottom"/>
            <w:hideMark/>
          </w:tcPr>
          <w:p w14:paraId="2151CD5F" w14:textId="77777777" w:rsidR="0012511A" w:rsidRPr="0012511A" w:rsidRDefault="0012511A" w:rsidP="0012511A">
            <w:pPr>
              <w:autoSpaceDE/>
              <w:autoSpaceDN/>
              <w:spacing w:line="276" w:lineRule="auto"/>
              <w:jc w:val="both"/>
              <w:rPr>
                <w:b/>
                <w:bCs/>
                <w:sz w:val="22"/>
                <w:szCs w:val="22"/>
                <w:lang w:val="en-US"/>
              </w:rPr>
            </w:pPr>
            <w:r w:rsidRPr="0012511A">
              <w:rPr>
                <w:b/>
                <w:bCs/>
                <w:sz w:val="22"/>
                <w:szCs w:val="22"/>
                <w:lang w:val="en-US"/>
              </w:rPr>
              <w:t>xxx</w:t>
            </w:r>
          </w:p>
        </w:tc>
      </w:tr>
    </w:tbl>
    <w:p w14:paraId="30AE2F95" w14:textId="77777777" w:rsidR="0012511A" w:rsidRDefault="0012511A" w:rsidP="00972C42">
      <w:pPr>
        <w:pStyle w:val="ListParagraph"/>
        <w:spacing w:line="360" w:lineRule="auto"/>
        <w:ind w:left="567" w:right="-302"/>
        <w:jc w:val="both"/>
        <w:rPr>
          <w:rFonts w:eastAsia="Arial"/>
          <w:b/>
          <w:bCs/>
          <w:spacing w:val="3"/>
          <w:sz w:val="22"/>
          <w:szCs w:val="22"/>
        </w:rPr>
      </w:pPr>
    </w:p>
    <w:p w14:paraId="243F9E6B" w14:textId="77777777" w:rsidR="008D5D0A" w:rsidRPr="00953054" w:rsidRDefault="009A07FD" w:rsidP="00196F69">
      <w:pPr>
        <w:pStyle w:val="ListParagraph"/>
        <w:numPr>
          <w:ilvl w:val="0"/>
          <w:numId w:val="36"/>
        </w:numPr>
        <w:spacing w:line="360" w:lineRule="auto"/>
        <w:ind w:right="-20"/>
        <w:jc w:val="both"/>
        <w:rPr>
          <w:rFonts w:eastAsia="Arial"/>
          <w:b/>
          <w:bCs/>
          <w:spacing w:val="3"/>
          <w:sz w:val="22"/>
          <w:szCs w:val="22"/>
        </w:rPr>
      </w:pPr>
      <w:r w:rsidRPr="00953054">
        <w:rPr>
          <w:rFonts w:eastAsia="Arial"/>
          <w:b/>
          <w:bCs/>
          <w:spacing w:val="3"/>
          <w:sz w:val="22"/>
          <w:szCs w:val="22"/>
        </w:rPr>
        <w:t xml:space="preserve">Refundable Deposits </w:t>
      </w:r>
      <w:r w:rsidR="006F14E3" w:rsidRPr="00953054">
        <w:rPr>
          <w:rFonts w:eastAsia="Arial"/>
          <w:b/>
          <w:bCs/>
          <w:spacing w:val="3"/>
          <w:sz w:val="22"/>
          <w:szCs w:val="22"/>
        </w:rPr>
        <w:t>a</w:t>
      </w:r>
      <w:r w:rsidRPr="00953054">
        <w:rPr>
          <w:rFonts w:eastAsia="Arial"/>
          <w:b/>
          <w:bCs/>
          <w:spacing w:val="3"/>
          <w:sz w:val="22"/>
          <w:szCs w:val="22"/>
        </w:rPr>
        <w:t xml:space="preserve">nd Prepayments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318"/>
        <w:gridCol w:w="2339"/>
        <w:gridCol w:w="2373"/>
      </w:tblGrid>
      <w:tr w:rsidR="00A5613D" w:rsidRPr="00A5613D" w14:paraId="6173AD7B" w14:textId="77777777" w:rsidTr="00480949">
        <w:trPr>
          <w:trHeight w:val="340"/>
        </w:trPr>
        <w:tc>
          <w:tcPr>
            <w:tcW w:w="2391" w:type="pct"/>
            <w:vMerge w:val="restart"/>
            <w:tcBorders>
              <w:top w:val="single" w:sz="4" w:space="0" w:color="auto"/>
              <w:left w:val="single" w:sz="4" w:space="0" w:color="auto"/>
              <w:right w:val="single" w:sz="4" w:space="0" w:color="auto"/>
            </w:tcBorders>
            <w:shd w:val="clear" w:color="auto" w:fill="0070C0"/>
            <w:vAlign w:val="center"/>
            <w:hideMark/>
          </w:tcPr>
          <w:p w14:paraId="0AB6CB09" w14:textId="77777777" w:rsidR="00A5613D" w:rsidRPr="00A5613D" w:rsidRDefault="00A5613D" w:rsidP="00A5613D">
            <w:pPr>
              <w:autoSpaceDE/>
              <w:autoSpaceDN/>
              <w:spacing w:line="276" w:lineRule="auto"/>
              <w:jc w:val="both"/>
              <w:rPr>
                <w:b/>
                <w:bCs/>
                <w:sz w:val="22"/>
                <w:szCs w:val="22"/>
                <w:lang w:eastAsia="en-GB"/>
              </w:rPr>
            </w:pPr>
            <w:r w:rsidRPr="00A5613D">
              <w:rPr>
                <w:b/>
                <w:bCs/>
                <w:sz w:val="22"/>
                <w:szCs w:val="22"/>
                <w:lang w:val="en-US"/>
              </w:rPr>
              <w:t>Description</w:t>
            </w:r>
          </w:p>
        </w:tc>
        <w:tc>
          <w:tcPr>
            <w:tcW w:w="1295" w:type="pct"/>
            <w:tcBorders>
              <w:top w:val="single" w:sz="4" w:space="0" w:color="auto"/>
              <w:left w:val="single" w:sz="4" w:space="0" w:color="auto"/>
              <w:bottom w:val="single" w:sz="4" w:space="0" w:color="auto"/>
              <w:right w:val="single" w:sz="4" w:space="0" w:color="auto"/>
            </w:tcBorders>
            <w:shd w:val="clear" w:color="auto" w:fill="0070C0"/>
            <w:noWrap/>
            <w:hideMark/>
          </w:tcPr>
          <w:p w14:paraId="2197BF9C" w14:textId="46CFFFD4" w:rsidR="00A5613D" w:rsidRPr="00A5613D" w:rsidRDefault="003818D5" w:rsidP="00A5613D">
            <w:pPr>
              <w:autoSpaceDE/>
              <w:autoSpaceDN/>
              <w:spacing w:line="276" w:lineRule="auto"/>
              <w:jc w:val="both"/>
              <w:rPr>
                <w:b/>
                <w:bCs/>
                <w:sz w:val="22"/>
                <w:szCs w:val="22"/>
                <w:lang w:val="en-US"/>
              </w:rPr>
            </w:pPr>
            <w:r w:rsidRPr="003818D5">
              <w:rPr>
                <w:b/>
                <w:bCs/>
                <w:color w:val="000000"/>
                <w:sz w:val="22"/>
                <w:szCs w:val="22"/>
                <w:lang w:val="en-US"/>
              </w:rPr>
              <w:t>Period ended Sep/Dec/March/June 20xx</w:t>
            </w:r>
          </w:p>
        </w:tc>
        <w:tc>
          <w:tcPr>
            <w:tcW w:w="1314" w:type="pct"/>
            <w:tcBorders>
              <w:top w:val="single" w:sz="4" w:space="0" w:color="auto"/>
              <w:left w:val="single" w:sz="4" w:space="0" w:color="auto"/>
              <w:bottom w:val="single" w:sz="4" w:space="0" w:color="auto"/>
              <w:right w:val="single" w:sz="4" w:space="0" w:color="auto"/>
            </w:tcBorders>
            <w:shd w:val="clear" w:color="auto" w:fill="0070C0"/>
            <w:noWrap/>
            <w:hideMark/>
          </w:tcPr>
          <w:p w14:paraId="559E8502" w14:textId="77777777" w:rsidR="00A5613D" w:rsidRPr="00A5613D" w:rsidRDefault="00A5613D" w:rsidP="00A5613D">
            <w:pPr>
              <w:autoSpaceDE/>
              <w:autoSpaceDN/>
              <w:spacing w:line="276" w:lineRule="auto"/>
              <w:rPr>
                <w:b/>
                <w:i/>
                <w:iCs/>
                <w:sz w:val="22"/>
                <w:szCs w:val="22"/>
                <w:lang w:val="en-US"/>
              </w:rPr>
            </w:pPr>
            <w:r w:rsidRPr="00A5613D">
              <w:rPr>
                <w:b/>
                <w:i/>
                <w:iCs/>
                <w:sz w:val="22"/>
                <w:szCs w:val="22"/>
                <w:lang w:val="en-US"/>
              </w:rPr>
              <w:t>Opening Statement</w:t>
            </w:r>
          </w:p>
          <w:p w14:paraId="3D61868D" w14:textId="77777777" w:rsidR="00A5613D" w:rsidRPr="00A5613D" w:rsidRDefault="00A5613D" w:rsidP="00A5613D">
            <w:pPr>
              <w:autoSpaceDE/>
              <w:autoSpaceDN/>
              <w:spacing w:line="276" w:lineRule="auto"/>
              <w:jc w:val="both"/>
              <w:rPr>
                <w:b/>
                <w:bCs/>
                <w:sz w:val="22"/>
                <w:szCs w:val="22"/>
                <w:lang w:val="en-US"/>
              </w:rPr>
            </w:pPr>
            <w:r w:rsidRPr="00A5613D">
              <w:rPr>
                <w:b/>
                <w:i/>
                <w:iCs/>
                <w:sz w:val="22"/>
                <w:szCs w:val="22"/>
                <w:lang w:val="en-US"/>
              </w:rPr>
              <w:t>1</w:t>
            </w:r>
            <w:r w:rsidRPr="00A5613D">
              <w:rPr>
                <w:b/>
                <w:i/>
                <w:iCs/>
                <w:sz w:val="22"/>
                <w:szCs w:val="22"/>
                <w:vertAlign w:val="superscript"/>
                <w:lang w:val="en-US"/>
              </w:rPr>
              <w:t>st</w:t>
            </w:r>
            <w:r w:rsidRPr="00A5613D">
              <w:rPr>
                <w:b/>
                <w:i/>
                <w:iCs/>
                <w:sz w:val="22"/>
                <w:szCs w:val="22"/>
                <w:lang w:val="en-US"/>
              </w:rPr>
              <w:t xml:space="preserve"> July 20XX</w:t>
            </w:r>
          </w:p>
        </w:tc>
      </w:tr>
      <w:tr w:rsidR="00A5613D" w:rsidRPr="00A5613D" w14:paraId="69D86787" w14:textId="77777777" w:rsidTr="00480949">
        <w:trPr>
          <w:trHeight w:val="340"/>
        </w:trPr>
        <w:tc>
          <w:tcPr>
            <w:tcW w:w="2391" w:type="pct"/>
            <w:vMerge/>
            <w:tcBorders>
              <w:left w:val="single" w:sz="4" w:space="0" w:color="auto"/>
              <w:bottom w:val="single" w:sz="4" w:space="0" w:color="auto"/>
              <w:right w:val="single" w:sz="4" w:space="0" w:color="auto"/>
            </w:tcBorders>
            <w:shd w:val="clear" w:color="auto" w:fill="0070C0"/>
            <w:vAlign w:val="bottom"/>
            <w:hideMark/>
          </w:tcPr>
          <w:p w14:paraId="2DD334DB" w14:textId="77777777" w:rsidR="00A5613D" w:rsidRPr="00A5613D" w:rsidRDefault="00A5613D" w:rsidP="00A5613D">
            <w:pPr>
              <w:autoSpaceDE/>
              <w:autoSpaceDN/>
              <w:spacing w:line="276" w:lineRule="auto"/>
              <w:jc w:val="both"/>
              <w:rPr>
                <w:b/>
                <w:bCs/>
                <w:sz w:val="22"/>
                <w:szCs w:val="22"/>
                <w:lang w:eastAsia="en-GB"/>
              </w:rPr>
            </w:pPr>
          </w:p>
        </w:tc>
        <w:tc>
          <w:tcPr>
            <w:tcW w:w="1295"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1A9F81FD" w14:textId="77777777" w:rsidR="00A5613D" w:rsidRPr="00A5613D" w:rsidRDefault="00A5613D" w:rsidP="00A5613D">
            <w:pPr>
              <w:autoSpaceDE/>
              <w:autoSpaceDN/>
              <w:spacing w:line="276" w:lineRule="auto"/>
              <w:jc w:val="both"/>
              <w:rPr>
                <w:b/>
                <w:bCs/>
                <w:sz w:val="22"/>
                <w:szCs w:val="22"/>
                <w:lang w:val="en-US"/>
              </w:rPr>
            </w:pPr>
            <w:r w:rsidRPr="00A5613D">
              <w:rPr>
                <w:b/>
                <w:bCs/>
                <w:sz w:val="22"/>
                <w:szCs w:val="22"/>
                <w:lang w:val="en-US"/>
              </w:rPr>
              <w:t>Kshs</w:t>
            </w:r>
          </w:p>
        </w:tc>
        <w:tc>
          <w:tcPr>
            <w:tcW w:w="1314"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744A84DF" w14:textId="77777777" w:rsidR="00A5613D" w:rsidRPr="00A5613D" w:rsidRDefault="00A5613D" w:rsidP="00A5613D">
            <w:pPr>
              <w:autoSpaceDE/>
              <w:autoSpaceDN/>
              <w:spacing w:line="276" w:lineRule="auto"/>
              <w:jc w:val="both"/>
              <w:rPr>
                <w:b/>
                <w:bCs/>
                <w:sz w:val="22"/>
                <w:szCs w:val="22"/>
                <w:lang w:val="en-US"/>
              </w:rPr>
            </w:pPr>
            <w:r w:rsidRPr="00A5613D">
              <w:rPr>
                <w:b/>
                <w:bCs/>
                <w:sz w:val="22"/>
                <w:szCs w:val="22"/>
                <w:lang w:val="en-US"/>
              </w:rPr>
              <w:t>Kshs</w:t>
            </w:r>
          </w:p>
        </w:tc>
      </w:tr>
      <w:tr w:rsidR="00A5613D" w:rsidRPr="00A5613D" w14:paraId="28FF2DF7" w14:textId="77777777" w:rsidTr="00480949">
        <w:trPr>
          <w:trHeight w:val="62"/>
        </w:trPr>
        <w:tc>
          <w:tcPr>
            <w:tcW w:w="2391" w:type="pct"/>
            <w:shd w:val="clear" w:color="auto" w:fill="auto"/>
            <w:noWrap/>
            <w:vAlign w:val="bottom"/>
            <w:hideMark/>
          </w:tcPr>
          <w:p w14:paraId="2E08A473" w14:textId="77777777" w:rsidR="00A5613D" w:rsidRPr="00A5613D" w:rsidRDefault="00A5613D" w:rsidP="00A5613D">
            <w:pPr>
              <w:autoSpaceDE/>
              <w:autoSpaceDN/>
              <w:spacing w:line="276" w:lineRule="auto"/>
              <w:jc w:val="both"/>
              <w:rPr>
                <w:sz w:val="22"/>
                <w:szCs w:val="22"/>
                <w:lang w:val="en-US"/>
              </w:rPr>
            </w:pPr>
            <w:r w:rsidRPr="00A5613D">
              <w:rPr>
                <w:sz w:val="22"/>
                <w:szCs w:val="22"/>
                <w:lang w:eastAsia="en-GB"/>
              </w:rPr>
              <w:t>Customer deposits</w:t>
            </w:r>
          </w:p>
        </w:tc>
        <w:tc>
          <w:tcPr>
            <w:tcW w:w="1295" w:type="pct"/>
            <w:shd w:val="clear" w:color="auto" w:fill="auto"/>
            <w:noWrap/>
            <w:vAlign w:val="bottom"/>
            <w:hideMark/>
          </w:tcPr>
          <w:p w14:paraId="1C9993AA" w14:textId="77777777" w:rsidR="00A5613D" w:rsidRPr="00A5613D" w:rsidRDefault="00A5613D" w:rsidP="00A5613D">
            <w:pPr>
              <w:autoSpaceDE/>
              <w:autoSpaceDN/>
              <w:spacing w:line="276" w:lineRule="auto"/>
              <w:jc w:val="both"/>
              <w:rPr>
                <w:sz w:val="22"/>
                <w:szCs w:val="22"/>
                <w:lang w:val="en-US"/>
              </w:rPr>
            </w:pPr>
            <w:r w:rsidRPr="00A5613D">
              <w:rPr>
                <w:sz w:val="22"/>
                <w:szCs w:val="22"/>
                <w:lang w:val="en-US"/>
              </w:rPr>
              <w:t>xxx</w:t>
            </w:r>
          </w:p>
        </w:tc>
        <w:tc>
          <w:tcPr>
            <w:tcW w:w="1314" w:type="pct"/>
            <w:shd w:val="clear" w:color="auto" w:fill="auto"/>
            <w:noWrap/>
            <w:vAlign w:val="bottom"/>
            <w:hideMark/>
          </w:tcPr>
          <w:p w14:paraId="4AC2A9F6" w14:textId="77777777" w:rsidR="00A5613D" w:rsidRPr="00A5613D" w:rsidRDefault="00A5613D" w:rsidP="00A5613D">
            <w:pPr>
              <w:autoSpaceDE/>
              <w:autoSpaceDN/>
              <w:spacing w:line="276" w:lineRule="auto"/>
              <w:jc w:val="both"/>
              <w:rPr>
                <w:sz w:val="22"/>
                <w:szCs w:val="22"/>
                <w:lang w:val="en-US"/>
              </w:rPr>
            </w:pPr>
            <w:r w:rsidRPr="00A5613D">
              <w:rPr>
                <w:sz w:val="22"/>
                <w:szCs w:val="22"/>
                <w:lang w:val="en-US"/>
              </w:rPr>
              <w:t>xxx</w:t>
            </w:r>
          </w:p>
        </w:tc>
      </w:tr>
      <w:tr w:rsidR="00A5613D" w:rsidRPr="00A5613D" w14:paraId="78FB0B6B" w14:textId="77777777" w:rsidTr="00480949">
        <w:trPr>
          <w:trHeight w:val="98"/>
        </w:trPr>
        <w:tc>
          <w:tcPr>
            <w:tcW w:w="2391" w:type="pct"/>
            <w:shd w:val="clear" w:color="auto" w:fill="auto"/>
            <w:noWrap/>
            <w:vAlign w:val="bottom"/>
          </w:tcPr>
          <w:p w14:paraId="60933046" w14:textId="77777777" w:rsidR="00A5613D" w:rsidRPr="00A5613D" w:rsidRDefault="00A5613D" w:rsidP="00A5613D">
            <w:pPr>
              <w:autoSpaceDE/>
              <w:autoSpaceDN/>
              <w:spacing w:line="276" w:lineRule="auto"/>
              <w:jc w:val="both"/>
              <w:rPr>
                <w:sz w:val="22"/>
                <w:szCs w:val="22"/>
                <w:lang w:eastAsia="en-GB"/>
              </w:rPr>
            </w:pPr>
            <w:r w:rsidRPr="00A5613D">
              <w:rPr>
                <w:sz w:val="22"/>
                <w:szCs w:val="22"/>
                <w:lang w:eastAsia="en-GB"/>
              </w:rPr>
              <w:t>Prepayments</w:t>
            </w:r>
          </w:p>
        </w:tc>
        <w:tc>
          <w:tcPr>
            <w:tcW w:w="1295" w:type="pct"/>
            <w:shd w:val="clear" w:color="auto" w:fill="auto"/>
            <w:noWrap/>
            <w:vAlign w:val="bottom"/>
          </w:tcPr>
          <w:p w14:paraId="09AFDB94" w14:textId="77777777" w:rsidR="00A5613D" w:rsidRPr="00A5613D" w:rsidRDefault="00A5613D" w:rsidP="00A5613D">
            <w:pPr>
              <w:autoSpaceDE/>
              <w:autoSpaceDN/>
              <w:spacing w:line="276" w:lineRule="auto"/>
              <w:jc w:val="both"/>
              <w:rPr>
                <w:sz w:val="22"/>
                <w:szCs w:val="22"/>
                <w:lang w:val="en-US"/>
              </w:rPr>
            </w:pPr>
            <w:r w:rsidRPr="00A5613D">
              <w:rPr>
                <w:sz w:val="22"/>
                <w:szCs w:val="22"/>
                <w:lang w:val="en-US"/>
              </w:rPr>
              <w:t>xxx</w:t>
            </w:r>
          </w:p>
        </w:tc>
        <w:tc>
          <w:tcPr>
            <w:tcW w:w="1314" w:type="pct"/>
            <w:shd w:val="clear" w:color="auto" w:fill="auto"/>
            <w:noWrap/>
            <w:vAlign w:val="bottom"/>
          </w:tcPr>
          <w:p w14:paraId="3A8770B1" w14:textId="77777777" w:rsidR="00A5613D" w:rsidRPr="00A5613D" w:rsidRDefault="00A5613D" w:rsidP="00A5613D">
            <w:pPr>
              <w:autoSpaceDE/>
              <w:autoSpaceDN/>
              <w:spacing w:line="276" w:lineRule="auto"/>
              <w:jc w:val="both"/>
              <w:rPr>
                <w:sz w:val="22"/>
                <w:szCs w:val="22"/>
                <w:lang w:val="en-US"/>
              </w:rPr>
            </w:pPr>
            <w:r w:rsidRPr="00A5613D">
              <w:rPr>
                <w:sz w:val="22"/>
                <w:szCs w:val="22"/>
                <w:lang w:val="en-US"/>
              </w:rPr>
              <w:t>xxx</w:t>
            </w:r>
          </w:p>
        </w:tc>
      </w:tr>
      <w:tr w:rsidR="00A5613D" w:rsidRPr="00A5613D" w14:paraId="2BFC61BC" w14:textId="77777777" w:rsidTr="00480949">
        <w:trPr>
          <w:trHeight w:val="58"/>
        </w:trPr>
        <w:tc>
          <w:tcPr>
            <w:tcW w:w="2391" w:type="pct"/>
            <w:shd w:val="clear" w:color="auto" w:fill="auto"/>
            <w:noWrap/>
            <w:vAlign w:val="bottom"/>
            <w:hideMark/>
          </w:tcPr>
          <w:p w14:paraId="51F1EEE6" w14:textId="77777777" w:rsidR="00A5613D" w:rsidRPr="00A5613D" w:rsidRDefault="00A5613D" w:rsidP="00A5613D">
            <w:pPr>
              <w:autoSpaceDE/>
              <w:autoSpaceDN/>
              <w:spacing w:line="276" w:lineRule="auto"/>
              <w:jc w:val="both"/>
              <w:rPr>
                <w:sz w:val="22"/>
                <w:szCs w:val="22"/>
                <w:lang w:val="en-US"/>
              </w:rPr>
            </w:pPr>
            <w:r w:rsidRPr="00A5613D">
              <w:rPr>
                <w:sz w:val="22"/>
                <w:szCs w:val="22"/>
                <w:lang w:eastAsia="en-GB"/>
              </w:rPr>
              <w:t>Other deposits</w:t>
            </w:r>
          </w:p>
        </w:tc>
        <w:tc>
          <w:tcPr>
            <w:tcW w:w="1295" w:type="pct"/>
            <w:shd w:val="clear" w:color="auto" w:fill="auto"/>
            <w:noWrap/>
            <w:vAlign w:val="bottom"/>
            <w:hideMark/>
          </w:tcPr>
          <w:p w14:paraId="4966BE1A" w14:textId="77777777" w:rsidR="00A5613D" w:rsidRPr="00A5613D" w:rsidRDefault="00A5613D" w:rsidP="00A5613D">
            <w:pPr>
              <w:autoSpaceDE/>
              <w:autoSpaceDN/>
              <w:spacing w:line="276" w:lineRule="auto"/>
              <w:jc w:val="both"/>
              <w:rPr>
                <w:sz w:val="22"/>
                <w:szCs w:val="22"/>
                <w:lang w:val="en-US"/>
              </w:rPr>
            </w:pPr>
            <w:r w:rsidRPr="00A5613D">
              <w:rPr>
                <w:sz w:val="22"/>
                <w:szCs w:val="22"/>
                <w:lang w:val="en-US"/>
              </w:rPr>
              <w:t>xxx</w:t>
            </w:r>
          </w:p>
        </w:tc>
        <w:tc>
          <w:tcPr>
            <w:tcW w:w="1314" w:type="pct"/>
            <w:shd w:val="clear" w:color="auto" w:fill="auto"/>
            <w:noWrap/>
            <w:vAlign w:val="bottom"/>
            <w:hideMark/>
          </w:tcPr>
          <w:p w14:paraId="0597CF67" w14:textId="77777777" w:rsidR="00A5613D" w:rsidRPr="00A5613D" w:rsidRDefault="00A5613D" w:rsidP="00A5613D">
            <w:pPr>
              <w:autoSpaceDE/>
              <w:autoSpaceDN/>
              <w:spacing w:line="276" w:lineRule="auto"/>
              <w:jc w:val="both"/>
              <w:rPr>
                <w:sz w:val="22"/>
                <w:szCs w:val="22"/>
                <w:lang w:val="en-US"/>
              </w:rPr>
            </w:pPr>
            <w:r w:rsidRPr="00A5613D">
              <w:rPr>
                <w:sz w:val="22"/>
                <w:szCs w:val="22"/>
                <w:lang w:val="en-US"/>
              </w:rPr>
              <w:t>xxx</w:t>
            </w:r>
          </w:p>
        </w:tc>
      </w:tr>
      <w:tr w:rsidR="00A5613D" w:rsidRPr="00A5613D" w14:paraId="4E4A7DF5" w14:textId="77777777" w:rsidTr="00480949">
        <w:trPr>
          <w:trHeight w:val="71"/>
        </w:trPr>
        <w:tc>
          <w:tcPr>
            <w:tcW w:w="2391" w:type="pct"/>
            <w:shd w:val="clear" w:color="auto" w:fill="auto"/>
            <w:noWrap/>
            <w:vAlign w:val="bottom"/>
            <w:hideMark/>
          </w:tcPr>
          <w:p w14:paraId="0C3E2F6F" w14:textId="77777777" w:rsidR="00A5613D" w:rsidRPr="00A5613D" w:rsidRDefault="00A5613D" w:rsidP="00A5613D">
            <w:pPr>
              <w:autoSpaceDE/>
              <w:autoSpaceDN/>
              <w:spacing w:line="276" w:lineRule="auto"/>
              <w:jc w:val="both"/>
              <w:rPr>
                <w:b/>
                <w:bCs/>
                <w:sz w:val="22"/>
                <w:szCs w:val="22"/>
                <w:lang w:val="en-US"/>
              </w:rPr>
            </w:pPr>
            <w:r w:rsidRPr="00A5613D">
              <w:rPr>
                <w:b/>
                <w:bCs/>
                <w:sz w:val="22"/>
                <w:szCs w:val="22"/>
                <w:lang w:eastAsia="en-GB"/>
              </w:rPr>
              <w:t>Total</w:t>
            </w:r>
            <w:r w:rsidRPr="00A5613D">
              <w:rPr>
                <w:sz w:val="22"/>
                <w:szCs w:val="22"/>
                <w:lang w:eastAsia="en-GB"/>
              </w:rPr>
              <w:t xml:space="preserve"> </w:t>
            </w:r>
            <w:r w:rsidRPr="00A5613D">
              <w:rPr>
                <w:b/>
                <w:bCs/>
                <w:sz w:val="22"/>
                <w:szCs w:val="22"/>
                <w:lang w:eastAsia="en-GB"/>
              </w:rPr>
              <w:t>deposits</w:t>
            </w:r>
          </w:p>
        </w:tc>
        <w:tc>
          <w:tcPr>
            <w:tcW w:w="1295" w:type="pct"/>
            <w:shd w:val="clear" w:color="auto" w:fill="auto"/>
            <w:noWrap/>
            <w:vAlign w:val="bottom"/>
            <w:hideMark/>
          </w:tcPr>
          <w:p w14:paraId="48AE6966" w14:textId="77777777" w:rsidR="00A5613D" w:rsidRPr="00A5613D" w:rsidRDefault="00A5613D" w:rsidP="00A5613D">
            <w:pPr>
              <w:autoSpaceDE/>
              <w:autoSpaceDN/>
              <w:spacing w:line="276" w:lineRule="auto"/>
              <w:jc w:val="both"/>
              <w:rPr>
                <w:b/>
                <w:bCs/>
                <w:sz w:val="22"/>
                <w:szCs w:val="22"/>
                <w:lang w:val="en-US"/>
              </w:rPr>
            </w:pPr>
            <w:r w:rsidRPr="00A5613D">
              <w:rPr>
                <w:b/>
                <w:bCs/>
                <w:sz w:val="22"/>
                <w:szCs w:val="22"/>
                <w:lang w:val="en-US"/>
              </w:rPr>
              <w:t>xxx</w:t>
            </w:r>
          </w:p>
        </w:tc>
        <w:tc>
          <w:tcPr>
            <w:tcW w:w="1314" w:type="pct"/>
            <w:shd w:val="clear" w:color="auto" w:fill="auto"/>
            <w:noWrap/>
            <w:vAlign w:val="bottom"/>
            <w:hideMark/>
          </w:tcPr>
          <w:p w14:paraId="660E511C" w14:textId="77777777" w:rsidR="00A5613D" w:rsidRPr="00A5613D" w:rsidRDefault="00A5613D" w:rsidP="00A5613D">
            <w:pPr>
              <w:autoSpaceDE/>
              <w:autoSpaceDN/>
              <w:spacing w:line="276" w:lineRule="auto"/>
              <w:jc w:val="both"/>
              <w:rPr>
                <w:b/>
                <w:bCs/>
                <w:sz w:val="22"/>
                <w:szCs w:val="22"/>
                <w:lang w:val="en-US"/>
              </w:rPr>
            </w:pPr>
            <w:r w:rsidRPr="00A5613D">
              <w:rPr>
                <w:b/>
                <w:bCs/>
                <w:sz w:val="22"/>
                <w:szCs w:val="22"/>
                <w:lang w:val="en-US"/>
              </w:rPr>
              <w:t>xxx</w:t>
            </w:r>
          </w:p>
        </w:tc>
      </w:tr>
    </w:tbl>
    <w:p w14:paraId="32CC415A" w14:textId="5A8CBDA0" w:rsidR="005E6D6F" w:rsidRDefault="005E6D6F">
      <w:pPr>
        <w:autoSpaceDE/>
        <w:autoSpaceDN/>
        <w:rPr>
          <w:b/>
          <w:sz w:val="22"/>
          <w:szCs w:val="22"/>
        </w:rPr>
      </w:pPr>
    </w:p>
    <w:p w14:paraId="742EBAAB" w14:textId="77777777" w:rsidR="00A5613D" w:rsidRPr="00953054" w:rsidRDefault="00A5613D" w:rsidP="00953054">
      <w:pPr>
        <w:autoSpaceDE/>
        <w:autoSpaceDN/>
        <w:spacing w:line="360" w:lineRule="auto"/>
        <w:jc w:val="both"/>
        <w:rPr>
          <w:b/>
          <w:sz w:val="22"/>
          <w:szCs w:val="22"/>
        </w:rPr>
      </w:pPr>
    </w:p>
    <w:p w14:paraId="34066FCB" w14:textId="77777777" w:rsidR="00F267D7" w:rsidRPr="00953054" w:rsidRDefault="009A07FD" w:rsidP="00196F69">
      <w:pPr>
        <w:pStyle w:val="ListParagraph"/>
        <w:numPr>
          <w:ilvl w:val="0"/>
          <w:numId w:val="36"/>
        </w:numPr>
        <w:spacing w:line="360" w:lineRule="auto"/>
        <w:ind w:right="-20"/>
        <w:jc w:val="both"/>
        <w:rPr>
          <w:rFonts w:eastAsia="Arial"/>
          <w:b/>
          <w:bCs/>
          <w:spacing w:val="3"/>
          <w:sz w:val="22"/>
          <w:szCs w:val="22"/>
        </w:rPr>
      </w:pPr>
      <w:r w:rsidRPr="00953054">
        <w:rPr>
          <w:rFonts w:eastAsia="Arial"/>
          <w:b/>
          <w:bCs/>
          <w:spacing w:val="3"/>
          <w:sz w:val="22"/>
          <w:szCs w:val="22"/>
        </w:rPr>
        <w:t xml:space="preserve"> Provisions</w:t>
      </w:r>
    </w:p>
    <w:tbl>
      <w:tblPr>
        <w:tblW w:w="5178"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674"/>
        <w:gridCol w:w="1133"/>
        <w:gridCol w:w="1277"/>
        <w:gridCol w:w="1180"/>
        <w:gridCol w:w="1087"/>
      </w:tblGrid>
      <w:tr w:rsidR="00217963" w:rsidRPr="00953054" w14:paraId="0A4EDD76" w14:textId="77777777" w:rsidTr="00336472">
        <w:trPr>
          <w:trHeight w:val="340"/>
        </w:trPr>
        <w:tc>
          <w:tcPr>
            <w:tcW w:w="2499" w:type="pct"/>
            <w:shd w:val="clear" w:color="auto" w:fill="0070C0"/>
            <w:noWrap/>
            <w:vAlign w:val="bottom"/>
            <w:hideMark/>
          </w:tcPr>
          <w:p w14:paraId="75FB9450" w14:textId="77777777" w:rsidR="00217963" w:rsidRPr="00953054" w:rsidRDefault="00217963" w:rsidP="00336472">
            <w:pPr>
              <w:autoSpaceDE/>
              <w:autoSpaceDN/>
              <w:jc w:val="both"/>
              <w:rPr>
                <w:b/>
                <w:bCs/>
                <w:sz w:val="22"/>
                <w:szCs w:val="22"/>
                <w:lang w:eastAsia="en-GB"/>
              </w:rPr>
            </w:pPr>
            <w:r w:rsidRPr="00953054">
              <w:rPr>
                <w:b/>
                <w:bCs/>
                <w:sz w:val="22"/>
                <w:szCs w:val="22"/>
                <w:lang w:val="en-US"/>
              </w:rPr>
              <w:t>Description</w:t>
            </w:r>
          </w:p>
        </w:tc>
        <w:tc>
          <w:tcPr>
            <w:tcW w:w="606" w:type="pct"/>
            <w:shd w:val="clear" w:color="auto" w:fill="0070C0"/>
            <w:vAlign w:val="center"/>
          </w:tcPr>
          <w:p w14:paraId="4F75AB89" w14:textId="77777777" w:rsidR="00217963" w:rsidRPr="00953054" w:rsidRDefault="00217963" w:rsidP="00336472">
            <w:pPr>
              <w:autoSpaceDE/>
              <w:autoSpaceDN/>
              <w:jc w:val="both"/>
              <w:rPr>
                <w:b/>
                <w:bCs/>
                <w:sz w:val="22"/>
                <w:szCs w:val="22"/>
                <w:lang w:val="en-US"/>
              </w:rPr>
            </w:pPr>
            <w:r w:rsidRPr="00953054">
              <w:rPr>
                <w:b/>
                <w:bCs/>
                <w:sz w:val="22"/>
                <w:szCs w:val="22"/>
                <w:lang w:val="en-US"/>
              </w:rPr>
              <w:t>Leave provision</w:t>
            </w:r>
          </w:p>
        </w:tc>
        <w:tc>
          <w:tcPr>
            <w:tcW w:w="683" w:type="pct"/>
            <w:shd w:val="clear" w:color="auto" w:fill="0070C0"/>
            <w:vAlign w:val="center"/>
          </w:tcPr>
          <w:p w14:paraId="704284F4" w14:textId="77777777" w:rsidR="00217963" w:rsidRPr="00953054" w:rsidRDefault="00217963" w:rsidP="00336472">
            <w:pPr>
              <w:autoSpaceDE/>
              <w:autoSpaceDN/>
              <w:jc w:val="both"/>
              <w:rPr>
                <w:b/>
                <w:bCs/>
                <w:sz w:val="22"/>
                <w:szCs w:val="22"/>
                <w:lang w:val="en-US"/>
              </w:rPr>
            </w:pPr>
            <w:r w:rsidRPr="00953054">
              <w:rPr>
                <w:b/>
                <w:bCs/>
                <w:sz w:val="22"/>
                <w:szCs w:val="22"/>
                <w:lang w:val="en-US"/>
              </w:rPr>
              <w:t>Gratuity</w:t>
            </w:r>
          </w:p>
          <w:p w14:paraId="42F36AD8" w14:textId="77777777" w:rsidR="00217963" w:rsidRPr="00953054" w:rsidRDefault="00217963" w:rsidP="00336472">
            <w:pPr>
              <w:autoSpaceDE/>
              <w:autoSpaceDN/>
              <w:jc w:val="both"/>
              <w:rPr>
                <w:b/>
                <w:bCs/>
                <w:sz w:val="22"/>
                <w:szCs w:val="22"/>
                <w:lang w:val="en-US"/>
              </w:rPr>
            </w:pPr>
            <w:r w:rsidRPr="00953054">
              <w:rPr>
                <w:b/>
                <w:bCs/>
                <w:sz w:val="22"/>
                <w:szCs w:val="22"/>
                <w:lang w:val="en-US"/>
              </w:rPr>
              <w:t>Provision</w:t>
            </w:r>
          </w:p>
        </w:tc>
        <w:tc>
          <w:tcPr>
            <w:tcW w:w="631" w:type="pct"/>
            <w:shd w:val="clear" w:color="auto" w:fill="0070C0"/>
            <w:vAlign w:val="center"/>
          </w:tcPr>
          <w:p w14:paraId="0F56B105" w14:textId="77777777" w:rsidR="00217963" w:rsidRPr="00953054" w:rsidRDefault="00217963" w:rsidP="00336472">
            <w:pPr>
              <w:autoSpaceDE/>
              <w:autoSpaceDN/>
              <w:jc w:val="both"/>
              <w:rPr>
                <w:b/>
                <w:bCs/>
                <w:sz w:val="22"/>
                <w:szCs w:val="22"/>
                <w:lang w:val="en-US"/>
              </w:rPr>
            </w:pPr>
            <w:r w:rsidRPr="00953054">
              <w:rPr>
                <w:b/>
                <w:bCs/>
                <w:sz w:val="22"/>
                <w:szCs w:val="22"/>
                <w:lang w:val="en-US"/>
              </w:rPr>
              <w:t>Other provision</w:t>
            </w:r>
          </w:p>
        </w:tc>
        <w:tc>
          <w:tcPr>
            <w:tcW w:w="581" w:type="pct"/>
            <w:shd w:val="clear" w:color="auto" w:fill="0070C0"/>
            <w:noWrap/>
            <w:vAlign w:val="center"/>
          </w:tcPr>
          <w:p w14:paraId="0BD1CA69" w14:textId="77777777" w:rsidR="00217963" w:rsidRPr="00953054" w:rsidRDefault="00217963" w:rsidP="00336472">
            <w:pPr>
              <w:autoSpaceDE/>
              <w:autoSpaceDN/>
              <w:jc w:val="both"/>
              <w:rPr>
                <w:b/>
                <w:bCs/>
                <w:sz w:val="22"/>
                <w:szCs w:val="22"/>
                <w:lang w:val="en-US"/>
              </w:rPr>
            </w:pPr>
            <w:r w:rsidRPr="00953054">
              <w:rPr>
                <w:b/>
                <w:bCs/>
                <w:sz w:val="22"/>
                <w:szCs w:val="22"/>
                <w:lang w:val="en-US"/>
              </w:rPr>
              <w:t>Total</w:t>
            </w:r>
          </w:p>
        </w:tc>
      </w:tr>
      <w:tr w:rsidR="00217963" w:rsidRPr="00953054" w14:paraId="4A40492D" w14:textId="77777777" w:rsidTr="00336472">
        <w:trPr>
          <w:trHeight w:val="340"/>
        </w:trPr>
        <w:tc>
          <w:tcPr>
            <w:tcW w:w="2499" w:type="pct"/>
            <w:shd w:val="clear" w:color="auto" w:fill="0070C0"/>
            <w:noWrap/>
            <w:hideMark/>
          </w:tcPr>
          <w:p w14:paraId="0E92BE01" w14:textId="77777777" w:rsidR="00217963" w:rsidRPr="00953054" w:rsidRDefault="00217963" w:rsidP="00336472">
            <w:pPr>
              <w:autoSpaceDE/>
              <w:autoSpaceDN/>
              <w:jc w:val="both"/>
              <w:rPr>
                <w:b/>
                <w:bCs/>
                <w:sz w:val="22"/>
                <w:szCs w:val="22"/>
                <w:lang w:eastAsia="en-GB"/>
              </w:rPr>
            </w:pPr>
          </w:p>
        </w:tc>
        <w:tc>
          <w:tcPr>
            <w:tcW w:w="606" w:type="pct"/>
            <w:shd w:val="clear" w:color="auto" w:fill="0070C0"/>
            <w:vAlign w:val="center"/>
          </w:tcPr>
          <w:p w14:paraId="2E8FE071" w14:textId="77777777" w:rsidR="00217963" w:rsidRPr="00953054" w:rsidRDefault="00217963" w:rsidP="00336472">
            <w:pPr>
              <w:autoSpaceDE/>
              <w:autoSpaceDN/>
              <w:jc w:val="both"/>
              <w:rPr>
                <w:b/>
                <w:bCs/>
                <w:sz w:val="22"/>
                <w:szCs w:val="22"/>
                <w:lang w:val="en-US"/>
              </w:rPr>
            </w:pPr>
            <w:r w:rsidRPr="00953054">
              <w:rPr>
                <w:b/>
                <w:bCs/>
                <w:sz w:val="22"/>
                <w:szCs w:val="22"/>
                <w:lang w:val="en-US"/>
              </w:rPr>
              <w:t>Kshs</w:t>
            </w:r>
          </w:p>
        </w:tc>
        <w:tc>
          <w:tcPr>
            <w:tcW w:w="683" w:type="pct"/>
            <w:shd w:val="clear" w:color="auto" w:fill="0070C0"/>
            <w:vAlign w:val="center"/>
          </w:tcPr>
          <w:p w14:paraId="60A20BBE" w14:textId="77777777" w:rsidR="00217963" w:rsidRPr="00953054" w:rsidRDefault="00217963" w:rsidP="00336472">
            <w:pPr>
              <w:autoSpaceDE/>
              <w:autoSpaceDN/>
              <w:jc w:val="both"/>
              <w:rPr>
                <w:b/>
                <w:bCs/>
                <w:sz w:val="22"/>
                <w:szCs w:val="22"/>
                <w:lang w:val="en-US"/>
              </w:rPr>
            </w:pPr>
            <w:r w:rsidRPr="00953054">
              <w:rPr>
                <w:b/>
                <w:bCs/>
                <w:sz w:val="22"/>
                <w:szCs w:val="22"/>
                <w:lang w:val="en-US"/>
              </w:rPr>
              <w:t>Kshs</w:t>
            </w:r>
          </w:p>
        </w:tc>
        <w:tc>
          <w:tcPr>
            <w:tcW w:w="631" w:type="pct"/>
            <w:shd w:val="clear" w:color="auto" w:fill="0070C0"/>
            <w:vAlign w:val="center"/>
          </w:tcPr>
          <w:p w14:paraId="43A956CF" w14:textId="77777777" w:rsidR="00217963" w:rsidRPr="00953054" w:rsidRDefault="00217963" w:rsidP="00336472">
            <w:pPr>
              <w:autoSpaceDE/>
              <w:autoSpaceDN/>
              <w:jc w:val="both"/>
              <w:rPr>
                <w:b/>
                <w:bCs/>
                <w:sz w:val="22"/>
                <w:szCs w:val="22"/>
                <w:lang w:val="en-US"/>
              </w:rPr>
            </w:pPr>
            <w:r w:rsidRPr="00953054">
              <w:rPr>
                <w:b/>
                <w:bCs/>
                <w:sz w:val="22"/>
                <w:szCs w:val="22"/>
                <w:lang w:val="en-US"/>
              </w:rPr>
              <w:t>Kshs</w:t>
            </w:r>
          </w:p>
        </w:tc>
        <w:tc>
          <w:tcPr>
            <w:tcW w:w="581" w:type="pct"/>
            <w:shd w:val="clear" w:color="auto" w:fill="0070C0"/>
            <w:noWrap/>
            <w:vAlign w:val="center"/>
          </w:tcPr>
          <w:p w14:paraId="5274146C" w14:textId="77777777" w:rsidR="00217963" w:rsidRPr="00953054" w:rsidRDefault="00217963" w:rsidP="00336472">
            <w:pPr>
              <w:autoSpaceDE/>
              <w:autoSpaceDN/>
              <w:jc w:val="both"/>
              <w:rPr>
                <w:b/>
                <w:bCs/>
                <w:sz w:val="22"/>
                <w:szCs w:val="22"/>
                <w:lang w:val="en-US"/>
              </w:rPr>
            </w:pPr>
            <w:r w:rsidRPr="00953054">
              <w:rPr>
                <w:b/>
                <w:bCs/>
                <w:sz w:val="22"/>
                <w:szCs w:val="22"/>
                <w:lang w:val="en-US"/>
              </w:rPr>
              <w:t>Kshs</w:t>
            </w:r>
          </w:p>
        </w:tc>
      </w:tr>
      <w:tr w:rsidR="00217963" w:rsidRPr="00953054" w14:paraId="5961F711" w14:textId="77777777" w:rsidTr="00336472">
        <w:trPr>
          <w:trHeight w:val="345"/>
        </w:trPr>
        <w:tc>
          <w:tcPr>
            <w:tcW w:w="2499" w:type="pct"/>
            <w:shd w:val="clear" w:color="auto" w:fill="auto"/>
            <w:noWrap/>
            <w:vAlign w:val="bottom"/>
            <w:hideMark/>
          </w:tcPr>
          <w:p w14:paraId="1F442A4D" w14:textId="77777777" w:rsidR="00217963" w:rsidRPr="00953054" w:rsidRDefault="00217963" w:rsidP="00336472">
            <w:pPr>
              <w:autoSpaceDE/>
              <w:autoSpaceDN/>
              <w:jc w:val="both"/>
              <w:rPr>
                <w:b/>
                <w:sz w:val="22"/>
                <w:szCs w:val="22"/>
                <w:lang w:val="en-US"/>
              </w:rPr>
            </w:pPr>
            <w:r w:rsidRPr="00953054">
              <w:rPr>
                <w:b/>
                <w:sz w:val="22"/>
                <w:szCs w:val="22"/>
                <w:lang w:eastAsia="en-GB"/>
              </w:rPr>
              <w:t xml:space="preserve">Balance </w:t>
            </w:r>
            <w:proofErr w:type="spellStart"/>
            <w:r w:rsidRPr="00953054">
              <w:rPr>
                <w:b/>
                <w:sz w:val="22"/>
                <w:szCs w:val="22"/>
                <w:lang w:eastAsia="en-GB"/>
              </w:rPr>
              <w:t>b/f</w:t>
            </w:r>
            <w:proofErr w:type="spellEnd"/>
          </w:p>
        </w:tc>
        <w:tc>
          <w:tcPr>
            <w:tcW w:w="606" w:type="pct"/>
            <w:vAlign w:val="center"/>
          </w:tcPr>
          <w:p w14:paraId="1517957B" w14:textId="77777777" w:rsidR="00217963" w:rsidRPr="00953054" w:rsidRDefault="00217963" w:rsidP="00336472">
            <w:pPr>
              <w:autoSpaceDE/>
              <w:autoSpaceDN/>
              <w:jc w:val="both"/>
              <w:rPr>
                <w:b/>
                <w:bCs/>
                <w:sz w:val="22"/>
                <w:szCs w:val="22"/>
                <w:lang w:val="en-US"/>
              </w:rPr>
            </w:pPr>
            <w:r w:rsidRPr="00953054">
              <w:rPr>
                <w:b/>
                <w:bCs/>
                <w:sz w:val="22"/>
                <w:szCs w:val="22"/>
                <w:lang w:val="en-US"/>
              </w:rPr>
              <w:t>xxx</w:t>
            </w:r>
          </w:p>
        </w:tc>
        <w:tc>
          <w:tcPr>
            <w:tcW w:w="683" w:type="pct"/>
            <w:vAlign w:val="center"/>
          </w:tcPr>
          <w:p w14:paraId="44CE4A6D" w14:textId="77777777" w:rsidR="00217963" w:rsidRPr="00953054" w:rsidRDefault="00217963" w:rsidP="00336472">
            <w:pPr>
              <w:autoSpaceDE/>
              <w:autoSpaceDN/>
              <w:jc w:val="both"/>
              <w:rPr>
                <w:b/>
                <w:bCs/>
                <w:sz w:val="22"/>
                <w:szCs w:val="22"/>
                <w:lang w:val="en-US"/>
              </w:rPr>
            </w:pPr>
            <w:r w:rsidRPr="00953054">
              <w:rPr>
                <w:b/>
                <w:bCs/>
                <w:sz w:val="22"/>
                <w:szCs w:val="22"/>
                <w:lang w:val="en-US"/>
              </w:rPr>
              <w:t>xxx</w:t>
            </w:r>
          </w:p>
        </w:tc>
        <w:tc>
          <w:tcPr>
            <w:tcW w:w="631" w:type="pct"/>
            <w:vAlign w:val="center"/>
          </w:tcPr>
          <w:p w14:paraId="390A2106" w14:textId="77777777" w:rsidR="00217963" w:rsidRPr="00953054" w:rsidRDefault="00217963" w:rsidP="00336472">
            <w:pPr>
              <w:autoSpaceDE/>
              <w:autoSpaceDN/>
              <w:jc w:val="both"/>
              <w:rPr>
                <w:b/>
                <w:bCs/>
                <w:sz w:val="22"/>
                <w:szCs w:val="22"/>
                <w:lang w:val="en-US"/>
              </w:rPr>
            </w:pPr>
            <w:r w:rsidRPr="00953054">
              <w:rPr>
                <w:b/>
                <w:bCs/>
                <w:sz w:val="22"/>
                <w:szCs w:val="22"/>
                <w:lang w:val="en-US"/>
              </w:rPr>
              <w:t>xxx</w:t>
            </w:r>
          </w:p>
        </w:tc>
        <w:tc>
          <w:tcPr>
            <w:tcW w:w="581" w:type="pct"/>
            <w:shd w:val="clear" w:color="auto" w:fill="auto"/>
            <w:noWrap/>
            <w:vAlign w:val="center"/>
            <w:hideMark/>
          </w:tcPr>
          <w:p w14:paraId="54A1AC75" w14:textId="77777777" w:rsidR="00217963" w:rsidRPr="00953054" w:rsidRDefault="00217963" w:rsidP="00336472">
            <w:pPr>
              <w:autoSpaceDE/>
              <w:autoSpaceDN/>
              <w:jc w:val="both"/>
              <w:rPr>
                <w:b/>
                <w:bCs/>
                <w:sz w:val="22"/>
                <w:szCs w:val="22"/>
                <w:lang w:val="en-US"/>
              </w:rPr>
            </w:pPr>
            <w:r w:rsidRPr="00953054">
              <w:rPr>
                <w:b/>
                <w:bCs/>
                <w:sz w:val="22"/>
                <w:szCs w:val="22"/>
                <w:lang w:val="en-US"/>
              </w:rPr>
              <w:t>xxx</w:t>
            </w:r>
          </w:p>
        </w:tc>
      </w:tr>
      <w:tr w:rsidR="00217963" w:rsidRPr="00953054" w14:paraId="3780F1D0" w14:textId="77777777" w:rsidTr="00336472">
        <w:trPr>
          <w:trHeight w:val="264"/>
        </w:trPr>
        <w:tc>
          <w:tcPr>
            <w:tcW w:w="2499" w:type="pct"/>
            <w:shd w:val="clear" w:color="auto" w:fill="auto"/>
            <w:noWrap/>
            <w:vAlign w:val="bottom"/>
            <w:hideMark/>
          </w:tcPr>
          <w:p w14:paraId="1E503CF7" w14:textId="77777777" w:rsidR="00217963" w:rsidRPr="00953054" w:rsidRDefault="00217963" w:rsidP="00336472">
            <w:pPr>
              <w:autoSpaceDE/>
              <w:autoSpaceDN/>
              <w:jc w:val="both"/>
              <w:rPr>
                <w:sz w:val="22"/>
                <w:szCs w:val="22"/>
                <w:lang w:val="en-US"/>
              </w:rPr>
            </w:pPr>
            <w:r w:rsidRPr="00953054">
              <w:rPr>
                <w:sz w:val="22"/>
                <w:szCs w:val="22"/>
                <w:lang w:eastAsia="en-GB"/>
              </w:rPr>
              <w:t>Additional provisions</w:t>
            </w:r>
          </w:p>
        </w:tc>
        <w:tc>
          <w:tcPr>
            <w:tcW w:w="606" w:type="pct"/>
            <w:vAlign w:val="center"/>
          </w:tcPr>
          <w:p w14:paraId="073F97E4" w14:textId="77777777" w:rsidR="00217963" w:rsidRPr="00953054" w:rsidRDefault="00217963" w:rsidP="00336472">
            <w:pPr>
              <w:autoSpaceDE/>
              <w:autoSpaceDN/>
              <w:jc w:val="both"/>
              <w:rPr>
                <w:sz w:val="22"/>
                <w:szCs w:val="22"/>
                <w:lang w:val="en-US"/>
              </w:rPr>
            </w:pPr>
            <w:r w:rsidRPr="00953054">
              <w:rPr>
                <w:sz w:val="22"/>
                <w:szCs w:val="22"/>
                <w:lang w:val="en-US"/>
              </w:rPr>
              <w:t>xxx</w:t>
            </w:r>
          </w:p>
        </w:tc>
        <w:tc>
          <w:tcPr>
            <w:tcW w:w="683" w:type="pct"/>
            <w:vAlign w:val="center"/>
          </w:tcPr>
          <w:p w14:paraId="2DB2B63C" w14:textId="77777777" w:rsidR="00217963" w:rsidRPr="00953054" w:rsidRDefault="00217963" w:rsidP="00336472">
            <w:pPr>
              <w:autoSpaceDE/>
              <w:autoSpaceDN/>
              <w:jc w:val="both"/>
              <w:rPr>
                <w:sz w:val="22"/>
                <w:szCs w:val="22"/>
                <w:lang w:val="en-US"/>
              </w:rPr>
            </w:pPr>
            <w:r w:rsidRPr="00953054">
              <w:rPr>
                <w:sz w:val="22"/>
                <w:szCs w:val="22"/>
                <w:lang w:val="en-US"/>
              </w:rPr>
              <w:t>xxx</w:t>
            </w:r>
          </w:p>
        </w:tc>
        <w:tc>
          <w:tcPr>
            <w:tcW w:w="631" w:type="pct"/>
            <w:vAlign w:val="center"/>
          </w:tcPr>
          <w:p w14:paraId="3C05DC50" w14:textId="77777777" w:rsidR="00217963" w:rsidRPr="00953054" w:rsidRDefault="00217963" w:rsidP="00336472">
            <w:pPr>
              <w:autoSpaceDE/>
              <w:autoSpaceDN/>
              <w:jc w:val="both"/>
              <w:rPr>
                <w:sz w:val="22"/>
                <w:szCs w:val="22"/>
                <w:lang w:val="en-US"/>
              </w:rPr>
            </w:pPr>
            <w:r w:rsidRPr="00953054">
              <w:rPr>
                <w:sz w:val="22"/>
                <w:szCs w:val="22"/>
                <w:lang w:val="en-US"/>
              </w:rPr>
              <w:t>xxx</w:t>
            </w:r>
          </w:p>
        </w:tc>
        <w:tc>
          <w:tcPr>
            <w:tcW w:w="581" w:type="pct"/>
            <w:shd w:val="clear" w:color="auto" w:fill="auto"/>
            <w:noWrap/>
            <w:vAlign w:val="center"/>
            <w:hideMark/>
          </w:tcPr>
          <w:p w14:paraId="47E1AB99" w14:textId="77777777" w:rsidR="00217963" w:rsidRPr="00953054" w:rsidRDefault="00217963" w:rsidP="00336472">
            <w:pPr>
              <w:autoSpaceDE/>
              <w:autoSpaceDN/>
              <w:jc w:val="both"/>
              <w:rPr>
                <w:sz w:val="22"/>
                <w:szCs w:val="22"/>
                <w:lang w:val="en-US"/>
              </w:rPr>
            </w:pPr>
            <w:r w:rsidRPr="00953054">
              <w:rPr>
                <w:sz w:val="22"/>
                <w:szCs w:val="22"/>
                <w:lang w:val="en-US"/>
              </w:rPr>
              <w:t>xxx</w:t>
            </w:r>
          </w:p>
        </w:tc>
      </w:tr>
      <w:tr w:rsidR="00217963" w:rsidRPr="00953054" w14:paraId="2D0F6045" w14:textId="77777777" w:rsidTr="00336472">
        <w:trPr>
          <w:trHeight w:val="269"/>
        </w:trPr>
        <w:tc>
          <w:tcPr>
            <w:tcW w:w="2499" w:type="pct"/>
            <w:shd w:val="clear" w:color="auto" w:fill="auto"/>
            <w:noWrap/>
            <w:vAlign w:val="bottom"/>
            <w:hideMark/>
          </w:tcPr>
          <w:p w14:paraId="68C97B3F" w14:textId="77777777" w:rsidR="00217963" w:rsidRPr="00953054" w:rsidRDefault="00217963" w:rsidP="00336472">
            <w:pPr>
              <w:autoSpaceDE/>
              <w:autoSpaceDN/>
              <w:jc w:val="both"/>
              <w:rPr>
                <w:sz w:val="22"/>
                <w:szCs w:val="22"/>
                <w:lang w:eastAsia="en-GB"/>
              </w:rPr>
            </w:pPr>
            <w:r w:rsidRPr="00953054">
              <w:rPr>
                <w:sz w:val="22"/>
                <w:szCs w:val="22"/>
                <w:lang w:eastAsia="en-GB"/>
              </w:rPr>
              <w:t>Provision utilised</w:t>
            </w:r>
          </w:p>
        </w:tc>
        <w:tc>
          <w:tcPr>
            <w:tcW w:w="606" w:type="pct"/>
            <w:vAlign w:val="center"/>
          </w:tcPr>
          <w:p w14:paraId="148A130E" w14:textId="77777777" w:rsidR="00217963" w:rsidRPr="00953054" w:rsidRDefault="00217963" w:rsidP="00336472">
            <w:pPr>
              <w:autoSpaceDE/>
              <w:autoSpaceDN/>
              <w:jc w:val="both"/>
              <w:rPr>
                <w:sz w:val="22"/>
                <w:szCs w:val="22"/>
                <w:lang w:val="en-US"/>
              </w:rPr>
            </w:pPr>
            <w:r w:rsidRPr="00953054">
              <w:rPr>
                <w:sz w:val="22"/>
                <w:szCs w:val="22"/>
                <w:lang w:val="en-US"/>
              </w:rPr>
              <w:t>(xxx)</w:t>
            </w:r>
          </w:p>
        </w:tc>
        <w:tc>
          <w:tcPr>
            <w:tcW w:w="683" w:type="pct"/>
            <w:vAlign w:val="center"/>
          </w:tcPr>
          <w:p w14:paraId="1009BA89" w14:textId="77777777" w:rsidR="00217963" w:rsidRPr="00953054" w:rsidRDefault="00217963" w:rsidP="00336472">
            <w:pPr>
              <w:autoSpaceDE/>
              <w:autoSpaceDN/>
              <w:jc w:val="both"/>
              <w:rPr>
                <w:sz w:val="22"/>
                <w:szCs w:val="22"/>
                <w:lang w:val="en-US"/>
              </w:rPr>
            </w:pPr>
            <w:r w:rsidRPr="00953054">
              <w:rPr>
                <w:sz w:val="22"/>
                <w:szCs w:val="22"/>
                <w:lang w:val="en-US"/>
              </w:rPr>
              <w:t>(xxx)</w:t>
            </w:r>
          </w:p>
        </w:tc>
        <w:tc>
          <w:tcPr>
            <w:tcW w:w="631" w:type="pct"/>
            <w:vAlign w:val="center"/>
          </w:tcPr>
          <w:p w14:paraId="6045C0F5" w14:textId="77777777" w:rsidR="00217963" w:rsidRPr="00953054" w:rsidRDefault="00217963" w:rsidP="00336472">
            <w:pPr>
              <w:autoSpaceDE/>
              <w:autoSpaceDN/>
              <w:jc w:val="both"/>
              <w:rPr>
                <w:sz w:val="22"/>
                <w:szCs w:val="22"/>
                <w:lang w:val="en-US"/>
              </w:rPr>
            </w:pPr>
            <w:r w:rsidRPr="00953054">
              <w:rPr>
                <w:sz w:val="22"/>
                <w:szCs w:val="22"/>
                <w:lang w:val="en-US"/>
              </w:rPr>
              <w:t>(xxx)</w:t>
            </w:r>
          </w:p>
        </w:tc>
        <w:tc>
          <w:tcPr>
            <w:tcW w:w="581" w:type="pct"/>
            <w:shd w:val="clear" w:color="auto" w:fill="auto"/>
            <w:noWrap/>
            <w:vAlign w:val="center"/>
            <w:hideMark/>
          </w:tcPr>
          <w:p w14:paraId="6F0850C4" w14:textId="77777777" w:rsidR="00217963" w:rsidRPr="00953054" w:rsidRDefault="00217963" w:rsidP="00336472">
            <w:pPr>
              <w:autoSpaceDE/>
              <w:autoSpaceDN/>
              <w:jc w:val="both"/>
              <w:rPr>
                <w:sz w:val="22"/>
                <w:szCs w:val="22"/>
                <w:lang w:val="en-US"/>
              </w:rPr>
            </w:pPr>
            <w:r w:rsidRPr="00953054">
              <w:rPr>
                <w:sz w:val="22"/>
                <w:szCs w:val="22"/>
                <w:lang w:val="en-US"/>
              </w:rPr>
              <w:t>(xxx)</w:t>
            </w:r>
          </w:p>
        </w:tc>
      </w:tr>
      <w:tr w:rsidR="00217963" w:rsidRPr="00953054" w14:paraId="07E80D1D" w14:textId="77777777" w:rsidTr="00336472">
        <w:trPr>
          <w:trHeight w:val="428"/>
        </w:trPr>
        <w:tc>
          <w:tcPr>
            <w:tcW w:w="2499" w:type="pct"/>
            <w:shd w:val="clear" w:color="auto" w:fill="auto"/>
            <w:noWrap/>
            <w:vAlign w:val="bottom"/>
            <w:hideMark/>
          </w:tcPr>
          <w:p w14:paraId="41ED14A7" w14:textId="77777777" w:rsidR="00217963" w:rsidRPr="00953054" w:rsidRDefault="00217963" w:rsidP="00336472">
            <w:pPr>
              <w:autoSpaceDE/>
              <w:autoSpaceDN/>
              <w:jc w:val="both"/>
              <w:rPr>
                <w:sz w:val="22"/>
                <w:szCs w:val="22"/>
                <w:lang w:eastAsia="en-GB"/>
              </w:rPr>
            </w:pPr>
            <w:r w:rsidRPr="00953054">
              <w:rPr>
                <w:sz w:val="22"/>
                <w:szCs w:val="22"/>
                <w:lang w:eastAsia="en-GB"/>
              </w:rPr>
              <w:t>Change due to discount and time value for money</w:t>
            </w:r>
          </w:p>
        </w:tc>
        <w:tc>
          <w:tcPr>
            <w:tcW w:w="606" w:type="pct"/>
            <w:vAlign w:val="center"/>
          </w:tcPr>
          <w:p w14:paraId="3F3E1F7D" w14:textId="77777777" w:rsidR="00217963" w:rsidRPr="00953054" w:rsidRDefault="00217963" w:rsidP="00336472">
            <w:pPr>
              <w:autoSpaceDE/>
              <w:autoSpaceDN/>
              <w:jc w:val="both"/>
              <w:rPr>
                <w:sz w:val="22"/>
                <w:szCs w:val="22"/>
                <w:lang w:val="en-US"/>
              </w:rPr>
            </w:pPr>
            <w:r w:rsidRPr="00953054">
              <w:rPr>
                <w:sz w:val="22"/>
                <w:szCs w:val="22"/>
                <w:lang w:val="en-US"/>
              </w:rPr>
              <w:t>(xxx)</w:t>
            </w:r>
          </w:p>
        </w:tc>
        <w:tc>
          <w:tcPr>
            <w:tcW w:w="683" w:type="pct"/>
            <w:vAlign w:val="center"/>
          </w:tcPr>
          <w:p w14:paraId="4D4AC990" w14:textId="77777777" w:rsidR="00217963" w:rsidRPr="00953054" w:rsidRDefault="00217963" w:rsidP="00336472">
            <w:pPr>
              <w:autoSpaceDE/>
              <w:autoSpaceDN/>
              <w:jc w:val="both"/>
              <w:rPr>
                <w:sz w:val="22"/>
                <w:szCs w:val="22"/>
                <w:lang w:val="en-US"/>
              </w:rPr>
            </w:pPr>
            <w:r w:rsidRPr="00953054">
              <w:rPr>
                <w:sz w:val="22"/>
                <w:szCs w:val="22"/>
                <w:lang w:val="en-US"/>
              </w:rPr>
              <w:t>(xxx)</w:t>
            </w:r>
          </w:p>
        </w:tc>
        <w:tc>
          <w:tcPr>
            <w:tcW w:w="631" w:type="pct"/>
            <w:vAlign w:val="center"/>
          </w:tcPr>
          <w:p w14:paraId="49237A45" w14:textId="77777777" w:rsidR="00217963" w:rsidRPr="00953054" w:rsidRDefault="00217963" w:rsidP="00336472">
            <w:pPr>
              <w:autoSpaceDE/>
              <w:autoSpaceDN/>
              <w:jc w:val="both"/>
              <w:rPr>
                <w:sz w:val="22"/>
                <w:szCs w:val="22"/>
                <w:lang w:val="en-US"/>
              </w:rPr>
            </w:pPr>
            <w:r w:rsidRPr="00953054">
              <w:rPr>
                <w:sz w:val="22"/>
                <w:szCs w:val="22"/>
                <w:lang w:val="en-US"/>
              </w:rPr>
              <w:t>(xxx)</w:t>
            </w:r>
          </w:p>
        </w:tc>
        <w:tc>
          <w:tcPr>
            <w:tcW w:w="581" w:type="pct"/>
            <w:shd w:val="clear" w:color="auto" w:fill="auto"/>
            <w:noWrap/>
            <w:vAlign w:val="center"/>
            <w:hideMark/>
          </w:tcPr>
          <w:p w14:paraId="7116848D" w14:textId="77777777" w:rsidR="00217963" w:rsidRPr="00953054" w:rsidRDefault="00217963" w:rsidP="00336472">
            <w:pPr>
              <w:autoSpaceDE/>
              <w:autoSpaceDN/>
              <w:jc w:val="both"/>
              <w:rPr>
                <w:sz w:val="22"/>
                <w:szCs w:val="22"/>
                <w:lang w:val="en-US"/>
              </w:rPr>
            </w:pPr>
            <w:r w:rsidRPr="00953054">
              <w:rPr>
                <w:sz w:val="22"/>
                <w:szCs w:val="22"/>
                <w:lang w:val="en-US"/>
              </w:rPr>
              <w:t>(xxx)</w:t>
            </w:r>
          </w:p>
        </w:tc>
      </w:tr>
      <w:tr w:rsidR="00217963" w:rsidRPr="00953054" w14:paraId="291FFF27" w14:textId="77777777" w:rsidTr="00336472">
        <w:trPr>
          <w:trHeight w:val="237"/>
        </w:trPr>
        <w:tc>
          <w:tcPr>
            <w:tcW w:w="2499" w:type="pct"/>
            <w:shd w:val="clear" w:color="auto" w:fill="auto"/>
            <w:noWrap/>
            <w:vAlign w:val="bottom"/>
            <w:hideMark/>
          </w:tcPr>
          <w:p w14:paraId="6C4BB69F" w14:textId="6779236B" w:rsidR="00217963" w:rsidRPr="00953054" w:rsidRDefault="00217963" w:rsidP="00336472">
            <w:pPr>
              <w:autoSpaceDE/>
              <w:autoSpaceDN/>
              <w:jc w:val="both"/>
              <w:rPr>
                <w:b/>
                <w:bCs/>
                <w:sz w:val="22"/>
                <w:szCs w:val="22"/>
                <w:lang w:val="en-US"/>
              </w:rPr>
            </w:pPr>
            <w:r w:rsidRPr="00953054">
              <w:rPr>
                <w:b/>
                <w:bCs/>
                <w:sz w:val="22"/>
                <w:szCs w:val="22"/>
                <w:lang w:eastAsia="en-GB"/>
              </w:rPr>
              <w:t xml:space="preserve">Total provisions </w:t>
            </w:r>
            <w:r w:rsidR="00C22FC0">
              <w:rPr>
                <w:b/>
                <w:bCs/>
                <w:sz w:val="22"/>
                <w:szCs w:val="22"/>
                <w:lang w:eastAsia="en-GB"/>
              </w:rPr>
              <w:t>period</w:t>
            </w:r>
            <w:r w:rsidRPr="00953054">
              <w:rPr>
                <w:b/>
                <w:bCs/>
                <w:sz w:val="22"/>
                <w:szCs w:val="22"/>
                <w:lang w:eastAsia="en-GB"/>
              </w:rPr>
              <w:t xml:space="preserve"> end</w:t>
            </w:r>
          </w:p>
        </w:tc>
        <w:tc>
          <w:tcPr>
            <w:tcW w:w="606" w:type="pct"/>
            <w:vAlign w:val="center"/>
          </w:tcPr>
          <w:p w14:paraId="2FA9EE98" w14:textId="77777777" w:rsidR="00217963" w:rsidRPr="00953054" w:rsidRDefault="00217963" w:rsidP="00336472">
            <w:pPr>
              <w:autoSpaceDE/>
              <w:autoSpaceDN/>
              <w:jc w:val="both"/>
              <w:rPr>
                <w:b/>
                <w:sz w:val="22"/>
                <w:szCs w:val="22"/>
                <w:lang w:val="en-US"/>
              </w:rPr>
            </w:pPr>
            <w:r w:rsidRPr="00953054">
              <w:rPr>
                <w:b/>
                <w:sz w:val="22"/>
                <w:szCs w:val="22"/>
                <w:lang w:val="en-US"/>
              </w:rPr>
              <w:t>xxx</w:t>
            </w:r>
          </w:p>
        </w:tc>
        <w:tc>
          <w:tcPr>
            <w:tcW w:w="683" w:type="pct"/>
            <w:vAlign w:val="center"/>
          </w:tcPr>
          <w:p w14:paraId="25330860" w14:textId="77777777" w:rsidR="00217963" w:rsidRPr="00953054" w:rsidRDefault="00217963" w:rsidP="00336472">
            <w:pPr>
              <w:autoSpaceDE/>
              <w:autoSpaceDN/>
              <w:jc w:val="both"/>
              <w:rPr>
                <w:b/>
                <w:sz w:val="22"/>
                <w:szCs w:val="22"/>
                <w:lang w:val="en-US"/>
              </w:rPr>
            </w:pPr>
            <w:r w:rsidRPr="00953054">
              <w:rPr>
                <w:b/>
                <w:sz w:val="22"/>
                <w:szCs w:val="22"/>
                <w:lang w:val="en-US"/>
              </w:rPr>
              <w:t>xxx</w:t>
            </w:r>
          </w:p>
        </w:tc>
        <w:tc>
          <w:tcPr>
            <w:tcW w:w="631" w:type="pct"/>
            <w:vAlign w:val="center"/>
          </w:tcPr>
          <w:p w14:paraId="31D50578" w14:textId="77777777" w:rsidR="00217963" w:rsidRPr="00953054" w:rsidRDefault="00217963" w:rsidP="00336472">
            <w:pPr>
              <w:autoSpaceDE/>
              <w:autoSpaceDN/>
              <w:jc w:val="both"/>
              <w:rPr>
                <w:b/>
                <w:sz w:val="22"/>
                <w:szCs w:val="22"/>
                <w:lang w:val="en-US"/>
              </w:rPr>
            </w:pPr>
            <w:r w:rsidRPr="00953054">
              <w:rPr>
                <w:b/>
                <w:sz w:val="22"/>
                <w:szCs w:val="22"/>
                <w:lang w:val="en-US"/>
              </w:rPr>
              <w:t>xxx</w:t>
            </w:r>
          </w:p>
        </w:tc>
        <w:tc>
          <w:tcPr>
            <w:tcW w:w="581" w:type="pct"/>
            <w:shd w:val="clear" w:color="auto" w:fill="auto"/>
            <w:noWrap/>
            <w:vAlign w:val="center"/>
            <w:hideMark/>
          </w:tcPr>
          <w:p w14:paraId="543FA815" w14:textId="77777777" w:rsidR="00217963" w:rsidRPr="00953054" w:rsidRDefault="00217963" w:rsidP="00336472">
            <w:pPr>
              <w:autoSpaceDE/>
              <w:autoSpaceDN/>
              <w:jc w:val="both"/>
              <w:rPr>
                <w:b/>
                <w:sz w:val="22"/>
                <w:szCs w:val="22"/>
                <w:lang w:val="en-US"/>
              </w:rPr>
            </w:pPr>
            <w:r w:rsidRPr="00953054">
              <w:rPr>
                <w:b/>
                <w:sz w:val="22"/>
                <w:szCs w:val="22"/>
                <w:lang w:val="en-US"/>
              </w:rPr>
              <w:t>xxx</w:t>
            </w:r>
          </w:p>
        </w:tc>
      </w:tr>
      <w:tr w:rsidR="00A23798" w:rsidRPr="00953054" w14:paraId="595DF1D1" w14:textId="77777777" w:rsidTr="00336472">
        <w:trPr>
          <w:trHeight w:val="269"/>
        </w:trPr>
        <w:tc>
          <w:tcPr>
            <w:tcW w:w="2499" w:type="pct"/>
            <w:shd w:val="clear" w:color="auto" w:fill="auto"/>
            <w:noWrap/>
            <w:vAlign w:val="bottom"/>
          </w:tcPr>
          <w:p w14:paraId="4B8C469F" w14:textId="77777777" w:rsidR="00A23798" w:rsidRPr="00953054" w:rsidRDefault="00A23798" w:rsidP="00336472">
            <w:pPr>
              <w:autoSpaceDE/>
              <w:autoSpaceDN/>
              <w:jc w:val="both"/>
              <w:rPr>
                <w:sz w:val="22"/>
                <w:szCs w:val="22"/>
                <w:lang w:eastAsia="en-GB"/>
              </w:rPr>
            </w:pPr>
            <w:r w:rsidRPr="00953054">
              <w:rPr>
                <w:sz w:val="22"/>
                <w:szCs w:val="22"/>
                <w:lang w:eastAsia="en-GB"/>
              </w:rPr>
              <w:t>Current Provisions</w:t>
            </w:r>
          </w:p>
        </w:tc>
        <w:tc>
          <w:tcPr>
            <w:tcW w:w="606" w:type="pct"/>
            <w:vAlign w:val="center"/>
          </w:tcPr>
          <w:p w14:paraId="5F7E183A" w14:textId="77777777" w:rsidR="00A23798" w:rsidRPr="00953054" w:rsidRDefault="00A23798" w:rsidP="00336472">
            <w:pPr>
              <w:autoSpaceDE/>
              <w:autoSpaceDN/>
              <w:jc w:val="both"/>
              <w:rPr>
                <w:bCs/>
                <w:sz w:val="22"/>
                <w:szCs w:val="22"/>
                <w:lang w:val="en-US"/>
              </w:rPr>
            </w:pPr>
            <w:r w:rsidRPr="00953054">
              <w:rPr>
                <w:bCs/>
                <w:sz w:val="22"/>
                <w:szCs w:val="22"/>
                <w:lang w:val="en-US"/>
              </w:rPr>
              <w:t>xxx</w:t>
            </w:r>
          </w:p>
        </w:tc>
        <w:tc>
          <w:tcPr>
            <w:tcW w:w="683" w:type="pct"/>
          </w:tcPr>
          <w:p w14:paraId="03745A71" w14:textId="77777777" w:rsidR="00A23798" w:rsidRPr="00953054" w:rsidRDefault="00A23798" w:rsidP="00336472">
            <w:pPr>
              <w:autoSpaceDE/>
              <w:autoSpaceDN/>
              <w:jc w:val="both"/>
              <w:rPr>
                <w:b/>
                <w:sz w:val="22"/>
                <w:szCs w:val="22"/>
                <w:lang w:val="en-US"/>
              </w:rPr>
            </w:pPr>
            <w:r w:rsidRPr="00953054">
              <w:rPr>
                <w:bCs/>
                <w:sz w:val="22"/>
                <w:szCs w:val="22"/>
                <w:lang w:val="en-US"/>
              </w:rPr>
              <w:t>xxx</w:t>
            </w:r>
          </w:p>
        </w:tc>
        <w:tc>
          <w:tcPr>
            <w:tcW w:w="631" w:type="pct"/>
          </w:tcPr>
          <w:p w14:paraId="21BE4DB6" w14:textId="77777777" w:rsidR="00A23798" w:rsidRPr="00953054" w:rsidRDefault="00A23798" w:rsidP="00336472">
            <w:pPr>
              <w:autoSpaceDE/>
              <w:autoSpaceDN/>
              <w:jc w:val="both"/>
              <w:rPr>
                <w:b/>
                <w:sz w:val="22"/>
                <w:szCs w:val="22"/>
                <w:lang w:val="en-US"/>
              </w:rPr>
            </w:pPr>
            <w:r w:rsidRPr="00953054">
              <w:rPr>
                <w:bCs/>
                <w:sz w:val="22"/>
                <w:szCs w:val="22"/>
                <w:lang w:val="en-US"/>
              </w:rPr>
              <w:t>xxx</w:t>
            </w:r>
          </w:p>
        </w:tc>
        <w:tc>
          <w:tcPr>
            <w:tcW w:w="581" w:type="pct"/>
            <w:shd w:val="clear" w:color="auto" w:fill="auto"/>
            <w:noWrap/>
          </w:tcPr>
          <w:p w14:paraId="1CB7FC7C" w14:textId="77777777" w:rsidR="00A23798" w:rsidRPr="00953054" w:rsidRDefault="00A23798" w:rsidP="00336472">
            <w:pPr>
              <w:autoSpaceDE/>
              <w:autoSpaceDN/>
              <w:jc w:val="both"/>
              <w:rPr>
                <w:b/>
                <w:sz w:val="22"/>
                <w:szCs w:val="22"/>
                <w:lang w:val="en-US"/>
              </w:rPr>
            </w:pPr>
            <w:r w:rsidRPr="00953054">
              <w:rPr>
                <w:bCs/>
                <w:sz w:val="22"/>
                <w:szCs w:val="22"/>
                <w:lang w:val="en-US"/>
              </w:rPr>
              <w:t>xxx</w:t>
            </w:r>
          </w:p>
        </w:tc>
      </w:tr>
      <w:tr w:rsidR="00E663E7" w:rsidRPr="00953054" w14:paraId="50F925B9" w14:textId="77777777" w:rsidTr="00336472">
        <w:trPr>
          <w:trHeight w:val="259"/>
        </w:trPr>
        <w:tc>
          <w:tcPr>
            <w:tcW w:w="2499" w:type="pct"/>
            <w:shd w:val="clear" w:color="auto" w:fill="auto"/>
            <w:noWrap/>
            <w:vAlign w:val="bottom"/>
          </w:tcPr>
          <w:p w14:paraId="0412D7CA" w14:textId="77777777" w:rsidR="00E663E7" w:rsidRPr="00953054" w:rsidRDefault="00E663E7" w:rsidP="00336472">
            <w:pPr>
              <w:autoSpaceDE/>
              <w:autoSpaceDN/>
              <w:jc w:val="both"/>
              <w:rPr>
                <w:sz w:val="22"/>
                <w:szCs w:val="22"/>
                <w:lang w:eastAsia="en-GB"/>
              </w:rPr>
            </w:pPr>
            <w:r w:rsidRPr="00953054">
              <w:rPr>
                <w:sz w:val="22"/>
                <w:szCs w:val="22"/>
                <w:lang w:eastAsia="en-GB"/>
              </w:rPr>
              <w:t>Non-Current Provisions</w:t>
            </w:r>
          </w:p>
        </w:tc>
        <w:tc>
          <w:tcPr>
            <w:tcW w:w="606" w:type="pct"/>
          </w:tcPr>
          <w:p w14:paraId="61ED1355" w14:textId="77777777" w:rsidR="00E663E7" w:rsidRPr="00953054" w:rsidRDefault="00E663E7" w:rsidP="00336472">
            <w:pPr>
              <w:autoSpaceDE/>
              <w:autoSpaceDN/>
              <w:jc w:val="both"/>
              <w:rPr>
                <w:b/>
                <w:sz w:val="22"/>
                <w:szCs w:val="22"/>
                <w:lang w:val="en-US"/>
              </w:rPr>
            </w:pPr>
            <w:r w:rsidRPr="00953054">
              <w:rPr>
                <w:bCs/>
                <w:sz w:val="22"/>
                <w:szCs w:val="22"/>
                <w:lang w:val="en-US"/>
              </w:rPr>
              <w:t>xxx</w:t>
            </w:r>
          </w:p>
        </w:tc>
        <w:tc>
          <w:tcPr>
            <w:tcW w:w="683" w:type="pct"/>
          </w:tcPr>
          <w:p w14:paraId="5F0B917F" w14:textId="77777777" w:rsidR="00E663E7" w:rsidRPr="00953054" w:rsidRDefault="00E663E7" w:rsidP="00336472">
            <w:pPr>
              <w:autoSpaceDE/>
              <w:autoSpaceDN/>
              <w:jc w:val="both"/>
              <w:rPr>
                <w:b/>
                <w:sz w:val="22"/>
                <w:szCs w:val="22"/>
                <w:lang w:val="en-US"/>
              </w:rPr>
            </w:pPr>
            <w:r w:rsidRPr="00953054">
              <w:rPr>
                <w:bCs/>
                <w:sz w:val="22"/>
                <w:szCs w:val="22"/>
                <w:lang w:val="en-US"/>
              </w:rPr>
              <w:t>xxx</w:t>
            </w:r>
          </w:p>
        </w:tc>
        <w:tc>
          <w:tcPr>
            <w:tcW w:w="631" w:type="pct"/>
          </w:tcPr>
          <w:p w14:paraId="59D9AB5F" w14:textId="77777777" w:rsidR="00E663E7" w:rsidRPr="00953054" w:rsidRDefault="00E663E7" w:rsidP="00336472">
            <w:pPr>
              <w:autoSpaceDE/>
              <w:autoSpaceDN/>
              <w:jc w:val="both"/>
              <w:rPr>
                <w:b/>
                <w:sz w:val="22"/>
                <w:szCs w:val="22"/>
                <w:lang w:val="en-US"/>
              </w:rPr>
            </w:pPr>
            <w:r w:rsidRPr="00953054">
              <w:rPr>
                <w:bCs/>
                <w:sz w:val="22"/>
                <w:szCs w:val="22"/>
                <w:lang w:val="en-US"/>
              </w:rPr>
              <w:t>xxx</w:t>
            </w:r>
          </w:p>
        </w:tc>
        <w:tc>
          <w:tcPr>
            <w:tcW w:w="581" w:type="pct"/>
            <w:shd w:val="clear" w:color="auto" w:fill="auto"/>
            <w:noWrap/>
          </w:tcPr>
          <w:p w14:paraId="0E904D7B" w14:textId="77777777" w:rsidR="00E663E7" w:rsidRPr="00953054" w:rsidRDefault="00E663E7" w:rsidP="00336472">
            <w:pPr>
              <w:autoSpaceDE/>
              <w:autoSpaceDN/>
              <w:jc w:val="both"/>
              <w:rPr>
                <w:b/>
                <w:sz w:val="22"/>
                <w:szCs w:val="22"/>
                <w:lang w:val="en-US"/>
              </w:rPr>
            </w:pPr>
            <w:r w:rsidRPr="00953054">
              <w:rPr>
                <w:bCs/>
                <w:sz w:val="22"/>
                <w:szCs w:val="22"/>
                <w:lang w:val="en-US"/>
              </w:rPr>
              <w:t>xxx</w:t>
            </w:r>
          </w:p>
        </w:tc>
      </w:tr>
    </w:tbl>
    <w:p w14:paraId="01291356" w14:textId="6D12136D" w:rsidR="003D1F67" w:rsidRDefault="003D1F67" w:rsidP="00953054">
      <w:pPr>
        <w:autoSpaceDE/>
        <w:autoSpaceDN/>
        <w:spacing w:line="360" w:lineRule="auto"/>
        <w:jc w:val="both"/>
        <w:rPr>
          <w:sz w:val="22"/>
          <w:szCs w:val="22"/>
        </w:rPr>
      </w:pPr>
    </w:p>
    <w:p w14:paraId="69801B4E" w14:textId="77777777" w:rsidR="003D1F67" w:rsidRDefault="003D1F67">
      <w:pPr>
        <w:autoSpaceDE/>
        <w:autoSpaceDN/>
        <w:rPr>
          <w:sz w:val="22"/>
          <w:szCs w:val="22"/>
        </w:rPr>
      </w:pPr>
      <w:r>
        <w:rPr>
          <w:sz w:val="22"/>
          <w:szCs w:val="22"/>
        </w:rPr>
        <w:br w:type="page"/>
      </w:r>
    </w:p>
    <w:p w14:paraId="475F8678"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r>
        <w:rPr>
          <w:b/>
          <w:bCs/>
          <w:sz w:val="22"/>
          <w:szCs w:val="22"/>
        </w:rPr>
        <w:t xml:space="preserve"> (continued)</w:t>
      </w:r>
    </w:p>
    <w:p w14:paraId="270E5CFD" w14:textId="77777777" w:rsidR="00F267D7" w:rsidRPr="00953054" w:rsidRDefault="00F267D7" w:rsidP="00953054">
      <w:pPr>
        <w:autoSpaceDE/>
        <w:autoSpaceDN/>
        <w:spacing w:line="360" w:lineRule="auto"/>
        <w:jc w:val="both"/>
        <w:rPr>
          <w:sz w:val="22"/>
          <w:szCs w:val="22"/>
        </w:rPr>
      </w:pPr>
    </w:p>
    <w:p w14:paraId="04D64BEC" w14:textId="77777777" w:rsidR="00AD7931" w:rsidRPr="00953054" w:rsidRDefault="009A07FD" w:rsidP="00196F69">
      <w:pPr>
        <w:pStyle w:val="ListParagraph"/>
        <w:numPr>
          <w:ilvl w:val="0"/>
          <w:numId w:val="36"/>
        </w:numPr>
        <w:spacing w:line="360" w:lineRule="auto"/>
        <w:ind w:right="-20"/>
        <w:jc w:val="both"/>
        <w:rPr>
          <w:rFonts w:eastAsia="Arial"/>
          <w:b/>
          <w:bCs/>
          <w:spacing w:val="3"/>
          <w:sz w:val="22"/>
          <w:szCs w:val="22"/>
        </w:rPr>
      </w:pPr>
      <w:r w:rsidRPr="00953054">
        <w:rPr>
          <w:rFonts w:eastAsia="Arial"/>
          <w:b/>
          <w:bCs/>
          <w:spacing w:val="3"/>
          <w:sz w:val="22"/>
          <w:szCs w:val="22"/>
        </w:rPr>
        <w:t xml:space="preserve">Lease </w:t>
      </w:r>
      <w:r w:rsidR="00265917" w:rsidRPr="00953054">
        <w:rPr>
          <w:rFonts w:eastAsia="Arial"/>
          <w:b/>
          <w:bCs/>
          <w:spacing w:val="3"/>
          <w:sz w:val="22"/>
          <w:szCs w:val="22"/>
        </w:rPr>
        <w:t>Liabilities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32"/>
        <w:gridCol w:w="2268"/>
        <w:gridCol w:w="2230"/>
      </w:tblGrid>
      <w:tr w:rsidR="00AF5FE9" w:rsidRPr="00953054" w14:paraId="6519DA6E" w14:textId="77777777" w:rsidTr="00AF5FE9">
        <w:trPr>
          <w:trHeight w:val="20"/>
        </w:trPr>
        <w:tc>
          <w:tcPr>
            <w:tcW w:w="2509"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2C2B535C" w14:textId="77777777" w:rsidR="007F32CC" w:rsidRPr="00953054" w:rsidRDefault="007F32CC" w:rsidP="007F32CC">
            <w:pPr>
              <w:autoSpaceDE/>
              <w:autoSpaceDN/>
              <w:spacing w:line="276" w:lineRule="auto"/>
              <w:jc w:val="both"/>
              <w:rPr>
                <w:b/>
                <w:bCs/>
                <w:sz w:val="22"/>
                <w:szCs w:val="22"/>
                <w:lang w:eastAsia="en-GB"/>
              </w:rPr>
            </w:pPr>
            <w:r w:rsidRPr="00953054">
              <w:rPr>
                <w:b/>
                <w:bCs/>
                <w:sz w:val="22"/>
                <w:szCs w:val="22"/>
                <w:lang w:val="en-US"/>
              </w:rPr>
              <w:t>Description</w:t>
            </w:r>
          </w:p>
        </w:tc>
        <w:tc>
          <w:tcPr>
            <w:tcW w:w="1256" w:type="pct"/>
            <w:shd w:val="clear" w:color="auto" w:fill="0070C0"/>
            <w:noWrap/>
            <w:vAlign w:val="bottom"/>
            <w:hideMark/>
          </w:tcPr>
          <w:p w14:paraId="1529B3DC" w14:textId="77777777" w:rsidR="007F32CC" w:rsidRPr="00953054" w:rsidRDefault="007F32CC" w:rsidP="007F32CC">
            <w:pPr>
              <w:autoSpaceDE/>
              <w:autoSpaceDN/>
              <w:spacing w:line="276" w:lineRule="auto"/>
              <w:jc w:val="both"/>
              <w:rPr>
                <w:b/>
                <w:bCs/>
                <w:sz w:val="22"/>
                <w:szCs w:val="22"/>
                <w:lang w:val="en-US"/>
              </w:rPr>
            </w:pPr>
            <w:r>
              <w:rPr>
                <w:b/>
                <w:bCs/>
                <w:color w:val="000000"/>
                <w:sz w:val="22"/>
                <w:szCs w:val="22"/>
                <w:lang w:val="en-US"/>
              </w:rPr>
              <w:t>Period ended Sep/Dec/March/June 20xx</w:t>
            </w:r>
          </w:p>
        </w:tc>
        <w:tc>
          <w:tcPr>
            <w:tcW w:w="1235" w:type="pct"/>
            <w:shd w:val="clear" w:color="auto" w:fill="0070C0"/>
            <w:noWrap/>
            <w:vAlign w:val="bottom"/>
            <w:hideMark/>
          </w:tcPr>
          <w:p w14:paraId="4E002E8B" w14:textId="77777777" w:rsidR="00597A13" w:rsidRPr="00597A13" w:rsidRDefault="00597A13" w:rsidP="00597A13">
            <w:pPr>
              <w:autoSpaceDE/>
              <w:autoSpaceDN/>
              <w:jc w:val="center"/>
              <w:rPr>
                <w:b/>
                <w:color w:val="000000"/>
                <w:lang w:val="en-US"/>
              </w:rPr>
            </w:pPr>
            <w:r w:rsidRPr="00597A13">
              <w:rPr>
                <w:b/>
                <w:color w:val="000000"/>
                <w:lang w:val="en-US"/>
              </w:rPr>
              <w:t>Opening Statement</w:t>
            </w:r>
          </w:p>
          <w:p w14:paraId="38B7252C" w14:textId="1E2577D0" w:rsidR="007F32CC" w:rsidRPr="00953054" w:rsidRDefault="00597A13" w:rsidP="007F32CC">
            <w:pPr>
              <w:autoSpaceDE/>
              <w:autoSpaceDN/>
              <w:spacing w:line="276" w:lineRule="auto"/>
              <w:jc w:val="both"/>
              <w:rPr>
                <w:b/>
                <w:bCs/>
                <w:sz w:val="22"/>
                <w:szCs w:val="22"/>
                <w:lang w:val="en-US"/>
              </w:rPr>
            </w:pPr>
            <w:r w:rsidRPr="00597A13">
              <w:rPr>
                <w:b/>
                <w:color w:val="000000"/>
                <w:lang w:val="en-US"/>
              </w:rPr>
              <w:t>1st July 20XX</w:t>
            </w:r>
          </w:p>
        </w:tc>
      </w:tr>
      <w:tr w:rsidR="00AF5FE9" w:rsidRPr="00953054" w14:paraId="3A3B28A2" w14:textId="77777777" w:rsidTr="00AF5FE9">
        <w:trPr>
          <w:trHeight w:val="20"/>
        </w:trPr>
        <w:tc>
          <w:tcPr>
            <w:tcW w:w="2509"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2BDD98CF" w14:textId="77777777" w:rsidR="00AD7931" w:rsidRPr="00953054" w:rsidRDefault="00AD7931" w:rsidP="00953054">
            <w:pPr>
              <w:autoSpaceDE/>
              <w:autoSpaceDN/>
              <w:spacing w:line="276" w:lineRule="auto"/>
              <w:jc w:val="both"/>
              <w:rPr>
                <w:b/>
                <w:bCs/>
                <w:sz w:val="22"/>
                <w:szCs w:val="22"/>
                <w:lang w:eastAsia="en-GB"/>
              </w:rPr>
            </w:pPr>
          </w:p>
        </w:tc>
        <w:tc>
          <w:tcPr>
            <w:tcW w:w="1256"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6F3C17C9" w14:textId="77777777" w:rsidR="00AD7931" w:rsidRPr="00953054" w:rsidRDefault="00D83802" w:rsidP="00953054">
            <w:pPr>
              <w:autoSpaceDE/>
              <w:autoSpaceDN/>
              <w:spacing w:line="276" w:lineRule="auto"/>
              <w:jc w:val="both"/>
              <w:rPr>
                <w:b/>
                <w:bCs/>
                <w:sz w:val="22"/>
                <w:szCs w:val="22"/>
                <w:lang w:val="en-US"/>
              </w:rPr>
            </w:pPr>
            <w:r w:rsidRPr="00953054">
              <w:rPr>
                <w:b/>
                <w:bCs/>
                <w:sz w:val="22"/>
                <w:szCs w:val="22"/>
                <w:lang w:val="en-US"/>
              </w:rPr>
              <w:t>Kshs</w:t>
            </w:r>
          </w:p>
        </w:tc>
        <w:tc>
          <w:tcPr>
            <w:tcW w:w="1235"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6F696B02" w14:textId="77777777" w:rsidR="00AD7931" w:rsidRPr="00953054" w:rsidRDefault="00D83802" w:rsidP="00953054">
            <w:pPr>
              <w:autoSpaceDE/>
              <w:autoSpaceDN/>
              <w:spacing w:line="276" w:lineRule="auto"/>
              <w:jc w:val="both"/>
              <w:rPr>
                <w:b/>
                <w:bCs/>
                <w:sz w:val="22"/>
                <w:szCs w:val="22"/>
                <w:lang w:val="en-US"/>
              </w:rPr>
            </w:pPr>
            <w:r w:rsidRPr="00953054">
              <w:rPr>
                <w:b/>
                <w:bCs/>
                <w:sz w:val="22"/>
                <w:szCs w:val="22"/>
                <w:lang w:val="en-US"/>
              </w:rPr>
              <w:t>Kshs</w:t>
            </w:r>
          </w:p>
        </w:tc>
      </w:tr>
      <w:tr w:rsidR="00DB2DF7" w:rsidRPr="00953054" w14:paraId="1DB739F9" w14:textId="77777777" w:rsidTr="00AF5FE9">
        <w:trPr>
          <w:trHeight w:val="20"/>
        </w:trPr>
        <w:tc>
          <w:tcPr>
            <w:tcW w:w="2509" w:type="pct"/>
            <w:shd w:val="clear" w:color="auto" w:fill="auto"/>
            <w:noWrap/>
            <w:vAlign w:val="bottom"/>
            <w:hideMark/>
          </w:tcPr>
          <w:p w14:paraId="0A92A0E7" w14:textId="316B1BA0" w:rsidR="00DB2DF7" w:rsidRPr="00953054" w:rsidRDefault="00DC7626" w:rsidP="00953054">
            <w:pPr>
              <w:autoSpaceDE/>
              <w:autoSpaceDN/>
              <w:spacing w:line="276" w:lineRule="auto"/>
              <w:jc w:val="both"/>
              <w:rPr>
                <w:b/>
                <w:bCs/>
                <w:sz w:val="22"/>
                <w:szCs w:val="22"/>
                <w:lang w:val="en-US"/>
              </w:rPr>
            </w:pPr>
            <w:r>
              <w:rPr>
                <w:b/>
                <w:bCs/>
                <w:sz w:val="22"/>
                <w:szCs w:val="22"/>
                <w:lang w:val="en-US"/>
              </w:rPr>
              <w:t>Balance a</w:t>
            </w:r>
            <w:r w:rsidR="00DB2DF7" w:rsidRPr="00953054">
              <w:rPr>
                <w:b/>
                <w:bCs/>
                <w:sz w:val="22"/>
                <w:szCs w:val="22"/>
                <w:lang w:val="en-US"/>
              </w:rPr>
              <w:t xml:space="preserve">t </w:t>
            </w:r>
            <w:r w:rsidR="003E690F" w:rsidRPr="00953054">
              <w:rPr>
                <w:b/>
                <w:bCs/>
                <w:sz w:val="22"/>
                <w:szCs w:val="22"/>
                <w:lang w:val="en-US"/>
              </w:rPr>
              <w:t xml:space="preserve">the </w:t>
            </w:r>
            <w:r w:rsidR="001F2168">
              <w:rPr>
                <w:b/>
                <w:bCs/>
                <w:sz w:val="22"/>
                <w:szCs w:val="22"/>
                <w:lang w:val="en-US"/>
              </w:rPr>
              <w:t>beginning</w:t>
            </w:r>
            <w:r w:rsidR="003E690F" w:rsidRPr="00953054">
              <w:rPr>
                <w:b/>
                <w:bCs/>
                <w:sz w:val="22"/>
                <w:szCs w:val="22"/>
                <w:lang w:val="en-US"/>
              </w:rPr>
              <w:t xml:space="preserve"> of the </w:t>
            </w:r>
            <w:r w:rsidR="009E58AC">
              <w:rPr>
                <w:b/>
                <w:bCs/>
                <w:sz w:val="22"/>
                <w:szCs w:val="22"/>
                <w:lang w:val="en-US"/>
              </w:rPr>
              <w:t>period</w:t>
            </w:r>
          </w:p>
        </w:tc>
        <w:tc>
          <w:tcPr>
            <w:tcW w:w="1256" w:type="pct"/>
            <w:shd w:val="clear" w:color="auto" w:fill="auto"/>
            <w:noWrap/>
            <w:vAlign w:val="bottom"/>
            <w:hideMark/>
          </w:tcPr>
          <w:p w14:paraId="36336D6C" w14:textId="77777777" w:rsidR="00DB2DF7" w:rsidRPr="00953054" w:rsidRDefault="00D83802" w:rsidP="00953054">
            <w:pPr>
              <w:autoSpaceDE/>
              <w:autoSpaceDN/>
              <w:spacing w:line="276" w:lineRule="auto"/>
              <w:jc w:val="both"/>
              <w:rPr>
                <w:b/>
                <w:bCs/>
                <w:sz w:val="22"/>
                <w:szCs w:val="22"/>
                <w:lang w:val="en-US"/>
              </w:rPr>
            </w:pPr>
            <w:r w:rsidRPr="00953054">
              <w:rPr>
                <w:b/>
                <w:bCs/>
                <w:sz w:val="22"/>
                <w:szCs w:val="22"/>
                <w:lang w:val="en-US"/>
              </w:rPr>
              <w:t>xxx</w:t>
            </w:r>
          </w:p>
        </w:tc>
        <w:tc>
          <w:tcPr>
            <w:tcW w:w="1235" w:type="pct"/>
            <w:shd w:val="clear" w:color="auto" w:fill="auto"/>
            <w:noWrap/>
            <w:vAlign w:val="bottom"/>
            <w:hideMark/>
          </w:tcPr>
          <w:p w14:paraId="6DF9A837" w14:textId="77777777" w:rsidR="00DB2DF7" w:rsidRPr="00953054" w:rsidRDefault="00D83802" w:rsidP="00953054">
            <w:pPr>
              <w:autoSpaceDE/>
              <w:autoSpaceDN/>
              <w:spacing w:line="276" w:lineRule="auto"/>
              <w:jc w:val="both"/>
              <w:rPr>
                <w:b/>
                <w:bCs/>
                <w:sz w:val="22"/>
                <w:szCs w:val="22"/>
                <w:lang w:val="en-US"/>
              </w:rPr>
            </w:pPr>
            <w:r w:rsidRPr="00953054">
              <w:rPr>
                <w:b/>
                <w:bCs/>
                <w:sz w:val="22"/>
                <w:szCs w:val="22"/>
                <w:lang w:val="en-US"/>
              </w:rPr>
              <w:t>xxx</w:t>
            </w:r>
          </w:p>
        </w:tc>
      </w:tr>
      <w:tr w:rsidR="00F37B62" w:rsidRPr="00953054" w14:paraId="2D2862ED" w14:textId="77777777" w:rsidTr="00AF5FE9">
        <w:trPr>
          <w:trHeight w:val="20"/>
        </w:trPr>
        <w:tc>
          <w:tcPr>
            <w:tcW w:w="2509" w:type="pct"/>
            <w:shd w:val="clear" w:color="auto" w:fill="auto"/>
            <w:noWrap/>
            <w:vAlign w:val="bottom"/>
          </w:tcPr>
          <w:p w14:paraId="1937BFD4" w14:textId="77777777" w:rsidR="00F37B62" w:rsidRPr="00953054" w:rsidRDefault="00F37B62" w:rsidP="00953054">
            <w:pPr>
              <w:autoSpaceDE/>
              <w:autoSpaceDN/>
              <w:spacing w:line="276" w:lineRule="auto"/>
              <w:jc w:val="both"/>
              <w:rPr>
                <w:sz w:val="22"/>
                <w:szCs w:val="22"/>
                <w:lang w:val="en-US"/>
              </w:rPr>
            </w:pPr>
            <w:r w:rsidRPr="00953054">
              <w:rPr>
                <w:sz w:val="22"/>
                <w:szCs w:val="22"/>
                <w:lang w:val="en-US"/>
              </w:rPr>
              <w:t xml:space="preserve">Discount </w:t>
            </w:r>
            <w:r w:rsidR="003E690F" w:rsidRPr="00953054">
              <w:rPr>
                <w:sz w:val="22"/>
                <w:szCs w:val="22"/>
                <w:lang w:val="en-US"/>
              </w:rPr>
              <w:t>interest on lease liability</w:t>
            </w:r>
          </w:p>
        </w:tc>
        <w:tc>
          <w:tcPr>
            <w:tcW w:w="1256" w:type="pct"/>
            <w:shd w:val="clear" w:color="auto" w:fill="auto"/>
            <w:noWrap/>
            <w:vAlign w:val="bottom"/>
          </w:tcPr>
          <w:p w14:paraId="0AC6EE9A" w14:textId="77777777" w:rsidR="00F37B62" w:rsidRPr="00953054" w:rsidRDefault="00D83802" w:rsidP="00953054">
            <w:pPr>
              <w:autoSpaceDE/>
              <w:autoSpaceDN/>
              <w:spacing w:line="276" w:lineRule="auto"/>
              <w:jc w:val="both"/>
              <w:rPr>
                <w:sz w:val="22"/>
                <w:szCs w:val="22"/>
                <w:lang w:val="en-US"/>
              </w:rPr>
            </w:pPr>
            <w:r w:rsidRPr="00953054">
              <w:rPr>
                <w:sz w:val="22"/>
                <w:szCs w:val="22"/>
                <w:lang w:val="en-US"/>
              </w:rPr>
              <w:t>xxx</w:t>
            </w:r>
          </w:p>
        </w:tc>
        <w:tc>
          <w:tcPr>
            <w:tcW w:w="1235" w:type="pct"/>
            <w:shd w:val="clear" w:color="auto" w:fill="auto"/>
            <w:noWrap/>
            <w:vAlign w:val="bottom"/>
          </w:tcPr>
          <w:p w14:paraId="0CBC4178" w14:textId="77777777" w:rsidR="00F37B62" w:rsidRPr="00953054" w:rsidRDefault="00D83802" w:rsidP="00953054">
            <w:pPr>
              <w:autoSpaceDE/>
              <w:autoSpaceDN/>
              <w:spacing w:line="276" w:lineRule="auto"/>
              <w:jc w:val="both"/>
              <w:rPr>
                <w:sz w:val="22"/>
                <w:szCs w:val="22"/>
                <w:lang w:val="en-US"/>
              </w:rPr>
            </w:pPr>
            <w:r w:rsidRPr="00953054">
              <w:rPr>
                <w:sz w:val="22"/>
                <w:szCs w:val="22"/>
                <w:lang w:val="en-US"/>
              </w:rPr>
              <w:t>xxx</w:t>
            </w:r>
          </w:p>
        </w:tc>
      </w:tr>
      <w:tr w:rsidR="00F37B62" w:rsidRPr="00953054" w14:paraId="55B64A70" w14:textId="77777777" w:rsidTr="00AF5FE9">
        <w:trPr>
          <w:trHeight w:val="20"/>
        </w:trPr>
        <w:tc>
          <w:tcPr>
            <w:tcW w:w="2509" w:type="pct"/>
            <w:shd w:val="clear" w:color="auto" w:fill="auto"/>
            <w:noWrap/>
            <w:vAlign w:val="bottom"/>
          </w:tcPr>
          <w:p w14:paraId="0167D8C5" w14:textId="1E7236BD" w:rsidR="00F37B62" w:rsidRPr="00953054" w:rsidRDefault="00F37B62" w:rsidP="00953054">
            <w:pPr>
              <w:autoSpaceDE/>
              <w:autoSpaceDN/>
              <w:spacing w:line="276" w:lineRule="auto"/>
              <w:jc w:val="both"/>
              <w:rPr>
                <w:sz w:val="22"/>
                <w:szCs w:val="22"/>
                <w:lang w:val="en-US"/>
              </w:rPr>
            </w:pPr>
            <w:r w:rsidRPr="00953054">
              <w:rPr>
                <w:sz w:val="22"/>
                <w:szCs w:val="22"/>
                <w:lang w:val="en-US"/>
              </w:rPr>
              <w:t xml:space="preserve">Paid </w:t>
            </w:r>
            <w:r w:rsidR="003E690F" w:rsidRPr="00953054">
              <w:rPr>
                <w:sz w:val="22"/>
                <w:szCs w:val="22"/>
                <w:lang w:val="en-US"/>
              </w:rPr>
              <w:t xml:space="preserve">during the </w:t>
            </w:r>
            <w:r w:rsidR="00744AB8">
              <w:rPr>
                <w:sz w:val="22"/>
                <w:szCs w:val="22"/>
                <w:lang w:val="en-US"/>
              </w:rPr>
              <w:t>period</w:t>
            </w:r>
          </w:p>
        </w:tc>
        <w:tc>
          <w:tcPr>
            <w:tcW w:w="1256" w:type="pct"/>
            <w:shd w:val="clear" w:color="auto" w:fill="auto"/>
            <w:noWrap/>
            <w:vAlign w:val="bottom"/>
          </w:tcPr>
          <w:p w14:paraId="07F3B9AA" w14:textId="77777777" w:rsidR="00F37B62" w:rsidRPr="00953054" w:rsidRDefault="00D83802" w:rsidP="00953054">
            <w:pPr>
              <w:autoSpaceDE/>
              <w:autoSpaceDN/>
              <w:spacing w:line="276" w:lineRule="auto"/>
              <w:jc w:val="both"/>
              <w:rPr>
                <w:sz w:val="22"/>
                <w:szCs w:val="22"/>
                <w:lang w:val="en-US"/>
              </w:rPr>
            </w:pPr>
            <w:r w:rsidRPr="00953054">
              <w:rPr>
                <w:sz w:val="22"/>
                <w:szCs w:val="22"/>
                <w:lang w:val="en-US"/>
              </w:rPr>
              <w:t>(xxx)</w:t>
            </w:r>
          </w:p>
        </w:tc>
        <w:tc>
          <w:tcPr>
            <w:tcW w:w="1235" w:type="pct"/>
            <w:shd w:val="clear" w:color="auto" w:fill="auto"/>
            <w:noWrap/>
            <w:vAlign w:val="bottom"/>
          </w:tcPr>
          <w:p w14:paraId="2C2655CC" w14:textId="77777777" w:rsidR="00F37B62" w:rsidRPr="00953054" w:rsidRDefault="00D83802" w:rsidP="00953054">
            <w:pPr>
              <w:autoSpaceDE/>
              <w:autoSpaceDN/>
              <w:spacing w:line="276" w:lineRule="auto"/>
              <w:jc w:val="both"/>
              <w:rPr>
                <w:sz w:val="22"/>
                <w:szCs w:val="22"/>
                <w:lang w:val="en-US"/>
              </w:rPr>
            </w:pPr>
            <w:r w:rsidRPr="00953054">
              <w:rPr>
                <w:sz w:val="22"/>
                <w:szCs w:val="22"/>
                <w:lang w:val="en-US"/>
              </w:rPr>
              <w:t>(xxx)</w:t>
            </w:r>
          </w:p>
        </w:tc>
      </w:tr>
      <w:tr w:rsidR="00F37B62" w:rsidRPr="00953054" w14:paraId="2C15EC3F" w14:textId="77777777" w:rsidTr="00AF5FE9">
        <w:trPr>
          <w:trHeight w:val="20"/>
        </w:trPr>
        <w:tc>
          <w:tcPr>
            <w:tcW w:w="2509" w:type="pct"/>
            <w:shd w:val="clear" w:color="auto" w:fill="auto"/>
            <w:noWrap/>
            <w:vAlign w:val="bottom"/>
            <w:hideMark/>
          </w:tcPr>
          <w:p w14:paraId="4D528C48" w14:textId="1EAAB1C6" w:rsidR="00F37B62" w:rsidRPr="00953054" w:rsidRDefault="00DB2DF7" w:rsidP="00953054">
            <w:pPr>
              <w:autoSpaceDE/>
              <w:autoSpaceDN/>
              <w:spacing w:line="276" w:lineRule="auto"/>
              <w:jc w:val="both"/>
              <w:rPr>
                <w:b/>
                <w:bCs/>
                <w:sz w:val="22"/>
                <w:szCs w:val="22"/>
                <w:lang w:val="en-US"/>
              </w:rPr>
            </w:pPr>
            <w:r w:rsidRPr="00953054">
              <w:rPr>
                <w:b/>
                <w:bCs/>
                <w:sz w:val="22"/>
                <w:szCs w:val="22"/>
                <w:lang w:eastAsia="en-GB"/>
              </w:rPr>
              <w:t xml:space="preserve">At </w:t>
            </w:r>
            <w:r w:rsidR="003E690F" w:rsidRPr="00953054">
              <w:rPr>
                <w:b/>
                <w:bCs/>
                <w:sz w:val="22"/>
                <w:szCs w:val="22"/>
                <w:lang w:eastAsia="en-GB"/>
              </w:rPr>
              <w:t xml:space="preserve">end of the </w:t>
            </w:r>
            <w:r w:rsidR="00744AB8">
              <w:rPr>
                <w:b/>
                <w:bCs/>
                <w:sz w:val="22"/>
                <w:szCs w:val="22"/>
                <w:lang w:eastAsia="en-GB"/>
              </w:rPr>
              <w:t>period</w:t>
            </w:r>
          </w:p>
        </w:tc>
        <w:tc>
          <w:tcPr>
            <w:tcW w:w="1256" w:type="pct"/>
            <w:shd w:val="clear" w:color="auto" w:fill="auto"/>
            <w:noWrap/>
            <w:vAlign w:val="bottom"/>
            <w:hideMark/>
          </w:tcPr>
          <w:p w14:paraId="72DC835D" w14:textId="77777777" w:rsidR="00F37B62" w:rsidRPr="00953054" w:rsidRDefault="00D83802" w:rsidP="00953054">
            <w:pPr>
              <w:autoSpaceDE/>
              <w:autoSpaceDN/>
              <w:spacing w:line="276" w:lineRule="auto"/>
              <w:jc w:val="both"/>
              <w:rPr>
                <w:b/>
                <w:bCs/>
                <w:sz w:val="22"/>
                <w:szCs w:val="22"/>
                <w:lang w:val="en-US"/>
              </w:rPr>
            </w:pPr>
            <w:r w:rsidRPr="00953054">
              <w:rPr>
                <w:b/>
                <w:bCs/>
                <w:sz w:val="22"/>
                <w:szCs w:val="22"/>
                <w:lang w:val="en-US"/>
              </w:rPr>
              <w:t>xxx</w:t>
            </w:r>
          </w:p>
        </w:tc>
        <w:tc>
          <w:tcPr>
            <w:tcW w:w="1235" w:type="pct"/>
            <w:shd w:val="clear" w:color="auto" w:fill="auto"/>
            <w:noWrap/>
            <w:vAlign w:val="bottom"/>
            <w:hideMark/>
          </w:tcPr>
          <w:p w14:paraId="10A8857E" w14:textId="77777777" w:rsidR="00F37B62" w:rsidRPr="00953054" w:rsidRDefault="00D83802" w:rsidP="00953054">
            <w:pPr>
              <w:autoSpaceDE/>
              <w:autoSpaceDN/>
              <w:spacing w:line="276" w:lineRule="auto"/>
              <w:jc w:val="both"/>
              <w:rPr>
                <w:b/>
                <w:bCs/>
                <w:sz w:val="22"/>
                <w:szCs w:val="22"/>
                <w:lang w:val="en-US"/>
              </w:rPr>
            </w:pPr>
            <w:r w:rsidRPr="00953054">
              <w:rPr>
                <w:b/>
                <w:bCs/>
                <w:sz w:val="22"/>
                <w:szCs w:val="22"/>
                <w:lang w:val="en-US"/>
              </w:rPr>
              <w:t>xxx</w:t>
            </w:r>
          </w:p>
        </w:tc>
      </w:tr>
    </w:tbl>
    <w:p w14:paraId="6014EC93" w14:textId="77777777" w:rsidR="003E690F" w:rsidRPr="00953054" w:rsidRDefault="003E690F" w:rsidP="00953054">
      <w:pPr>
        <w:autoSpaceDE/>
        <w:autoSpaceDN/>
        <w:spacing w:line="360" w:lineRule="auto"/>
        <w:jc w:val="both"/>
        <w:rPr>
          <w:sz w:val="22"/>
          <w:szCs w:val="22"/>
        </w:rPr>
      </w:pPr>
    </w:p>
    <w:p w14:paraId="1DC4AC61" w14:textId="77777777" w:rsidR="008D5D0A" w:rsidRPr="00953054" w:rsidRDefault="009A07FD" w:rsidP="00196F69">
      <w:pPr>
        <w:pStyle w:val="ListParagraph"/>
        <w:numPr>
          <w:ilvl w:val="0"/>
          <w:numId w:val="36"/>
        </w:numPr>
        <w:spacing w:line="360" w:lineRule="auto"/>
        <w:ind w:right="-20"/>
        <w:jc w:val="both"/>
        <w:rPr>
          <w:rFonts w:eastAsia="Arial"/>
          <w:b/>
          <w:bCs/>
          <w:spacing w:val="3"/>
          <w:sz w:val="22"/>
          <w:szCs w:val="22"/>
        </w:rPr>
      </w:pPr>
      <w:r w:rsidRPr="00953054">
        <w:rPr>
          <w:rFonts w:eastAsia="Arial"/>
          <w:b/>
          <w:bCs/>
          <w:spacing w:val="3"/>
          <w:sz w:val="22"/>
          <w:szCs w:val="22"/>
        </w:rPr>
        <w:t>Deferred Income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650"/>
        <w:gridCol w:w="2184"/>
        <w:gridCol w:w="2196"/>
      </w:tblGrid>
      <w:tr w:rsidR="007F32CC" w:rsidRPr="00953054" w14:paraId="0EAFDA82" w14:textId="77777777" w:rsidTr="000A0629">
        <w:trPr>
          <w:trHeight w:val="340"/>
        </w:trPr>
        <w:tc>
          <w:tcPr>
            <w:tcW w:w="2642" w:type="pct"/>
            <w:shd w:val="clear" w:color="auto" w:fill="0070C0"/>
            <w:noWrap/>
            <w:vAlign w:val="bottom"/>
            <w:hideMark/>
          </w:tcPr>
          <w:p w14:paraId="1D15CB13" w14:textId="77777777" w:rsidR="007F32CC" w:rsidRPr="00953054" w:rsidRDefault="007F32CC" w:rsidP="007F32CC">
            <w:pPr>
              <w:autoSpaceDE/>
              <w:autoSpaceDN/>
              <w:spacing w:line="276" w:lineRule="auto"/>
              <w:jc w:val="both"/>
              <w:rPr>
                <w:b/>
                <w:bCs/>
                <w:sz w:val="22"/>
                <w:szCs w:val="22"/>
                <w:lang w:eastAsia="en-GB"/>
              </w:rPr>
            </w:pPr>
            <w:r w:rsidRPr="00953054">
              <w:rPr>
                <w:b/>
                <w:bCs/>
                <w:sz w:val="22"/>
                <w:szCs w:val="22"/>
                <w:lang w:val="en-US"/>
              </w:rPr>
              <w:t>Description</w:t>
            </w:r>
          </w:p>
        </w:tc>
        <w:tc>
          <w:tcPr>
            <w:tcW w:w="1123" w:type="pct"/>
            <w:shd w:val="clear" w:color="auto" w:fill="0070C0"/>
            <w:vAlign w:val="bottom"/>
          </w:tcPr>
          <w:p w14:paraId="681C5677" w14:textId="77777777" w:rsidR="007F32CC" w:rsidRPr="00953054" w:rsidRDefault="007F32CC" w:rsidP="007F32CC">
            <w:pPr>
              <w:autoSpaceDE/>
              <w:autoSpaceDN/>
              <w:spacing w:line="276" w:lineRule="auto"/>
              <w:jc w:val="both"/>
              <w:rPr>
                <w:b/>
                <w:bCs/>
                <w:sz w:val="22"/>
                <w:szCs w:val="22"/>
                <w:lang w:val="en-US"/>
              </w:rPr>
            </w:pPr>
            <w:r>
              <w:rPr>
                <w:b/>
                <w:bCs/>
                <w:color w:val="000000"/>
                <w:sz w:val="22"/>
                <w:szCs w:val="22"/>
                <w:lang w:val="en-US"/>
              </w:rPr>
              <w:t>Period ended Sep/Dec/March/June 20xx</w:t>
            </w:r>
          </w:p>
        </w:tc>
        <w:tc>
          <w:tcPr>
            <w:tcW w:w="1235" w:type="pct"/>
            <w:shd w:val="clear" w:color="auto" w:fill="0070C0"/>
            <w:noWrap/>
            <w:vAlign w:val="bottom"/>
          </w:tcPr>
          <w:p w14:paraId="6AE7812B" w14:textId="77777777" w:rsidR="00D4534A" w:rsidRPr="00D4534A" w:rsidRDefault="00D4534A" w:rsidP="00D4534A">
            <w:pPr>
              <w:autoSpaceDE/>
              <w:autoSpaceDN/>
              <w:jc w:val="center"/>
              <w:rPr>
                <w:b/>
                <w:color w:val="000000"/>
                <w:lang w:val="en-US"/>
              </w:rPr>
            </w:pPr>
            <w:r w:rsidRPr="00D4534A">
              <w:rPr>
                <w:b/>
                <w:color w:val="000000"/>
                <w:lang w:val="en-US"/>
              </w:rPr>
              <w:t>Opening Statement</w:t>
            </w:r>
          </w:p>
          <w:p w14:paraId="5AC690DA" w14:textId="04D7CD31" w:rsidR="007F32CC" w:rsidRPr="00953054" w:rsidRDefault="00D4534A" w:rsidP="007F32CC">
            <w:pPr>
              <w:autoSpaceDE/>
              <w:autoSpaceDN/>
              <w:spacing w:line="276" w:lineRule="auto"/>
              <w:jc w:val="both"/>
              <w:rPr>
                <w:b/>
                <w:bCs/>
                <w:sz w:val="22"/>
                <w:szCs w:val="22"/>
                <w:lang w:val="en-US"/>
              </w:rPr>
            </w:pPr>
            <w:r w:rsidRPr="00D4534A">
              <w:rPr>
                <w:b/>
                <w:color w:val="000000"/>
                <w:lang w:val="en-US"/>
              </w:rPr>
              <w:t>1st July 20XX</w:t>
            </w:r>
          </w:p>
        </w:tc>
      </w:tr>
      <w:tr w:rsidR="00650C14" w:rsidRPr="00953054" w14:paraId="3E1543FC" w14:textId="77777777" w:rsidTr="001E01AD">
        <w:trPr>
          <w:trHeight w:val="340"/>
        </w:trPr>
        <w:tc>
          <w:tcPr>
            <w:tcW w:w="2642" w:type="pct"/>
            <w:shd w:val="clear" w:color="auto" w:fill="0070C0"/>
            <w:noWrap/>
            <w:vAlign w:val="bottom"/>
            <w:hideMark/>
          </w:tcPr>
          <w:p w14:paraId="0B5E6281" w14:textId="77777777" w:rsidR="008D5D0A" w:rsidRPr="00953054" w:rsidRDefault="008D5D0A" w:rsidP="00953054">
            <w:pPr>
              <w:autoSpaceDE/>
              <w:autoSpaceDN/>
              <w:spacing w:line="276" w:lineRule="auto"/>
              <w:jc w:val="both"/>
              <w:rPr>
                <w:b/>
                <w:bCs/>
                <w:sz w:val="22"/>
                <w:szCs w:val="22"/>
                <w:lang w:eastAsia="en-GB"/>
              </w:rPr>
            </w:pPr>
          </w:p>
        </w:tc>
        <w:tc>
          <w:tcPr>
            <w:tcW w:w="1123" w:type="pct"/>
            <w:shd w:val="clear" w:color="auto" w:fill="0070C0"/>
            <w:vAlign w:val="bottom"/>
          </w:tcPr>
          <w:p w14:paraId="3EF5A7F6" w14:textId="77777777" w:rsidR="008D5D0A" w:rsidRPr="00953054" w:rsidRDefault="00D83802" w:rsidP="00953054">
            <w:pPr>
              <w:autoSpaceDE/>
              <w:autoSpaceDN/>
              <w:spacing w:line="276" w:lineRule="auto"/>
              <w:jc w:val="both"/>
              <w:rPr>
                <w:b/>
                <w:bCs/>
                <w:sz w:val="22"/>
                <w:szCs w:val="22"/>
                <w:lang w:val="en-US"/>
              </w:rPr>
            </w:pPr>
            <w:r w:rsidRPr="00953054">
              <w:rPr>
                <w:b/>
                <w:bCs/>
                <w:sz w:val="22"/>
                <w:szCs w:val="22"/>
                <w:lang w:val="en-US"/>
              </w:rPr>
              <w:t>Kshs</w:t>
            </w:r>
          </w:p>
        </w:tc>
        <w:tc>
          <w:tcPr>
            <w:tcW w:w="1235" w:type="pct"/>
            <w:shd w:val="clear" w:color="auto" w:fill="0070C0"/>
            <w:noWrap/>
            <w:vAlign w:val="bottom"/>
          </w:tcPr>
          <w:p w14:paraId="71394B93" w14:textId="77777777" w:rsidR="008D5D0A" w:rsidRPr="00953054" w:rsidRDefault="00D83802" w:rsidP="00953054">
            <w:pPr>
              <w:autoSpaceDE/>
              <w:autoSpaceDN/>
              <w:spacing w:line="276" w:lineRule="auto"/>
              <w:jc w:val="both"/>
              <w:rPr>
                <w:b/>
                <w:bCs/>
                <w:sz w:val="22"/>
                <w:szCs w:val="22"/>
                <w:lang w:val="en-US"/>
              </w:rPr>
            </w:pPr>
            <w:r w:rsidRPr="00953054">
              <w:rPr>
                <w:b/>
                <w:bCs/>
                <w:sz w:val="22"/>
                <w:szCs w:val="22"/>
                <w:lang w:val="en-US"/>
              </w:rPr>
              <w:t>Kshs</w:t>
            </w:r>
          </w:p>
        </w:tc>
      </w:tr>
      <w:tr w:rsidR="00650C14" w:rsidRPr="00953054" w14:paraId="1FFDDE54" w14:textId="77777777" w:rsidTr="001E01AD">
        <w:trPr>
          <w:trHeight w:val="340"/>
        </w:trPr>
        <w:tc>
          <w:tcPr>
            <w:tcW w:w="2642" w:type="pct"/>
            <w:shd w:val="clear" w:color="auto" w:fill="auto"/>
            <w:noWrap/>
            <w:vAlign w:val="bottom"/>
            <w:hideMark/>
          </w:tcPr>
          <w:p w14:paraId="50DDDE82" w14:textId="77777777" w:rsidR="008D5D0A" w:rsidRPr="00953054" w:rsidRDefault="008D5D0A" w:rsidP="00953054">
            <w:pPr>
              <w:autoSpaceDE/>
              <w:autoSpaceDN/>
              <w:spacing w:line="276" w:lineRule="auto"/>
              <w:jc w:val="both"/>
              <w:rPr>
                <w:sz w:val="22"/>
                <w:szCs w:val="22"/>
                <w:lang w:val="en-US"/>
              </w:rPr>
            </w:pPr>
            <w:r w:rsidRPr="00953054">
              <w:rPr>
                <w:sz w:val="22"/>
                <w:szCs w:val="22"/>
                <w:lang w:eastAsia="en-GB"/>
              </w:rPr>
              <w:t xml:space="preserve">National </w:t>
            </w:r>
            <w:r w:rsidR="00D83802" w:rsidRPr="00953054">
              <w:rPr>
                <w:sz w:val="22"/>
                <w:szCs w:val="22"/>
                <w:lang w:eastAsia="en-GB"/>
              </w:rPr>
              <w:t>Government</w:t>
            </w:r>
          </w:p>
        </w:tc>
        <w:tc>
          <w:tcPr>
            <w:tcW w:w="1123" w:type="pct"/>
            <w:vAlign w:val="bottom"/>
          </w:tcPr>
          <w:p w14:paraId="6AADF166" w14:textId="77777777" w:rsidR="008D5D0A" w:rsidRPr="00953054" w:rsidRDefault="008D5D0A" w:rsidP="00953054">
            <w:pPr>
              <w:autoSpaceDE/>
              <w:autoSpaceDN/>
              <w:spacing w:line="276" w:lineRule="auto"/>
              <w:jc w:val="both"/>
              <w:rPr>
                <w:sz w:val="22"/>
                <w:szCs w:val="22"/>
                <w:lang w:val="en-US"/>
              </w:rPr>
            </w:pPr>
            <w:r w:rsidRPr="00953054">
              <w:rPr>
                <w:sz w:val="22"/>
                <w:szCs w:val="22"/>
                <w:lang w:val="en-US"/>
              </w:rPr>
              <w:t>xxx</w:t>
            </w:r>
          </w:p>
        </w:tc>
        <w:tc>
          <w:tcPr>
            <w:tcW w:w="1235" w:type="pct"/>
            <w:shd w:val="clear" w:color="auto" w:fill="auto"/>
            <w:noWrap/>
            <w:vAlign w:val="bottom"/>
            <w:hideMark/>
          </w:tcPr>
          <w:p w14:paraId="2E12BD88" w14:textId="77777777" w:rsidR="008D5D0A" w:rsidRPr="00953054" w:rsidRDefault="0024597F"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692E88FB" w14:textId="77777777" w:rsidTr="001E01AD">
        <w:trPr>
          <w:trHeight w:val="340"/>
        </w:trPr>
        <w:tc>
          <w:tcPr>
            <w:tcW w:w="2642" w:type="pct"/>
            <w:shd w:val="clear" w:color="auto" w:fill="auto"/>
            <w:noWrap/>
            <w:vAlign w:val="bottom"/>
            <w:hideMark/>
          </w:tcPr>
          <w:p w14:paraId="694700C6" w14:textId="77777777" w:rsidR="008D5D0A" w:rsidRPr="00953054" w:rsidRDefault="008D5D0A" w:rsidP="00953054">
            <w:pPr>
              <w:autoSpaceDE/>
              <w:autoSpaceDN/>
              <w:spacing w:line="276" w:lineRule="auto"/>
              <w:jc w:val="both"/>
              <w:rPr>
                <w:sz w:val="22"/>
                <w:szCs w:val="22"/>
                <w:lang w:val="en-US"/>
              </w:rPr>
            </w:pPr>
            <w:r w:rsidRPr="00953054">
              <w:rPr>
                <w:sz w:val="22"/>
                <w:szCs w:val="22"/>
                <w:lang w:eastAsia="en-GB"/>
              </w:rPr>
              <w:t xml:space="preserve">International </w:t>
            </w:r>
            <w:r w:rsidR="00D83802" w:rsidRPr="00953054">
              <w:rPr>
                <w:sz w:val="22"/>
                <w:szCs w:val="22"/>
                <w:lang w:eastAsia="en-GB"/>
              </w:rPr>
              <w:t>Funders</w:t>
            </w:r>
          </w:p>
        </w:tc>
        <w:tc>
          <w:tcPr>
            <w:tcW w:w="1123" w:type="pct"/>
            <w:vAlign w:val="bottom"/>
          </w:tcPr>
          <w:p w14:paraId="63F597F9" w14:textId="77777777" w:rsidR="008D5D0A" w:rsidRPr="00953054" w:rsidRDefault="008D5D0A" w:rsidP="00953054">
            <w:pPr>
              <w:autoSpaceDE/>
              <w:autoSpaceDN/>
              <w:spacing w:line="276" w:lineRule="auto"/>
              <w:jc w:val="both"/>
              <w:rPr>
                <w:sz w:val="22"/>
                <w:szCs w:val="22"/>
                <w:lang w:val="en-US"/>
              </w:rPr>
            </w:pPr>
            <w:r w:rsidRPr="00953054">
              <w:rPr>
                <w:sz w:val="22"/>
                <w:szCs w:val="22"/>
                <w:lang w:val="en-US"/>
              </w:rPr>
              <w:t>xxx</w:t>
            </w:r>
          </w:p>
        </w:tc>
        <w:tc>
          <w:tcPr>
            <w:tcW w:w="1235" w:type="pct"/>
            <w:shd w:val="clear" w:color="auto" w:fill="auto"/>
            <w:noWrap/>
            <w:vAlign w:val="bottom"/>
            <w:hideMark/>
          </w:tcPr>
          <w:p w14:paraId="5FD428CF" w14:textId="77777777" w:rsidR="008D5D0A" w:rsidRPr="00953054" w:rsidRDefault="0024597F"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3B888E04" w14:textId="77777777" w:rsidTr="001E01AD">
        <w:trPr>
          <w:trHeight w:val="340"/>
        </w:trPr>
        <w:tc>
          <w:tcPr>
            <w:tcW w:w="2642" w:type="pct"/>
            <w:shd w:val="clear" w:color="auto" w:fill="auto"/>
            <w:vAlign w:val="bottom"/>
            <w:hideMark/>
          </w:tcPr>
          <w:p w14:paraId="3949E1B9" w14:textId="77777777" w:rsidR="008D5D0A" w:rsidRPr="00953054" w:rsidRDefault="008D5D0A" w:rsidP="00953054">
            <w:pPr>
              <w:autoSpaceDE/>
              <w:autoSpaceDN/>
              <w:spacing w:line="276" w:lineRule="auto"/>
              <w:jc w:val="both"/>
              <w:rPr>
                <w:sz w:val="22"/>
                <w:szCs w:val="22"/>
                <w:lang w:val="en-US"/>
              </w:rPr>
            </w:pPr>
            <w:r w:rsidRPr="00953054">
              <w:rPr>
                <w:sz w:val="22"/>
                <w:szCs w:val="22"/>
                <w:lang w:eastAsia="en-GB"/>
              </w:rPr>
              <w:t xml:space="preserve">Public </w:t>
            </w:r>
            <w:r w:rsidR="00D83802" w:rsidRPr="00953054">
              <w:rPr>
                <w:sz w:val="22"/>
                <w:szCs w:val="22"/>
                <w:lang w:eastAsia="en-GB"/>
              </w:rPr>
              <w:t xml:space="preserve">Contributions </w:t>
            </w:r>
            <w:r w:rsidR="003E690F" w:rsidRPr="00953054">
              <w:rPr>
                <w:sz w:val="22"/>
                <w:szCs w:val="22"/>
                <w:lang w:eastAsia="en-GB"/>
              </w:rPr>
              <w:t>and</w:t>
            </w:r>
            <w:r w:rsidR="00D83802" w:rsidRPr="00953054">
              <w:rPr>
                <w:sz w:val="22"/>
                <w:szCs w:val="22"/>
                <w:lang w:eastAsia="en-GB"/>
              </w:rPr>
              <w:t xml:space="preserve"> Donations</w:t>
            </w:r>
          </w:p>
        </w:tc>
        <w:tc>
          <w:tcPr>
            <w:tcW w:w="1123" w:type="pct"/>
            <w:vAlign w:val="bottom"/>
          </w:tcPr>
          <w:p w14:paraId="62653632" w14:textId="77777777" w:rsidR="008D5D0A" w:rsidRPr="00953054" w:rsidRDefault="008D5D0A" w:rsidP="00953054">
            <w:pPr>
              <w:autoSpaceDE/>
              <w:autoSpaceDN/>
              <w:spacing w:line="276" w:lineRule="auto"/>
              <w:jc w:val="both"/>
              <w:rPr>
                <w:sz w:val="22"/>
                <w:szCs w:val="22"/>
                <w:lang w:val="en-US"/>
              </w:rPr>
            </w:pPr>
            <w:r w:rsidRPr="00953054">
              <w:rPr>
                <w:sz w:val="22"/>
                <w:szCs w:val="22"/>
                <w:lang w:val="en-US"/>
              </w:rPr>
              <w:t>xxx</w:t>
            </w:r>
          </w:p>
        </w:tc>
        <w:tc>
          <w:tcPr>
            <w:tcW w:w="1235" w:type="pct"/>
            <w:shd w:val="clear" w:color="auto" w:fill="auto"/>
            <w:noWrap/>
            <w:vAlign w:val="bottom"/>
            <w:hideMark/>
          </w:tcPr>
          <w:p w14:paraId="5FDCFAA6" w14:textId="77777777" w:rsidR="008D5D0A" w:rsidRPr="00953054" w:rsidRDefault="0024597F" w:rsidP="00953054">
            <w:pPr>
              <w:autoSpaceDE/>
              <w:autoSpaceDN/>
              <w:spacing w:line="276" w:lineRule="auto"/>
              <w:jc w:val="both"/>
              <w:rPr>
                <w:sz w:val="22"/>
                <w:szCs w:val="22"/>
                <w:lang w:val="en-US"/>
              </w:rPr>
            </w:pPr>
            <w:r w:rsidRPr="00953054">
              <w:rPr>
                <w:sz w:val="22"/>
                <w:szCs w:val="22"/>
                <w:lang w:val="en-US"/>
              </w:rPr>
              <w:t>xxx</w:t>
            </w:r>
          </w:p>
        </w:tc>
      </w:tr>
      <w:tr w:rsidR="00473C81" w:rsidRPr="00953054" w14:paraId="6006AFBE" w14:textId="77777777" w:rsidTr="001E01AD">
        <w:trPr>
          <w:trHeight w:val="340"/>
        </w:trPr>
        <w:tc>
          <w:tcPr>
            <w:tcW w:w="2642" w:type="pct"/>
            <w:shd w:val="clear" w:color="auto" w:fill="auto"/>
            <w:noWrap/>
            <w:vAlign w:val="bottom"/>
            <w:hideMark/>
          </w:tcPr>
          <w:p w14:paraId="00BD15E2" w14:textId="77777777" w:rsidR="008D5D0A" w:rsidRPr="00953054" w:rsidRDefault="008D5D0A" w:rsidP="00953054">
            <w:pPr>
              <w:autoSpaceDE/>
              <w:autoSpaceDN/>
              <w:spacing w:line="276" w:lineRule="auto"/>
              <w:jc w:val="both"/>
              <w:rPr>
                <w:b/>
                <w:bCs/>
                <w:sz w:val="22"/>
                <w:szCs w:val="22"/>
                <w:lang w:val="en-US"/>
              </w:rPr>
            </w:pPr>
            <w:r w:rsidRPr="00953054">
              <w:rPr>
                <w:b/>
                <w:bCs/>
                <w:sz w:val="22"/>
                <w:szCs w:val="22"/>
                <w:lang w:eastAsia="en-GB"/>
              </w:rPr>
              <w:t>Total</w:t>
            </w:r>
            <w:r w:rsidRPr="00953054">
              <w:rPr>
                <w:sz w:val="22"/>
                <w:szCs w:val="22"/>
                <w:lang w:eastAsia="en-GB"/>
              </w:rPr>
              <w:t xml:space="preserve"> </w:t>
            </w:r>
            <w:r w:rsidR="00D83802" w:rsidRPr="00953054">
              <w:rPr>
                <w:b/>
                <w:bCs/>
                <w:sz w:val="22"/>
                <w:szCs w:val="22"/>
                <w:lang w:eastAsia="en-GB"/>
              </w:rPr>
              <w:t>Deferred</w:t>
            </w:r>
            <w:r w:rsidR="00D83802" w:rsidRPr="00953054">
              <w:rPr>
                <w:sz w:val="22"/>
                <w:szCs w:val="22"/>
                <w:lang w:eastAsia="en-GB"/>
              </w:rPr>
              <w:t xml:space="preserve"> </w:t>
            </w:r>
            <w:r w:rsidR="00D83802" w:rsidRPr="00953054">
              <w:rPr>
                <w:b/>
                <w:bCs/>
                <w:sz w:val="22"/>
                <w:szCs w:val="22"/>
                <w:lang w:eastAsia="en-GB"/>
              </w:rPr>
              <w:t>Income</w:t>
            </w:r>
          </w:p>
        </w:tc>
        <w:tc>
          <w:tcPr>
            <w:tcW w:w="1123" w:type="pct"/>
            <w:vAlign w:val="bottom"/>
          </w:tcPr>
          <w:p w14:paraId="70FD3E30" w14:textId="77777777" w:rsidR="008D5D0A" w:rsidRPr="00953054" w:rsidRDefault="008D5D0A" w:rsidP="00953054">
            <w:pPr>
              <w:autoSpaceDE/>
              <w:autoSpaceDN/>
              <w:spacing w:line="276" w:lineRule="auto"/>
              <w:jc w:val="both"/>
              <w:rPr>
                <w:sz w:val="22"/>
                <w:szCs w:val="22"/>
                <w:lang w:val="en-US"/>
              </w:rPr>
            </w:pPr>
            <w:r w:rsidRPr="00953054">
              <w:rPr>
                <w:sz w:val="22"/>
                <w:szCs w:val="22"/>
                <w:lang w:val="en-US"/>
              </w:rPr>
              <w:t>xxx</w:t>
            </w:r>
          </w:p>
        </w:tc>
        <w:tc>
          <w:tcPr>
            <w:tcW w:w="1235" w:type="pct"/>
            <w:shd w:val="clear" w:color="auto" w:fill="auto"/>
            <w:noWrap/>
            <w:vAlign w:val="bottom"/>
            <w:hideMark/>
          </w:tcPr>
          <w:p w14:paraId="3E47B565" w14:textId="77777777" w:rsidR="008D5D0A" w:rsidRPr="00953054" w:rsidRDefault="0024597F" w:rsidP="00953054">
            <w:pPr>
              <w:autoSpaceDE/>
              <w:autoSpaceDN/>
              <w:spacing w:line="276" w:lineRule="auto"/>
              <w:jc w:val="both"/>
              <w:rPr>
                <w:sz w:val="22"/>
                <w:szCs w:val="22"/>
                <w:lang w:val="en-US"/>
              </w:rPr>
            </w:pPr>
            <w:r w:rsidRPr="00953054">
              <w:rPr>
                <w:sz w:val="22"/>
                <w:szCs w:val="22"/>
                <w:lang w:val="en-US"/>
              </w:rPr>
              <w:t>xxx</w:t>
            </w:r>
          </w:p>
        </w:tc>
      </w:tr>
    </w:tbl>
    <w:p w14:paraId="75FFB604" w14:textId="0339F38B" w:rsidR="003E7D09" w:rsidRPr="00C63B97" w:rsidRDefault="007F32CC" w:rsidP="00C63B97">
      <w:pPr>
        <w:autoSpaceDE/>
        <w:autoSpaceDN/>
        <w:spacing w:line="360" w:lineRule="auto"/>
        <w:rPr>
          <w:b/>
          <w:bCs/>
          <w:lang w:eastAsia="en-GB"/>
        </w:rPr>
      </w:pPr>
      <w:r>
        <w:rPr>
          <w:i/>
          <w:iCs/>
        </w:rPr>
        <w:t>(Provide brief explanation</w:t>
      </w:r>
    </w:p>
    <w:p w14:paraId="421FE161" w14:textId="1BB3C4AE" w:rsidR="00C2290D" w:rsidRDefault="00C2290D">
      <w:pPr>
        <w:autoSpaceDE/>
        <w:autoSpaceDN/>
        <w:rPr>
          <w:b/>
          <w:sz w:val="22"/>
          <w:szCs w:val="22"/>
        </w:rPr>
      </w:pPr>
      <w:r>
        <w:rPr>
          <w:b/>
          <w:sz w:val="22"/>
          <w:szCs w:val="22"/>
        </w:rPr>
        <w:br w:type="page"/>
      </w:r>
    </w:p>
    <w:p w14:paraId="36B67652"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r>
        <w:rPr>
          <w:b/>
          <w:bCs/>
          <w:sz w:val="22"/>
          <w:szCs w:val="22"/>
        </w:rPr>
        <w:t xml:space="preserve"> (continued)</w:t>
      </w:r>
    </w:p>
    <w:p w14:paraId="5A8D08B2" w14:textId="77777777" w:rsidR="005E6D6F" w:rsidRDefault="005E6D6F">
      <w:pPr>
        <w:autoSpaceDE/>
        <w:autoSpaceDN/>
        <w:rPr>
          <w:b/>
          <w:sz w:val="22"/>
          <w:szCs w:val="22"/>
        </w:rPr>
      </w:pPr>
    </w:p>
    <w:p w14:paraId="6DF6B69B" w14:textId="77777777" w:rsidR="00557497" w:rsidRPr="00953054" w:rsidRDefault="00876048" w:rsidP="00953054">
      <w:pPr>
        <w:tabs>
          <w:tab w:val="left" w:pos="540"/>
        </w:tabs>
        <w:autoSpaceDE/>
        <w:autoSpaceDN/>
        <w:spacing w:line="360" w:lineRule="auto"/>
        <w:jc w:val="both"/>
        <w:rPr>
          <w:b/>
          <w:sz w:val="22"/>
          <w:szCs w:val="22"/>
        </w:rPr>
      </w:pPr>
      <w:r w:rsidRPr="00953054">
        <w:rPr>
          <w:b/>
          <w:sz w:val="22"/>
          <w:szCs w:val="22"/>
        </w:rPr>
        <w:t xml:space="preserve">The </w:t>
      </w:r>
      <w:r w:rsidR="00557497" w:rsidRPr="00953054">
        <w:rPr>
          <w:b/>
          <w:sz w:val="22"/>
          <w:szCs w:val="22"/>
        </w:rPr>
        <w:t>deferred income movement is as follows:</w:t>
      </w:r>
    </w:p>
    <w:tbl>
      <w:tblPr>
        <w:tblW w:w="5000" w:type="pct"/>
        <w:tblLayout w:type="fixed"/>
        <w:tblLook w:val="04A0" w:firstRow="1" w:lastRow="0" w:firstColumn="1" w:lastColumn="0" w:noHBand="0" w:noVBand="1"/>
      </w:tblPr>
      <w:tblGrid>
        <w:gridCol w:w="2728"/>
        <w:gridCol w:w="1575"/>
        <w:gridCol w:w="1575"/>
        <w:gridCol w:w="1575"/>
        <w:gridCol w:w="1577"/>
      </w:tblGrid>
      <w:tr w:rsidR="00650C14" w:rsidRPr="00953054" w14:paraId="3C500FC4" w14:textId="77777777" w:rsidTr="00272616">
        <w:trPr>
          <w:trHeight w:val="340"/>
        </w:trPr>
        <w:tc>
          <w:tcPr>
            <w:tcW w:w="1511"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2CC83B97" w14:textId="77777777" w:rsidR="007E31DA" w:rsidRPr="00953054" w:rsidRDefault="007E31DA" w:rsidP="00953054">
            <w:pPr>
              <w:autoSpaceDE/>
              <w:autoSpaceDN/>
              <w:spacing w:line="276" w:lineRule="auto"/>
              <w:jc w:val="both"/>
              <w:rPr>
                <w:sz w:val="22"/>
                <w:szCs w:val="22"/>
                <w:lang w:val="en-US"/>
              </w:rPr>
            </w:pPr>
            <w:r w:rsidRPr="00953054">
              <w:rPr>
                <w:sz w:val="22"/>
                <w:szCs w:val="22"/>
                <w:lang w:val="en-US"/>
              </w:rPr>
              <w:t> </w:t>
            </w:r>
          </w:p>
        </w:tc>
        <w:tc>
          <w:tcPr>
            <w:tcW w:w="872" w:type="pct"/>
            <w:tcBorders>
              <w:top w:val="single" w:sz="4" w:space="0" w:color="auto"/>
              <w:left w:val="nil"/>
              <w:bottom w:val="single" w:sz="4" w:space="0" w:color="auto"/>
              <w:right w:val="single" w:sz="4" w:space="0" w:color="auto"/>
            </w:tcBorders>
            <w:shd w:val="clear" w:color="auto" w:fill="0070C0"/>
            <w:noWrap/>
            <w:vAlign w:val="bottom"/>
            <w:hideMark/>
          </w:tcPr>
          <w:p w14:paraId="18A2DD42" w14:textId="77777777" w:rsidR="007E31DA" w:rsidRPr="00953054" w:rsidRDefault="007E31DA" w:rsidP="00953054">
            <w:pPr>
              <w:autoSpaceDE/>
              <w:autoSpaceDN/>
              <w:spacing w:line="276" w:lineRule="auto"/>
              <w:jc w:val="both"/>
              <w:rPr>
                <w:b/>
                <w:sz w:val="22"/>
                <w:szCs w:val="22"/>
                <w:lang w:val="en-US"/>
              </w:rPr>
            </w:pPr>
            <w:r w:rsidRPr="00953054">
              <w:rPr>
                <w:b/>
                <w:sz w:val="22"/>
                <w:szCs w:val="22"/>
                <w:lang w:eastAsia="en-GB"/>
              </w:rPr>
              <w:t>National government</w:t>
            </w:r>
          </w:p>
        </w:tc>
        <w:tc>
          <w:tcPr>
            <w:tcW w:w="872" w:type="pct"/>
            <w:tcBorders>
              <w:top w:val="single" w:sz="4" w:space="0" w:color="auto"/>
              <w:left w:val="nil"/>
              <w:bottom w:val="single" w:sz="4" w:space="0" w:color="auto"/>
              <w:right w:val="single" w:sz="4" w:space="0" w:color="auto"/>
            </w:tcBorders>
            <w:shd w:val="clear" w:color="auto" w:fill="0070C0"/>
            <w:noWrap/>
            <w:vAlign w:val="bottom"/>
            <w:hideMark/>
          </w:tcPr>
          <w:p w14:paraId="3B0EF8CE" w14:textId="77777777" w:rsidR="007E31DA" w:rsidRPr="00953054" w:rsidRDefault="007E31DA" w:rsidP="00953054">
            <w:pPr>
              <w:autoSpaceDE/>
              <w:autoSpaceDN/>
              <w:spacing w:line="276" w:lineRule="auto"/>
              <w:jc w:val="both"/>
              <w:rPr>
                <w:b/>
                <w:sz w:val="22"/>
                <w:szCs w:val="22"/>
                <w:lang w:val="en-US"/>
              </w:rPr>
            </w:pPr>
            <w:r w:rsidRPr="00953054">
              <w:rPr>
                <w:b/>
                <w:sz w:val="22"/>
                <w:szCs w:val="22"/>
                <w:lang w:eastAsia="en-GB"/>
              </w:rPr>
              <w:t>International funders</w:t>
            </w:r>
          </w:p>
        </w:tc>
        <w:tc>
          <w:tcPr>
            <w:tcW w:w="872" w:type="pct"/>
            <w:tcBorders>
              <w:top w:val="single" w:sz="4" w:space="0" w:color="auto"/>
              <w:left w:val="nil"/>
              <w:bottom w:val="single" w:sz="4" w:space="0" w:color="auto"/>
              <w:right w:val="single" w:sz="4" w:space="0" w:color="auto"/>
            </w:tcBorders>
            <w:shd w:val="clear" w:color="auto" w:fill="0070C0"/>
            <w:vAlign w:val="bottom"/>
            <w:hideMark/>
          </w:tcPr>
          <w:p w14:paraId="486BC9C8" w14:textId="77777777" w:rsidR="007E31DA" w:rsidRPr="00953054" w:rsidRDefault="007E31DA" w:rsidP="00953054">
            <w:pPr>
              <w:autoSpaceDE/>
              <w:autoSpaceDN/>
              <w:spacing w:line="276" w:lineRule="auto"/>
              <w:jc w:val="both"/>
              <w:rPr>
                <w:b/>
                <w:sz w:val="22"/>
                <w:szCs w:val="22"/>
                <w:lang w:val="en-US"/>
              </w:rPr>
            </w:pPr>
            <w:r w:rsidRPr="00953054">
              <w:rPr>
                <w:b/>
                <w:sz w:val="22"/>
                <w:szCs w:val="22"/>
                <w:lang w:eastAsia="en-GB"/>
              </w:rPr>
              <w:t>Public contributions and donations</w:t>
            </w:r>
          </w:p>
        </w:tc>
        <w:tc>
          <w:tcPr>
            <w:tcW w:w="873" w:type="pct"/>
            <w:tcBorders>
              <w:top w:val="single" w:sz="4" w:space="0" w:color="auto"/>
              <w:left w:val="nil"/>
              <w:bottom w:val="single" w:sz="4" w:space="0" w:color="auto"/>
              <w:right w:val="single" w:sz="4" w:space="0" w:color="auto"/>
            </w:tcBorders>
            <w:shd w:val="clear" w:color="auto" w:fill="0070C0"/>
            <w:vAlign w:val="bottom"/>
            <w:hideMark/>
          </w:tcPr>
          <w:p w14:paraId="6A28DA6A" w14:textId="77777777" w:rsidR="007E31DA" w:rsidRPr="00953054" w:rsidRDefault="007E31DA" w:rsidP="00953054">
            <w:pPr>
              <w:autoSpaceDE/>
              <w:autoSpaceDN/>
              <w:spacing w:line="276" w:lineRule="auto"/>
              <w:jc w:val="both"/>
              <w:rPr>
                <w:b/>
                <w:sz w:val="22"/>
                <w:szCs w:val="22"/>
                <w:lang w:val="en-US"/>
              </w:rPr>
            </w:pPr>
            <w:r w:rsidRPr="00953054">
              <w:rPr>
                <w:b/>
                <w:sz w:val="22"/>
                <w:szCs w:val="22"/>
                <w:lang w:eastAsia="en-GB"/>
              </w:rPr>
              <w:t>Total</w:t>
            </w:r>
          </w:p>
        </w:tc>
      </w:tr>
      <w:tr w:rsidR="00A14644" w:rsidRPr="00953054" w14:paraId="2FAD63D3" w14:textId="77777777" w:rsidTr="003E690F">
        <w:trPr>
          <w:trHeight w:val="340"/>
        </w:trPr>
        <w:tc>
          <w:tcPr>
            <w:tcW w:w="1511" w:type="pct"/>
            <w:tcBorders>
              <w:top w:val="nil"/>
              <w:left w:val="single" w:sz="4" w:space="0" w:color="auto"/>
              <w:bottom w:val="single" w:sz="4" w:space="0" w:color="auto"/>
              <w:right w:val="single" w:sz="4" w:space="0" w:color="auto"/>
            </w:tcBorders>
            <w:shd w:val="clear" w:color="auto" w:fill="auto"/>
            <w:noWrap/>
            <w:vAlign w:val="bottom"/>
          </w:tcPr>
          <w:p w14:paraId="6679A453" w14:textId="77777777" w:rsidR="00A14644" w:rsidRPr="00953054" w:rsidRDefault="00A14644" w:rsidP="00953054">
            <w:pPr>
              <w:autoSpaceDE/>
              <w:autoSpaceDN/>
              <w:spacing w:line="276" w:lineRule="auto"/>
              <w:jc w:val="both"/>
              <w:rPr>
                <w:sz w:val="22"/>
                <w:szCs w:val="22"/>
                <w:lang w:val="en-US"/>
              </w:rPr>
            </w:pPr>
          </w:p>
        </w:tc>
        <w:tc>
          <w:tcPr>
            <w:tcW w:w="872" w:type="pct"/>
            <w:tcBorders>
              <w:top w:val="nil"/>
              <w:left w:val="nil"/>
              <w:bottom w:val="single" w:sz="4" w:space="0" w:color="auto"/>
              <w:right w:val="single" w:sz="4" w:space="0" w:color="auto"/>
            </w:tcBorders>
            <w:shd w:val="clear" w:color="auto" w:fill="auto"/>
            <w:noWrap/>
            <w:vAlign w:val="bottom"/>
          </w:tcPr>
          <w:p w14:paraId="63A1E0FD" w14:textId="77777777" w:rsidR="00A14644" w:rsidRPr="00953054" w:rsidRDefault="00A14644" w:rsidP="00953054">
            <w:pPr>
              <w:autoSpaceDE/>
              <w:autoSpaceDN/>
              <w:spacing w:line="276" w:lineRule="auto"/>
              <w:jc w:val="both"/>
              <w:rPr>
                <w:b/>
                <w:sz w:val="22"/>
                <w:szCs w:val="22"/>
                <w:lang w:val="en-US"/>
              </w:rPr>
            </w:pPr>
            <w:r w:rsidRPr="00953054">
              <w:rPr>
                <w:b/>
                <w:sz w:val="22"/>
                <w:szCs w:val="22"/>
                <w:lang w:val="en-US"/>
              </w:rPr>
              <w:t>Kshs</w:t>
            </w:r>
          </w:p>
        </w:tc>
        <w:tc>
          <w:tcPr>
            <w:tcW w:w="872" w:type="pct"/>
            <w:tcBorders>
              <w:top w:val="nil"/>
              <w:left w:val="nil"/>
              <w:bottom w:val="single" w:sz="4" w:space="0" w:color="auto"/>
              <w:right w:val="single" w:sz="4" w:space="0" w:color="auto"/>
            </w:tcBorders>
            <w:shd w:val="clear" w:color="auto" w:fill="auto"/>
            <w:noWrap/>
            <w:vAlign w:val="bottom"/>
          </w:tcPr>
          <w:p w14:paraId="544125C5" w14:textId="77777777" w:rsidR="00A14644" w:rsidRPr="00953054" w:rsidRDefault="00A14644" w:rsidP="00953054">
            <w:pPr>
              <w:autoSpaceDE/>
              <w:autoSpaceDN/>
              <w:spacing w:line="276" w:lineRule="auto"/>
              <w:jc w:val="both"/>
              <w:rPr>
                <w:b/>
                <w:sz w:val="22"/>
                <w:szCs w:val="22"/>
                <w:lang w:val="en-US"/>
              </w:rPr>
            </w:pPr>
            <w:r w:rsidRPr="00953054">
              <w:rPr>
                <w:b/>
                <w:sz w:val="22"/>
                <w:szCs w:val="22"/>
                <w:lang w:val="en-US"/>
              </w:rPr>
              <w:t>Kshs</w:t>
            </w:r>
          </w:p>
        </w:tc>
        <w:tc>
          <w:tcPr>
            <w:tcW w:w="872" w:type="pct"/>
            <w:tcBorders>
              <w:top w:val="nil"/>
              <w:left w:val="nil"/>
              <w:bottom w:val="single" w:sz="4" w:space="0" w:color="auto"/>
              <w:right w:val="single" w:sz="4" w:space="0" w:color="auto"/>
            </w:tcBorders>
            <w:shd w:val="clear" w:color="auto" w:fill="auto"/>
            <w:noWrap/>
            <w:vAlign w:val="bottom"/>
          </w:tcPr>
          <w:p w14:paraId="6252EAEE" w14:textId="77777777" w:rsidR="00A14644" w:rsidRPr="00953054" w:rsidRDefault="00A14644" w:rsidP="00953054">
            <w:pPr>
              <w:autoSpaceDE/>
              <w:autoSpaceDN/>
              <w:spacing w:line="276" w:lineRule="auto"/>
              <w:jc w:val="both"/>
              <w:rPr>
                <w:b/>
                <w:sz w:val="22"/>
                <w:szCs w:val="22"/>
                <w:lang w:val="en-US"/>
              </w:rPr>
            </w:pPr>
            <w:r w:rsidRPr="00953054">
              <w:rPr>
                <w:b/>
                <w:sz w:val="22"/>
                <w:szCs w:val="22"/>
                <w:lang w:val="en-US"/>
              </w:rPr>
              <w:t>Kshs</w:t>
            </w:r>
          </w:p>
        </w:tc>
        <w:tc>
          <w:tcPr>
            <w:tcW w:w="873" w:type="pct"/>
            <w:tcBorders>
              <w:top w:val="nil"/>
              <w:left w:val="nil"/>
              <w:bottom w:val="single" w:sz="4" w:space="0" w:color="auto"/>
              <w:right w:val="single" w:sz="4" w:space="0" w:color="auto"/>
            </w:tcBorders>
            <w:shd w:val="clear" w:color="auto" w:fill="auto"/>
            <w:noWrap/>
            <w:vAlign w:val="bottom"/>
          </w:tcPr>
          <w:p w14:paraId="220B89AD" w14:textId="77777777" w:rsidR="00A14644" w:rsidRPr="00953054" w:rsidRDefault="00A14644" w:rsidP="00953054">
            <w:pPr>
              <w:autoSpaceDE/>
              <w:autoSpaceDN/>
              <w:spacing w:line="276" w:lineRule="auto"/>
              <w:jc w:val="both"/>
              <w:rPr>
                <w:b/>
                <w:sz w:val="22"/>
                <w:szCs w:val="22"/>
                <w:lang w:val="en-US"/>
              </w:rPr>
            </w:pPr>
            <w:r w:rsidRPr="00953054">
              <w:rPr>
                <w:b/>
                <w:sz w:val="22"/>
                <w:szCs w:val="22"/>
                <w:lang w:val="en-US"/>
              </w:rPr>
              <w:t>Kshs</w:t>
            </w:r>
          </w:p>
        </w:tc>
      </w:tr>
      <w:tr w:rsidR="00A14644" w:rsidRPr="00953054" w14:paraId="60955A43" w14:textId="77777777" w:rsidTr="003E690F">
        <w:trPr>
          <w:trHeight w:val="340"/>
        </w:trPr>
        <w:tc>
          <w:tcPr>
            <w:tcW w:w="1511" w:type="pct"/>
            <w:tcBorders>
              <w:top w:val="nil"/>
              <w:left w:val="single" w:sz="4" w:space="0" w:color="auto"/>
              <w:bottom w:val="single" w:sz="4" w:space="0" w:color="auto"/>
              <w:right w:val="single" w:sz="4" w:space="0" w:color="auto"/>
            </w:tcBorders>
            <w:shd w:val="clear" w:color="auto" w:fill="auto"/>
            <w:noWrap/>
            <w:vAlign w:val="bottom"/>
            <w:hideMark/>
          </w:tcPr>
          <w:p w14:paraId="29DB756A"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Balance Brought Forward</w:t>
            </w:r>
          </w:p>
        </w:tc>
        <w:tc>
          <w:tcPr>
            <w:tcW w:w="872" w:type="pct"/>
            <w:tcBorders>
              <w:top w:val="nil"/>
              <w:left w:val="nil"/>
              <w:bottom w:val="single" w:sz="4" w:space="0" w:color="auto"/>
              <w:right w:val="single" w:sz="4" w:space="0" w:color="auto"/>
            </w:tcBorders>
            <w:shd w:val="clear" w:color="auto" w:fill="auto"/>
            <w:noWrap/>
            <w:vAlign w:val="bottom"/>
            <w:hideMark/>
          </w:tcPr>
          <w:p w14:paraId="63341C3A" w14:textId="77777777" w:rsidR="00A14644" w:rsidRPr="00953054" w:rsidRDefault="00A14644" w:rsidP="00953054">
            <w:pPr>
              <w:autoSpaceDE/>
              <w:autoSpaceDN/>
              <w:spacing w:line="276" w:lineRule="auto"/>
              <w:jc w:val="both"/>
              <w:rPr>
                <w:b/>
                <w:sz w:val="22"/>
                <w:szCs w:val="22"/>
                <w:lang w:val="en-US"/>
              </w:rPr>
            </w:pPr>
            <w:r w:rsidRPr="00953054">
              <w:rPr>
                <w:b/>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612BCA2A" w14:textId="77777777" w:rsidR="00A14644" w:rsidRPr="00953054" w:rsidRDefault="00A14644" w:rsidP="00953054">
            <w:pPr>
              <w:autoSpaceDE/>
              <w:autoSpaceDN/>
              <w:spacing w:line="276" w:lineRule="auto"/>
              <w:jc w:val="both"/>
              <w:rPr>
                <w:b/>
                <w:sz w:val="22"/>
                <w:szCs w:val="22"/>
                <w:lang w:val="en-US"/>
              </w:rPr>
            </w:pPr>
            <w:r w:rsidRPr="00953054">
              <w:rPr>
                <w:b/>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67F79914" w14:textId="77777777" w:rsidR="00A14644" w:rsidRPr="00953054" w:rsidRDefault="00A14644" w:rsidP="00953054">
            <w:pPr>
              <w:autoSpaceDE/>
              <w:autoSpaceDN/>
              <w:spacing w:line="276" w:lineRule="auto"/>
              <w:jc w:val="both"/>
              <w:rPr>
                <w:b/>
                <w:sz w:val="22"/>
                <w:szCs w:val="22"/>
                <w:lang w:val="en-US"/>
              </w:rPr>
            </w:pPr>
            <w:r w:rsidRPr="00953054">
              <w:rPr>
                <w:b/>
                <w:sz w:val="22"/>
                <w:szCs w:val="22"/>
                <w:lang w:val="en-US"/>
              </w:rPr>
              <w:t>xxx</w:t>
            </w:r>
          </w:p>
        </w:tc>
        <w:tc>
          <w:tcPr>
            <w:tcW w:w="873" w:type="pct"/>
            <w:tcBorders>
              <w:top w:val="nil"/>
              <w:left w:val="nil"/>
              <w:bottom w:val="single" w:sz="4" w:space="0" w:color="auto"/>
              <w:right w:val="single" w:sz="4" w:space="0" w:color="auto"/>
            </w:tcBorders>
            <w:shd w:val="clear" w:color="auto" w:fill="auto"/>
            <w:noWrap/>
            <w:vAlign w:val="bottom"/>
            <w:hideMark/>
          </w:tcPr>
          <w:p w14:paraId="20B87CB8" w14:textId="77777777" w:rsidR="00A14644" w:rsidRPr="00953054" w:rsidRDefault="00A14644" w:rsidP="00953054">
            <w:pPr>
              <w:autoSpaceDE/>
              <w:autoSpaceDN/>
              <w:spacing w:line="276" w:lineRule="auto"/>
              <w:jc w:val="both"/>
              <w:rPr>
                <w:b/>
                <w:sz w:val="22"/>
                <w:szCs w:val="22"/>
                <w:lang w:val="en-US"/>
              </w:rPr>
            </w:pPr>
            <w:r w:rsidRPr="00953054">
              <w:rPr>
                <w:b/>
                <w:sz w:val="22"/>
                <w:szCs w:val="22"/>
                <w:lang w:val="en-US"/>
              </w:rPr>
              <w:t>xxx</w:t>
            </w:r>
          </w:p>
        </w:tc>
      </w:tr>
      <w:tr w:rsidR="00A14644" w:rsidRPr="00953054" w14:paraId="007F2293" w14:textId="77777777" w:rsidTr="003E690F">
        <w:trPr>
          <w:trHeight w:val="340"/>
        </w:trPr>
        <w:tc>
          <w:tcPr>
            <w:tcW w:w="1511" w:type="pct"/>
            <w:tcBorders>
              <w:top w:val="nil"/>
              <w:left w:val="single" w:sz="4" w:space="0" w:color="auto"/>
              <w:bottom w:val="single" w:sz="4" w:space="0" w:color="auto"/>
              <w:right w:val="single" w:sz="4" w:space="0" w:color="auto"/>
            </w:tcBorders>
            <w:shd w:val="clear" w:color="auto" w:fill="auto"/>
            <w:noWrap/>
            <w:vAlign w:val="bottom"/>
            <w:hideMark/>
          </w:tcPr>
          <w:p w14:paraId="5CB497C0"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Additions</w:t>
            </w:r>
            <w:r w:rsidR="007F32CC">
              <w:rPr>
                <w:sz w:val="22"/>
                <w:szCs w:val="22"/>
                <w:lang w:val="en-US"/>
              </w:rPr>
              <w:t xml:space="preserve"> for the Period</w:t>
            </w:r>
          </w:p>
        </w:tc>
        <w:tc>
          <w:tcPr>
            <w:tcW w:w="872" w:type="pct"/>
            <w:tcBorders>
              <w:top w:val="nil"/>
              <w:left w:val="nil"/>
              <w:bottom w:val="single" w:sz="4" w:space="0" w:color="auto"/>
              <w:right w:val="single" w:sz="4" w:space="0" w:color="auto"/>
            </w:tcBorders>
            <w:shd w:val="clear" w:color="auto" w:fill="auto"/>
            <w:noWrap/>
            <w:vAlign w:val="bottom"/>
            <w:hideMark/>
          </w:tcPr>
          <w:p w14:paraId="172E91AB"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70971CB1"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7034AEC1"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c>
          <w:tcPr>
            <w:tcW w:w="873" w:type="pct"/>
            <w:tcBorders>
              <w:top w:val="nil"/>
              <w:left w:val="nil"/>
              <w:bottom w:val="single" w:sz="4" w:space="0" w:color="auto"/>
              <w:right w:val="single" w:sz="4" w:space="0" w:color="auto"/>
            </w:tcBorders>
            <w:shd w:val="clear" w:color="auto" w:fill="auto"/>
            <w:noWrap/>
            <w:vAlign w:val="bottom"/>
            <w:hideMark/>
          </w:tcPr>
          <w:p w14:paraId="30211714"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r>
      <w:tr w:rsidR="00A14644" w:rsidRPr="00953054" w14:paraId="2AC34CEC" w14:textId="77777777" w:rsidTr="003E690F">
        <w:trPr>
          <w:trHeight w:val="340"/>
        </w:trPr>
        <w:tc>
          <w:tcPr>
            <w:tcW w:w="1511" w:type="pct"/>
            <w:tcBorders>
              <w:top w:val="nil"/>
              <w:left w:val="single" w:sz="4" w:space="0" w:color="auto"/>
              <w:bottom w:val="single" w:sz="4" w:space="0" w:color="auto"/>
              <w:right w:val="single" w:sz="4" w:space="0" w:color="auto"/>
            </w:tcBorders>
            <w:shd w:val="clear" w:color="auto" w:fill="auto"/>
            <w:noWrap/>
            <w:vAlign w:val="bottom"/>
            <w:hideMark/>
          </w:tcPr>
          <w:p w14:paraId="285E1FBF"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Transfers To Capital Fund</w:t>
            </w:r>
          </w:p>
        </w:tc>
        <w:tc>
          <w:tcPr>
            <w:tcW w:w="872" w:type="pct"/>
            <w:tcBorders>
              <w:top w:val="nil"/>
              <w:left w:val="nil"/>
              <w:bottom w:val="single" w:sz="4" w:space="0" w:color="auto"/>
              <w:right w:val="single" w:sz="4" w:space="0" w:color="auto"/>
            </w:tcBorders>
            <w:shd w:val="clear" w:color="auto" w:fill="auto"/>
            <w:noWrap/>
            <w:vAlign w:val="bottom"/>
            <w:hideMark/>
          </w:tcPr>
          <w:p w14:paraId="3DF49AA9"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6BDE142E"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41B91582"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c>
          <w:tcPr>
            <w:tcW w:w="873" w:type="pct"/>
            <w:tcBorders>
              <w:top w:val="nil"/>
              <w:left w:val="nil"/>
              <w:bottom w:val="single" w:sz="4" w:space="0" w:color="auto"/>
              <w:right w:val="single" w:sz="4" w:space="0" w:color="auto"/>
            </w:tcBorders>
            <w:shd w:val="clear" w:color="auto" w:fill="auto"/>
            <w:noWrap/>
            <w:vAlign w:val="bottom"/>
            <w:hideMark/>
          </w:tcPr>
          <w:p w14:paraId="747AEC2C"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r>
      <w:tr w:rsidR="00A14644" w:rsidRPr="00953054" w14:paraId="782CF7C3" w14:textId="77777777" w:rsidTr="003E690F">
        <w:trPr>
          <w:trHeight w:val="340"/>
        </w:trPr>
        <w:tc>
          <w:tcPr>
            <w:tcW w:w="1511" w:type="pct"/>
            <w:tcBorders>
              <w:top w:val="nil"/>
              <w:left w:val="single" w:sz="4" w:space="0" w:color="auto"/>
              <w:bottom w:val="single" w:sz="4" w:space="0" w:color="auto"/>
              <w:right w:val="single" w:sz="4" w:space="0" w:color="auto"/>
            </w:tcBorders>
            <w:shd w:val="clear" w:color="auto" w:fill="auto"/>
            <w:noWrap/>
            <w:vAlign w:val="bottom"/>
            <w:hideMark/>
          </w:tcPr>
          <w:p w14:paraId="216AB3CE"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Transfers To Income Statement</w:t>
            </w:r>
          </w:p>
        </w:tc>
        <w:tc>
          <w:tcPr>
            <w:tcW w:w="872" w:type="pct"/>
            <w:tcBorders>
              <w:top w:val="nil"/>
              <w:left w:val="nil"/>
              <w:bottom w:val="single" w:sz="4" w:space="0" w:color="auto"/>
              <w:right w:val="single" w:sz="4" w:space="0" w:color="auto"/>
            </w:tcBorders>
            <w:shd w:val="clear" w:color="auto" w:fill="auto"/>
            <w:noWrap/>
            <w:vAlign w:val="bottom"/>
            <w:hideMark/>
          </w:tcPr>
          <w:p w14:paraId="1580B6E9"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05F5D0A8"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42525F80"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c>
          <w:tcPr>
            <w:tcW w:w="873" w:type="pct"/>
            <w:tcBorders>
              <w:top w:val="nil"/>
              <w:left w:val="nil"/>
              <w:bottom w:val="single" w:sz="4" w:space="0" w:color="auto"/>
              <w:right w:val="single" w:sz="4" w:space="0" w:color="auto"/>
            </w:tcBorders>
            <w:shd w:val="clear" w:color="auto" w:fill="auto"/>
            <w:noWrap/>
            <w:vAlign w:val="bottom"/>
            <w:hideMark/>
          </w:tcPr>
          <w:p w14:paraId="6D267A41"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r>
      <w:tr w:rsidR="00A14644" w:rsidRPr="00953054" w14:paraId="0E62DF47" w14:textId="77777777" w:rsidTr="003E690F">
        <w:trPr>
          <w:trHeight w:val="340"/>
        </w:trPr>
        <w:tc>
          <w:tcPr>
            <w:tcW w:w="1511" w:type="pct"/>
            <w:tcBorders>
              <w:top w:val="nil"/>
              <w:left w:val="single" w:sz="4" w:space="0" w:color="auto"/>
              <w:bottom w:val="single" w:sz="4" w:space="0" w:color="auto"/>
              <w:right w:val="single" w:sz="4" w:space="0" w:color="auto"/>
            </w:tcBorders>
            <w:shd w:val="clear" w:color="auto" w:fill="auto"/>
            <w:noWrap/>
            <w:vAlign w:val="bottom"/>
            <w:hideMark/>
          </w:tcPr>
          <w:p w14:paraId="7029E042"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Other Transfers</w:t>
            </w:r>
          </w:p>
        </w:tc>
        <w:tc>
          <w:tcPr>
            <w:tcW w:w="872" w:type="pct"/>
            <w:tcBorders>
              <w:top w:val="nil"/>
              <w:left w:val="nil"/>
              <w:bottom w:val="single" w:sz="4" w:space="0" w:color="auto"/>
              <w:right w:val="single" w:sz="4" w:space="0" w:color="auto"/>
            </w:tcBorders>
            <w:shd w:val="clear" w:color="auto" w:fill="auto"/>
            <w:noWrap/>
            <w:vAlign w:val="bottom"/>
            <w:hideMark/>
          </w:tcPr>
          <w:p w14:paraId="118D3DE3"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728BF551"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7E4F2C0B"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c>
          <w:tcPr>
            <w:tcW w:w="873" w:type="pct"/>
            <w:tcBorders>
              <w:top w:val="nil"/>
              <w:left w:val="nil"/>
              <w:bottom w:val="single" w:sz="4" w:space="0" w:color="auto"/>
              <w:right w:val="single" w:sz="4" w:space="0" w:color="auto"/>
            </w:tcBorders>
            <w:shd w:val="clear" w:color="auto" w:fill="auto"/>
            <w:noWrap/>
            <w:vAlign w:val="bottom"/>
            <w:hideMark/>
          </w:tcPr>
          <w:p w14:paraId="3E599982"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(xxx)</w:t>
            </w:r>
          </w:p>
        </w:tc>
      </w:tr>
      <w:tr w:rsidR="00A14644" w:rsidRPr="00953054" w14:paraId="1B439A1A" w14:textId="77777777" w:rsidTr="003E690F">
        <w:trPr>
          <w:trHeight w:val="340"/>
        </w:trPr>
        <w:tc>
          <w:tcPr>
            <w:tcW w:w="1511" w:type="pct"/>
            <w:tcBorders>
              <w:top w:val="nil"/>
              <w:left w:val="single" w:sz="4" w:space="0" w:color="auto"/>
              <w:bottom w:val="single" w:sz="4" w:space="0" w:color="auto"/>
              <w:right w:val="single" w:sz="4" w:space="0" w:color="auto"/>
            </w:tcBorders>
            <w:shd w:val="clear" w:color="auto" w:fill="auto"/>
            <w:noWrap/>
            <w:vAlign w:val="bottom"/>
            <w:hideMark/>
          </w:tcPr>
          <w:p w14:paraId="021C727A" w14:textId="77777777" w:rsidR="00A14644" w:rsidRPr="00953054" w:rsidRDefault="00A14644" w:rsidP="00953054">
            <w:pPr>
              <w:autoSpaceDE/>
              <w:autoSpaceDN/>
              <w:spacing w:line="276" w:lineRule="auto"/>
              <w:jc w:val="both"/>
              <w:rPr>
                <w:sz w:val="22"/>
                <w:szCs w:val="22"/>
                <w:lang w:val="en-US"/>
              </w:rPr>
            </w:pPr>
            <w:r w:rsidRPr="00953054">
              <w:rPr>
                <w:sz w:val="22"/>
                <w:szCs w:val="22"/>
                <w:lang w:val="en-US"/>
              </w:rPr>
              <w:t>Balance Carried Forward</w:t>
            </w:r>
          </w:p>
        </w:tc>
        <w:tc>
          <w:tcPr>
            <w:tcW w:w="872" w:type="pct"/>
            <w:tcBorders>
              <w:top w:val="nil"/>
              <w:left w:val="nil"/>
              <w:bottom w:val="single" w:sz="4" w:space="0" w:color="auto"/>
              <w:right w:val="single" w:sz="4" w:space="0" w:color="auto"/>
            </w:tcBorders>
            <w:shd w:val="clear" w:color="auto" w:fill="auto"/>
            <w:noWrap/>
            <w:vAlign w:val="bottom"/>
            <w:hideMark/>
          </w:tcPr>
          <w:p w14:paraId="186050F8" w14:textId="77777777" w:rsidR="00A14644" w:rsidRPr="00953054" w:rsidRDefault="00A14644" w:rsidP="00953054">
            <w:pPr>
              <w:autoSpaceDE/>
              <w:autoSpaceDN/>
              <w:spacing w:line="276" w:lineRule="auto"/>
              <w:jc w:val="both"/>
              <w:rPr>
                <w:b/>
                <w:sz w:val="22"/>
                <w:szCs w:val="22"/>
                <w:lang w:val="en-US"/>
              </w:rPr>
            </w:pPr>
            <w:r w:rsidRPr="00953054">
              <w:rPr>
                <w:b/>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420EF8BD" w14:textId="77777777" w:rsidR="00A14644" w:rsidRPr="00953054" w:rsidRDefault="00A14644" w:rsidP="00953054">
            <w:pPr>
              <w:autoSpaceDE/>
              <w:autoSpaceDN/>
              <w:spacing w:line="276" w:lineRule="auto"/>
              <w:jc w:val="both"/>
              <w:rPr>
                <w:b/>
                <w:sz w:val="22"/>
                <w:szCs w:val="22"/>
                <w:lang w:val="en-US"/>
              </w:rPr>
            </w:pPr>
            <w:r w:rsidRPr="00953054">
              <w:rPr>
                <w:b/>
                <w:sz w:val="22"/>
                <w:szCs w:val="22"/>
                <w:lang w:val="en-US"/>
              </w:rPr>
              <w:t>xxx</w:t>
            </w:r>
          </w:p>
        </w:tc>
        <w:tc>
          <w:tcPr>
            <w:tcW w:w="872" w:type="pct"/>
            <w:tcBorders>
              <w:top w:val="nil"/>
              <w:left w:val="nil"/>
              <w:bottom w:val="single" w:sz="4" w:space="0" w:color="auto"/>
              <w:right w:val="single" w:sz="4" w:space="0" w:color="auto"/>
            </w:tcBorders>
            <w:shd w:val="clear" w:color="auto" w:fill="auto"/>
            <w:noWrap/>
            <w:vAlign w:val="bottom"/>
            <w:hideMark/>
          </w:tcPr>
          <w:p w14:paraId="53692F72" w14:textId="77777777" w:rsidR="00A14644" w:rsidRPr="00953054" w:rsidRDefault="00A14644" w:rsidP="00953054">
            <w:pPr>
              <w:autoSpaceDE/>
              <w:autoSpaceDN/>
              <w:spacing w:line="276" w:lineRule="auto"/>
              <w:jc w:val="both"/>
              <w:rPr>
                <w:b/>
                <w:sz w:val="22"/>
                <w:szCs w:val="22"/>
                <w:lang w:val="en-US"/>
              </w:rPr>
            </w:pPr>
            <w:r w:rsidRPr="00953054">
              <w:rPr>
                <w:b/>
                <w:sz w:val="22"/>
                <w:szCs w:val="22"/>
                <w:lang w:val="en-US"/>
              </w:rPr>
              <w:t>xxx</w:t>
            </w:r>
          </w:p>
        </w:tc>
        <w:tc>
          <w:tcPr>
            <w:tcW w:w="873" w:type="pct"/>
            <w:tcBorders>
              <w:top w:val="nil"/>
              <w:left w:val="nil"/>
              <w:bottom w:val="single" w:sz="4" w:space="0" w:color="auto"/>
              <w:right w:val="single" w:sz="4" w:space="0" w:color="auto"/>
            </w:tcBorders>
            <w:shd w:val="clear" w:color="auto" w:fill="auto"/>
            <w:noWrap/>
            <w:vAlign w:val="bottom"/>
            <w:hideMark/>
          </w:tcPr>
          <w:p w14:paraId="054DF884" w14:textId="77777777" w:rsidR="00A14644" w:rsidRPr="00953054" w:rsidRDefault="00A14644" w:rsidP="00953054">
            <w:pPr>
              <w:autoSpaceDE/>
              <w:autoSpaceDN/>
              <w:spacing w:line="276" w:lineRule="auto"/>
              <w:jc w:val="both"/>
              <w:rPr>
                <w:b/>
                <w:sz w:val="22"/>
                <w:szCs w:val="22"/>
                <w:lang w:val="en-US"/>
              </w:rPr>
            </w:pPr>
            <w:r w:rsidRPr="00953054">
              <w:rPr>
                <w:b/>
                <w:sz w:val="22"/>
                <w:szCs w:val="22"/>
                <w:lang w:val="en-US"/>
              </w:rPr>
              <w:t>xxx</w:t>
            </w:r>
          </w:p>
        </w:tc>
      </w:tr>
    </w:tbl>
    <w:p w14:paraId="0B7B8920" w14:textId="77777777" w:rsidR="00557497" w:rsidRPr="00953054" w:rsidRDefault="00557497" w:rsidP="00953054">
      <w:pPr>
        <w:autoSpaceDE/>
        <w:autoSpaceDN/>
        <w:jc w:val="both"/>
        <w:rPr>
          <w:b/>
          <w:sz w:val="22"/>
          <w:szCs w:val="22"/>
        </w:rPr>
      </w:pPr>
    </w:p>
    <w:p w14:paraId="1D485483" w14:textId="77777777" w:rsidR="0013440C" w:rsidRPr="00953054" w:rsidRDefault="0013440C" w:rsidP="00953054">
      <w:pPr>
        <w:autoSpaceDE/>
        <w:autoSpaceDN/>
        <w:spacing w:line="360" w:lineRule="auto"/>
        <w:jc w:val="both"/>
        <w:rPr>
          <w:b/>
          <w:bCs/>
          <w:sz w:val="22"/>
          <w:szCs w:val="22"/>
        </w:rPr>
      </w:pPr>
      <w:r w:rsidRPr="00953054">
        <w:rPr>
          <w:b/>
          <w:bCs/>
          <w:sz w:val="22"/>
          <w:szCs w:val="22"/>
        </w:rPr>
        <w:t>Analysed as:</w:t>
      </w:r>
    </w:p>
    <w:tbl>
      <w:tblPr>
        <w:tblStyle w:val="TableGrid"/>
        <w:tblW w:w="5000" w:type="pct"/>
        <w:tblLook w:val="04A0" w:firstRow="1" w:lastRow="0" w:firstColumn="1" w:lastColumn="0" w:noHBand="0" w:noVBand="1"/>
      </w:tblPr>
      <w:tblGrid>
        <w:gridCol w:w="6964"/>
        <w:gridCol w:w="2066"/>
      </w:tblGrid>
      <w:tr w:rsidR="0013440C" w:rsidRPr="00953054" w14:paraId="09817C84" w14:textId="77777777">
        <w:trPr>
          <w:trHeight w:val="340"/>
        </w:trPr>
        <w:tc>
          <w:tcPr>
            <w:tcW w:w="3856" w:type="pct"/>
            <w:shd w:val="clear" w:color="auto" w:fill="0070C0"/>
            <w:vAlign w:val="bottom"/>
          </w:tcPr>
          <w:p w14:paraId="7ADEEECB" w14:textId="77777777" w:rsidR="0013440C" w:rsidRPr="00953054" w:rsidRDefault="0013440C" w:rsidP="00953054">
            <w:pPr>
              <w:autoSpaceDE/>
              <w:autoSpaceDN/>
              <w:spacing w:line="276" w:lineRule="auto"/>
              <w:jc w:val="both"/>
              <w:rPr>
                <w:b/>
                <w:bCs/>
                <w:sz w:val="22"/>
                <w:szCs w:val="22"/>
              </w:rPr>
            </w:pPr>
            <w:r w:rsidRPr="00953054">
              <w:rPr>
                <w:b/>
                <w:bCs/>
                <w:sz w:val="22"/>
                <w:szCs w:val="22"/>
              </w:rPr>
              <w:t>Description</w:t>
            </w:r>
          </w:p>
        </w:tc>
        <w:tc>
          <w:tcPr>
            <w:tcW w:w="1144" w:type="pct"/>
            <w:shd w:val="clear" w:color="auto" w:fill="0070C0"/>
            <w:vAlign w:val="bottom"/>
          </w:tcPr>
          <w:p w14:paraId="557BCD58" w14:textId="77777777" w:rsidR="0013440C" w:rsidRPr="00953054" w:rsidRDefault="0013440C" w:rsidP="00953054">
            <w:pPr>
              <w:autoSpaceDE/>
              <w:autoSpaceDN/>
              <w:spacing w:line="276" w:lineRule="auto"/>
              <w:jc w:val="both"/>
              <w:rPr>
                <w:b/>
                <w:bCs/>
                <w:sz w:val="22"/>
                <w:szCs w:val="22"/>
              </w:rPr>
            </w:pPr>
            <w:r w:rsidRPr="00953054">
              <w:rPr>
                <w:b/>
                <w:bCs/>
                <w:sz w:val="22"/>
                <w:szCs w:val="22"/>
              </w:rPr>
              <w:t>Amount</w:t>
            </w:r>
          </w:p>
        </w:tc>
      </w:tr>
      <w:tr w:rsidR="0013440C" w:rsidRPr="00953054" w14:paraId="2379309D" w14:textId="77777777">
        <w:trPr>
          <w:trHeight w:val="340"/>
        </w:trPr>
        <w:tc>
          <w:tcPr>
            <w:tcW w:w="3856" w:type="pct"/>
            <w:vAlign w:val="bottom"/>
          </w:tcPr>
          <w:p w14:paraId="47929BBC" w14:textId="77777777" w:rsidR="0013440C" w:rsidRPr="00953054" w:rsidRDefault="0013440C" w:rsidP="00953054">
            <w:pPr>
              <w:autoSpaceDE/>
              <w:autoSpaceDN/>
              <w:spacing w:line="276" w:lineRule="auto"/>
              <w:jc w:val="both"/>
              <w:rPr>
                <w:sz w:val="22"/>
                <w:szCs w:val="22"/>
              </w:rPr>
            </w:pPr>
            <w:r w:rsidRPr="00953054">
              <w:rPr>
                <w:sz w:val="22"/>
                <w:szCs w:val="22"/>
              </w:rPr>
              <w:t>Current</w:t>
            </w:r>
          </w:p>
        </w:tc>
        <w:tc>
          <w:tcPr>
            <w:tcW w:w="1144" w:type="pct"/>
            <w:vAlign w:val="bottom"/>
          </w:tcPr>
          <w:p w14:paraId="5E6D5595" w14:textId="77777777" w:rsidR="0013440C" w:rsidRPr="00953054" w:rsidRDefault="0013440C" w:rsidP="00953054">
            <w:pPr>
              <w:autoSpaceDE/>
              <w:autoSpaceDN/>
              <w:spacing w:line="276" w:lineRule="auto"/>
              <w:jc w:val="both"/>
              <w:rPr>
                <w:sz w:val="22"/>
                <w:szCs w:val="22"/>
              </w:rPr>
            </w:pPr>
            <w:r w:rsidRPr="00953054">
              <w:rPr>
                <w:sz w:val="22"/>
                <w:szCs w:val="22"/>
              </w:rPr>
              <w:t>xxx</w:t>
            </w:r>
          </w:p>
        </w:tc>
      </w:tr>
      <w:tr w:rsidR="0013440C" w:rsidRPr="00953054" w14:paraId="5A7CF1A2" w14:textId="77777777">
        <w:trPr>
          <w:trHeight w:val="340"/>
        </w:trPr>
        <w:tc>
          <w:tcPr>
            <w:tcW w:w="3856" w:type="pct"/>
            <w:vAlign w:val="bottom"/>
          </w:tcPr>
          <w:p w14:paraId="7B4AB7B2" w14:textId="77777777" w:rsidR="0013440C" w:rsidRPr="00953054" w:rsidRDefault="0013440C" w:rsidP="00953054">
            <w:pPr>
              <w:autoSpaceDE/>
              <w:autoSpaceDN/>
              <w:spacing w:line="276" w:lineRule="auto"/>
              <w:jc w:val="both"/>
              <w:rPr>
                <w:sz w:val="22"/>
                <w:szCs w:val="22"/>
              </w:rPr>
            </w:pPr>
            <w:r w:rsidRPr="00953054">
              <w:rPr>
                <w:sz w:val="22"/>
                <w:szCs w:val="22"/>
              </w:rPr>
              <w:t>Non- Current</w:t>
            </w:r>
          </w:p>
        </w:tc>
        <w:tc>
          <w:tcPr>
            <w:tcW w:w="1144" w:type="pct"/>
            <w:vAlign w:val="bottom"/>
          </w:tcPr>
          <w:p w14:paraId="7C761E7F" w14:textId="77777777" w:rsidR="0013440C" w:rsidRPr="00953054" w:rsidRDefault="0013440C" w:rsidP="00953054">
            <w:pPr>
              <w:autoSpaceDE/>
              <w:autoSpaceDN/>
              <w:spacing w:line="276" w:lineRule="auto"/>
              <w:jc w:val="both"/>
              <w:rPr>
                <w:sz w:val="22"/>
                <w:szCs w:val="22"/>
              </w:rPr>
            </w:pPr>
            <w:r w:rsidRPr="00953054">
              <w:rPr>
                <w:sz w:val="22"/>
                <w:szCs w:val="22"/>
              </w:rPr>
              <w:t>xxx</w:t>
            </w:r>
          </w:p>
        </w:tc>
      </w:tr>
      <w:tr w:rsidR="0013440C" w:rsidRPr="00953054" w14:paraId="39EB0E1D" w14:textId="77777777">
        <w:trPr>
          <w:trHeight w:val="340"/>
        </w:trPr>
        <w:tc>
          <w:tcPr>
            <w:tcW w:w="3856" w:type="pct"/>
            <w:vAlign w:val="bottom"/>
          </w:tcPr>
          <w:p w14:paraId="064ECBAA" w14:textId="77777777" w:rsidR="0013440C" w:rsidRPr="00953054" w:rsidRDefault="0013440C" w:rsidP="00953054">
            <w:pPr>
              <w:autoSpaceDE/>
              <w:autoSpaceDN/>
              <w:spacing w:line="276" w:lineRule="auto"/>
              <w:jc w:val="both"/>
              <w:rPr>
                <w:b/>
                <w:bCs/>
                <w:sz w:val="22"/>
                <w:szCs w:val="22"/>
              </w:rPr>
            </w:pPr>
            <w:r w:rsidRPr="00953054">
              <w:rPr>
                <w:b/>
                <w:bCs/>
                <w:sz w:val="22"/>
                <w:szCs w:val="22"/>
              </w:rPr>
              <w:t>Total</w:t>
            </w:r>
          </w:p>
        </w:tc>
        <w:tc>
          <w:tcPr>
            <w:tcW w:w="1144" w:type="pct"/>
            <w:vAlign w:val="bottom"/>
          </w:tcPr>
          <w:p w14:paraId="17E7FD3F" w14:textId="77777777" w:rsidR="0013440C" w:rsidRPr="00953054" w:rsidRDefault="0013440C" w:rsidP="00953054">
            <w:pPr>
              <w:autoSpaceDE/>
              <w:autoSpaceDN/>
              <w:spacing w:line="276" w:lineRule="auto"/>
              <w:jc w:val="both"/>
              <w:rPr>
                <w:b/>
                <w:bCs/>
                <w:sz w:val="22"/>
                <w:szCs w:val="22"/>
              </w:rPr>
            </w:pPr>
            <w:r w:rsidRPr="00953054">
              <w:rPr>
                <w:b/>
                <w:bCs/>
                <w:sz w:val="22"/>
                <w:szCs w:val="22"/>
              </w:rPr>
              <w:t>xxx</w:t>
            </w:r>
          </w:p>
        </w:tc>
      </w:tr>
    </w:tbl>
    <w:p w14:paraId="28E302AF" w14:textId="77777777" w:rsidR="0034513C" w:rsidRPr="00953054" w:rsidRDefault="0034513C" w:rsidP="00953054">
      <w:pPr>
        <w:autoSpaceDE/>
        <w:autoSpaceDN/>
        <w:jc w:val="both"/>
        <w:rPr>
          <w:b/>
          <w:sz w:val="22"/>
          <w:szCs w:val="22"/>
        </w:rPr>
      </w:pPr>
    </w:p>
    <w:p w14:paraId="7062D6CC" w14:textId="77777777" w:rsidR="00192C7E" w:rsidRPr="00953054" w:rsidRDefault="009A07FD" w:rsidP="00196F69">
      <w:pPr>
        <w:pStyle w:val="ListParagraph"/>
        <w:numPr>
          <w:ilvl w:val="0"/>
          <w:numId w:val="36"/>
        </w:numPr>
        <w:spacing w:line="360" w:lineRule="auto"/>
        <w:ind w:right="-20"/>
        <w:jc w:val="both"/>
        <w:rPr>
          <w:rFonts w:eastAsia="Arial"/>
          <w:b/>
          <w:bCs/>
          <w:spacing w:val="3"/>
          <w:sz w:val="22"/>
          <w:szCs w:val="22"/>
        </w:rPr>
      </w:pPr>
      <w:r w:rsidRPr="00953054">
        <w:rPr>
          <w:rFonts w:eastAsia="Arial"/>
          <w:b/>
          <w:bCs/>
          <w:spacing w:val="3"/>
          <w:sz w:val="22"/>
          <w:szCs w:val="22"/>
        </w:rPr>
        <w:t>Employee Benefit Obligations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263"/>
        <w:gridCol w:w="1353"/>
        <w:gridCol w:w="1353"/>
        <w:gridCol w:w="1354"/>
        <w:gridCol w:w="1353"/>
        <w:gridCol w:w="1354"/>
      </w:tblGrid>
      <w:tr w:rsidR="007F32CC" w:rsidRPr="00046C7F" w14:paraId="241E075A" w14:textId="77777777" w:rsidTr="00E57678">
        <w:trPr>
          <w:trHeight w:val="576"/>
        </w:trPr>
        <w:tc>
          <w:tcPr>
            <w:tcW w:w="2263" w:type="dxa"/>
            <w:shd w:val="clear" w:color="auto" w:fill="0070C0"/>
            <w:noWrap/>
            <w:vAlign w:val="bottom"/>
            <w:hideMark/>
          </w:tcPr>
          <w:p w14:paraId="1AD74872" w14:textId="77777777" w:rsidR="007F32CC" w:rsidRPr="00046C7F" w:rsidRDefault="007F32CC" w:rsidP="007F32CC">
            <w:pPr>
              <w:autoSpaceDE/>
              <w:autoSpaceDN/>
              <w:spacing w:line="276" w:lineRule="auto"/>
              <w:jc w:val="both"/>
              <w:rPr>
                <w:b/>
                <w:bCs/>
                <w:sz w:val="22"/>
                <w:szCs w:val="22"/>
                <w:lang w:eastAsia="en-GB"/>
              </w:rPr>
            </w:pPr>
            <w:r w:rsidRPr="00046C7F">
              <w:rPr>
                <w:b/>
                <w:bCs/>
                <w:sz w:val="22"/>
                <w:szCs w:val="22"/>
                <w:lang w:val="en-US"/>
              </w:rPr>
              <w:t>Description</w:t>
            </w:r>
          </w:p>
        </w:tc>
        <w:tc>
          <w:tcPr>
            <w:tcW w:w="1353" w:type="dxa"/>
            <w:shd w:val="clear" w:color="auto" w:fill="0070C0"/>
            <w:vAlign w:val="bottom"/>
          </w:tcPr>
          <w:p w14:paraId="50030C76" w14:textId="77777777" w:rsidR="007F32CC" w:rsidRPr="00046C7F" w:rsidRDefault="007F32CC" w:rsidP="007F32CC">
            <w:pPr>
              <w:autoSpaceDE/>
              <w:autoSpaceDN/>
              <w:spacing w:line="276" w:lineRule="auto"/>
              <w:jc w:val="both"/>
              <w:rPr>
                <w:b/>
                <w:bCs/>
                <w:sz w:val="22"/>
                <w:szCs w:val="22"/>
                <w:lang w:val="en-US"/>
              </w:rPr>
            </w:pPr>
            <w:r w:rsidRPr="00046C7F">
              <w:rPr>
                <w:b/>
                <w:bCs/>
                <w:sz w:val="22"/>
                <w:szCs w:val="22"/>
                <w:lang w:val="en-US"/>
              </w:rPr>
              <w:t>Defined benefit plan</w:t>
            </w:r>
          </w:p>
        </w:tc>
        <w:tc>
          <w:tcPr>
            <w:tcW w:w="1353" w:type="dxa"/>
            <w:shd w:val="clear" w:color="auto" w:fill="0070C0"/>
            <w:vAlign w:val="bottom"/>
          </w:tcPr>
          <w:p w14:paraId="2001FCE9" w14:textId="77777777" w:rsidR="007F32CC" w:rsidRPr="00046C7F" w:rsidRDefault="007F32CC" w:rsidP="007F32CC">
            <w:pPr>
              <w:autoSpaceDE/>
              <w:autoSpaceDN/>
              <w:spacing w:line="276" w:lineRule="auto"/>
              <w:jc w:val="both"/>
              <w:rPr>
                <w:b/>
                <w:bCs/>
                <w:sz w:val="22"/>
                <w:szCs w:val="22"/>
                <w:lang w:val="en-US"/>
              </w:rPr>
            </w:pPr>
            <w:r w:rsidRPr="00046C7F">
              <w:rPr>
                <w:b/>
                <w:bCs/>
                <w:sz w:val="22"/>
                <w:szCs w:val="22"/>
                <w:lang w:val="en-US"/>
              </w:rPr>
              <w:t>Post-employment medical benefits</w:t>
            </w:r>
          </w:p>
        </w:tc>
        <w:tc>
          <w:tcPr>
            <w:tcW w:w="1354" w:type="dxa"/>
            <w:shd w:val="clear" w:color="auto" w:fill="0070C0"/>
            <w:vAlign w:val="bottom"/>
          </w:tcPr>
          <w:p w14:paraId="07503BA8" w14:textId="77777777" w:rsidR="007F32CC" w:rsidRPr="00046C7F" w:rsidRDefault="007F32CC" w:rsidP="007F32CC">
            <w:pPr>
              <w:autoSpaceDE/>
              <w:autoSpaceDN/>
              <w:spacing w:line="276" w:lineRule="auto"/>
              <w:jc w:val="both"/>
              <w:rPr>
                <w:b/>
                <w:bCs/>
                <w:sz w:val="22"/>
                <w:szCs w:val="22"/>
                <w:lang w:val="en-US"/>
              </w:rPr>
            </w:pPr>
            <w:r w:rsidRPr="00046C7F">
              <w:rPr>
                <w:b/>
                <w:bCs/>
                <w:sz w:val="22"/>
                <w:szCs w:val="22"/>
                <w:lang w:val="en-US"/>
              </w:rPr>
              <w:t>Other Benefits</w:t>
            </w:r>
          </w:p>
        </w:tc>
        <w:tc>
          <w:tcPr>
            <w:tcW w:w="1353" w:type="dxa"/>
            <w:shd w:val="clear" w:color="auto" w:fill="0070C0"/>
            <w:noWrap/>
            <w:vAlign w:val="bottom"/>
          </w:tcPr>
          <w:p w14:paraId="2C0D5AAC" w14:textId="77777777" w:rsidR="007F32CC" w:rsidRPr="00046C7F" w:rsidRDefault="007F32CC" w:rsidP="007F32CC">
            <w:pPr>
              <w:autoSpaceDE/>
              <w:autoSpaceDN/>
              <w:spacing w:line="276" w:lineRule="auto"/>
              <w:jc w:val="both"/>
              <w:rPr>
                <w:b/>
                <w:bCs/>
                <w:sz w:val="22"/>
                <w:szCs w:val="22"/>
                <w:lang w:val="en-US"/>
              </w:rPr>
            </w:pPr>
            <w:r w:rsidRPr="00046C7F">
              <w:rPr>
                <w:b/>
                <w:bCs/>
                <w:color w:val="000000"/>
                <w:sz w:val="22"/>
                <w:szCs w:val="22"/>
                <w:lang w:val="en-US"/>
              </w:rPr>
              <w:t>Period ended Sep/Dec/March/June 20xx</w:t>
            </w:r>
          </w:p>
        </w:tc>
        <w:tc>
          <w:tcPr>
            <w:tcW w:w="1354" w:type="dxa"/>
            <w:shd w:val="clear" w:color="auto" w:fill="0070C0"/>
            <w:vAlign w:val="bottom"/>
          </w:tcPr>
          <w:p w14:paraId="4AF495A7" w14:textId="5755EF8E" w:rsidR="007F32CC" w:rsidRPr="00046C7F" w:rsidRDefault="0096294C" w:rsidP="007F32CC">
            <w:pPr>
              <w:autoSpaceDE/>
              <w:autoSpaceDN/>
              <w:spacing w:line="276" w:lineRule="auto"/>
              <w:jc w:val="both"/>
              <w:rPr>
                <w:b/>
                <w:bCs/>
                <w:sz w:val="22"/>
                <w:szCs w:val="22"/>
                <w:lang w:val="en-US"/>
              </w:rPr>
            </w:pPr>
            <w:r w:rsidRPr="00046C7F">
              <w:rPr>
                <w:b/>
                <w:color w:val="000000"/>
                <w:sz w:val="22"/>
                <w:szCs w:val="22"/>
                <w:lang w:val="en-US"/>
              </w:rPr>
              <w:t>Opening Statement 1st July 20xx</w:t>
            </w:r>
          </w:p>
        </w:tc>
      </w:tr>
      <w:tr w:rsidR="00650C14" w:rsidRPr="00046C7F" w14:paraId="04A41B27" w14:textId="77777777" w:rsidTr="00E57678">
        <w:trPr>
          <w:trHeight w:val="397"/>
        </w:trPr>
        <w:tc>
          <w:tcPr>
            <w:tcW w:w="2263" w:type="dxa"/>
            <w:shd w:val="clear" w:color="auto" w:fill="auto"/>
            <w:noWrap/>
            <w:vAlign w:val="bottom"/>
            <w:hideMark/>
          </w:tcPr>
          <w:p w14:paraId="2F0CDFD0" w14:textId="77777777" w:rsidR="0006119D" w:rsidRPr="00046C7F" w:rsidRDefault="0006119D" w:rsidP="00953054">
            <w:pPr>
              <w:autoSpaceDE/>
              <w:autoSpaceDN/>
              <w:spacing w:line="276" w:lineRule="auto"/>
              <w:jc w:val="both"/>
              <w:rPr>
                <w:b/>
                <w:bCs/>
                <w:sz w:val="22"/>
                <w:szCs w:val="22"/>
                <w:lang w:eastAsia="en-GB"/>
              </w:rPr>
            </w:pPr>
          </w:p>
        </w:tc>
        <w:tc>
          <w:tcPr>
            <w:tcW w:w="1353" w:type="dxa"/>
            <w:vAlign w:val="bottom"/>
          </w:tcPr>
          <w:p w14:paraId="1BF2F96B" w14:textId="77777777" w:rsidR="0006119D" w:rsidRPr="00046C7F" w:rsidRDefault="00277188" w:rsidP="00953054">
            <w:pPr>
              <w:autoSpaceDE/>
              <w:autoSpaceDN/>
              <w:spacing w:line="276" w:lineRule="auto"/>
              <w:jc w:val="both"/>
              <w:rPr>
                <w:b/>
                <w:bCs/>
                <w:sz w:val="22"/>
                <w:szCs w:val="22"/>
                <w:lang w:val="en-US"/>
              </w:rPr>
            </w:pPr>
            <w:r w:rsidRPr="00046C7F">
              <w:rPr>
                <w:b/>
                <w:bCs/>
                <w:sz w:val="22"/>
                <w:szCs w:val="22"/>
                <w:lang w:val="en-US"/>
              </w:rPr>
              <w:t>Kshs</w:t>
            </w:r>
          </w:p>
        </w:tc>
        <w:tc>
          <w:tcPr>
            <w:tcW w:w="1353" w:type="dxa"/>
            <w:vAlign w:val="bottom"/>
          </w:tcPr>
          <w:p w14:paraId="535742F4" w14:textId="77777777" w:rsidR="0006119D" w:rsidRPr="00046C7F" w:rsidRDefault="00277188" w:rsidP="00953054">
            <w:pPr>
              <w:autoSpaceDE/>
              <w:autoSpaceDN/>
              <w:spacing w:line="276" w:lineRule="auto"/>
              <w:jc w:val="both"/>
              <w:rPr>
                <w:b/>
                <w:bCs/>
                <w:sz w:val="22"/>
                <w:szCs w:val="22"/>
                <w:lang w:val="en-US"/>
              </w:rPr>
            </w:pPr>
            <w:r w:rsidRPr="00046C7F">
              <w:rPr>
                <w:b/>
                <w:bCs/>
                <w:sz w:val="22"/>
                <w:szCs w:val="22"/>
                <w:lang w:val="en-US"/>
              </w:rPr>
              <w:t>Kshs</w:t>
            </w:r>
          </w:p>
        </w:tc>
        <w:tc>
          <w:tcPr>
            <w:tcW w:w="1354" w:type="dxa"/>
            <w:vAlign w:val="bottom"/>
          </w:tcPr>
          <w:p w14:paraId="55B0769C" w14:textId="77777777" w:rsidR="0006119D" w:rsidRPr="00046C7F" w:rsidRDefault="00277188" w:rsidP="00953054">
            <w:pPr>
              <w:autoSpaceDE/>
              <w:autoSpaceDN/>
              <w:spacing w:line="276" w:lineRule="auto"/>
              <w:jc w:val="both"/>
              <w:rPr>
                <w:b/>
                <w:bCs/>
                <w:sz w:val="22"/>
                <w:szCs w:val="22"/>
                <w:lang w:val="en-US"/>
              </w:rPr>
            </w:pPr>
            <w:r w:rsidRPr="00046C7F">
              <w:rPr>
                <w:b/>
                <w:bCs/>
                <w:sz w:val="22"/>
                <w:szCs w:val="22"/>
                <w:lang w:val="en-US"/>
              </w:rPr>
              <w:t>Kshs</w:t>
            </w:r>
          </w:p>
        </w:tc>
        <w:tc>
          <w:tcPr>
            <w:tcW w:w="1353" w:type="dxa"/>
            <w:shd w:val="clear" w:color="auto" w:fill="auto"/>
            <w:noWrap/>
            <w:vAlign w:val="bottom"/>
          </w:tcPr>
          <w:p w14:paraId="6DC3350E" w14:textId="77777777" w:rsidR="0006119D" w:rsidRPr="00046C7F" w:rsidRDefault="00277188" w:rsidP="00953054">
            <w:pPr>
              <w:autoSpaceDE/>
              <w:autoSpaceDN/>
              <w:spacing w:line="276" w:lineRule="auto"/>
              <w:jc w:val="both"/>
              <w:rPr>
                <w:b/>
                <w:bCs/>
                <w:sz w:val="22"/>
                <w:szCs w:val="22"/>
                <w:lang w:val="en-US"/>
              </w:rPr>
            </w:pPr>
            <w:r w:rsidRPr="00046C7F">
              <w:rPr>
                <w:b/>
                <w:bCs/>
                <w:sz w:val="22"/>
                <w:szCs w:val="22"/>
                <w:lang w:val="en-US"/>
              </w:rPr>
              <w:t>Kshs</w:t>
            </w:r>
          </w:p>
        </w:tc>
        <w:tc>
          <w:tcPr>
            <w:tcW w:w="1354" w:type="dxa"/>
            <w:vAlign w:val="bottom"/>
          </w:tcPr>
          <w:p w14:paraId="74D759FC" w14:textId="77777777" w:rsidR="0006119D" w:rsidRPr="00046C7F" w:rsidRDefault="00277188" w:rsidP="00953054">
            <w:pPr>
              <w:autoSpaceDE/>
              <w:autoSpaceDN/>
              <w:spacing w:line="276" w:lineRule="auto"/>
              <w:jc w:val="both"/>
              <w:rPr>
                <w:b/>
                <w:bCs/>
                <w:sz w:val="22"/>
                <w:szCs w:val="22"/>
                <w:lang w:val="en-US"/>
              </w:rPr>
            </w:pPr>
            <w:r w:rsidRPr="00046C7F">
              <w:rPr>
                <w:b/>
                <w:bCs/>
                <w:sz w:val="22"/>
                <w:szCs w:val="22"/>
                <w:lang w:val="en-US"/>
              </w:rPr>
              <w:t>Kshs</w:t>
            </w:r>
          </w:p>
        </w:tc>
      </w:tr>
      <w:tr w:rsidR="00650C14" w:rsidRPr="00046C7F" w14:paraId="5C13D2D9" w14:textId="77777777" w:rsidTr="00E57678">
        <w:trPr>
          <w:trHeight w:val="397"/>
        </w:trPr>
        <w:tc>
          <w:tcPr>
            <w:tcW w:w="2263" w:type="dxa"/>
            <w:shd w:val="clear" w:color="auto" w:fill="auto"/>
            <w:noWrap/>
            <w:vAlign w:val="bottom"/>
            <w:hideMark/>
          </w:tcPr>
          <w:p w14:paraId="26B24B5C" w14:textId="77777777" w:rsidR="0006119D" w:rsidRPr="00046C7F" w:rsidRDefault="0006119D" w:rsidP="00953054">
            <w:pPr>
              <w:autoSpaceDE/>
              <w:autoSpaceDN/>
              <w:spacing w:line="276" w:lineRule="auto"/>
              <w:jc w:val="both"/>
              <w:rPr>
                <w:sz w:val="22"/>
                <w:szCs w:val="22"/>
                <w:lang w:val="en-US"/>
              </w:rPr>
            </w:pPr>
            <w:r w:rsidRPr="00046C7F">
              <w:rPr>
                <w:sz w:val="22"/>
                <w:szCs w:val="22"/>
                <w:lang w:val="en-US"/>
              </w:rPr>
              <w:t xml:space="preserve">Current </w:t>
            </w:r>
            <w:r w:rsidR="00277188" w:rsidRPr="00046C7F">
              <w:rPr>
                <w:sz w:val="22"/>
                <w:szCs w:val="22"/>
                <w:lang w:val="en-US"/>
              </w:rPr>
              <w:t>Benefit Obligation</w:t>
            </w:r>
          </w:p>
        </w:tc>
        <w:tc>
          <w:tcPr>
            <w:tcW w:w="1353" w:type="dxa"/>
            <w:vAlign w:val="bottom"/>
          </w:tcPr>
          <w:p w14:paraId="2101D7FF" w14:textId="77777777" w:rsidR="0006119D" w:rsidRPr="00046C7F" w:rsidRDefault="0006119D" w:rsidP="00D070B6">
            <w:pPr>
              <w:autoSpaceDE/>
              <w:autoSpaceDN/>
              <w:spacing w:line="276" w:lineRule="auto"/>
              <w:jc w:val="center"/>
              <w:rPr>
                <w:sz w:val="22"/>
                <w:szCs w:val="22"/>
                <w:lang w:val="en-US"/>
              </w:rPr>
            </w:pPr>
            <w:r w:rsidRPr="00046C7F">
              <w:rPr>
                <w:sz w:val="22"/>
                <w:szCs w:val="22"/>
                <w:lang w:val="en-US"/>
              </w:rPr>
              <w:t>xxx</w:t>
            </w:r>
          </w:p>
        </w:tc>
        <w:tc>
          <w:tcPr>
            <w:tcW w:w="1353" w:type="dxa"/>
            <w:vAlign w:val="bottom"/>
          </w:tcPr>
          <w:p w14:paraId="5EC827BA" w14:textId="77777777" w:rsidR="0006119D" w:rsidRPr="00046C7F" w:rsidRDefault="0006119D" w:rsidP="00D070B6">
            <w:pPr>
              <w:autoSpaceDE/>
              <w:autoSpaceDN/>
              <w:spacing w:line="276" w:lineRule="auto"/>
              <w:jc w:val="center"/>
              <w:rPr>
                <w:sz w:val="22"/>
                <w:szCs w:val="22"/>
                <w:lang w:val="en-US"/>
              </w:rPr>
            </w:pPr>
            <w:r w:rsidRPr="00046C7F">
              <w:rPr>
                <w:sz w:val="22"/>
                <w:szCs w:val="22"/>
                <w:lang w:val="en-US"/>
              </w:rPr>
              <w:t>xxx</w:t>
            </w:r>
          </w:p>
        </w:tc>
        <w:tc>
          <w:tcPr>
            <w:tcW w:w="1354" w:type="dxa"/>
            <w:vAlign w:val="bottom"/>
          </w:tcPr>
          <w:p w14:paraId="3FA8FF75" w14:textId="77777777" w:rsidR="0006119D" w:rsidRPr="00046C7F" w:rsidRDefault="0006119D" w:rsidP="00D070B6">
            <w:pPr>
              <w:autoSpaceDE/>
              <w:autoSpaceDN/>
              <w:spacing w:line="276" w:lineRule="auto"/>
              <w:jc w:val="center"/>
              <w:rPr>
                <w:sz w:val="22"/>
                <w:szCs w:val="22"/>
                <w:lang w:val="en-US"/>
              </w:rPr>
            </w:pPr>
            <w:r w:rsidRPr="00046C7F">
              <w:rPr>
                <w:sz w:val="22"/>
                <w:szCs w:val="22"/>
                <w:lang w:val="en-US"/>
              </w:rPr>
              <w:t>xxx</w:t>
            </w:r>
          </w:p>
        </w:tc>
        <w:tc>
          <w:tcPr>
            <w:tcW w:w="1353" w:type="dxa"/>
            <w:shd w:val="clear" w:color="auto" w:fill="auto"/>
            <w:noWrap/>
            <w:vAlign w:val="bottom"/>
            <w:hideMark/>
          </w:tcPr>
          <w:p w14:paraId="515D1321" w14:textId="77777777" w:rsidR="0006119D" w:rsidRPr="00046C7F" w:rsidRDefault="0006119D" w:rsidP="00D070B6">
            <w:pPr>
              <w:autoSpaceDE/>
              <w:autoSpaceDN/>
              <w:spacing w:line="276" w:lineRule="auto"/>
              <w:jc w:val="center"/>
              <w:rPr>
                <w:sz w:val="22"/>
                <w:szCs w:val="22"/>
                <w:lang w:val="en-US"/>
              </w:rPr>
            </w:pPr>
            <w:r w:rsidRPr="00046C7F">
              <w:rPr>
                <w:sz w:val="22"/>
                <w:szCs w:val="22"/>
                <w:lang w:val="en-US"/>
              </w:rPr>
              <w:t>xxx</w:t>
            </w:r>
          </w:p>
        </w:tc>
        <w:tc>
          <w:tcPr>
            <w:tcW w:w="1354" w:type="dxa"/>
            <w:vAlign w:val="bottom"/>
          </w:tcPr>
          <w:p w14:paraId="7AB3BAD7" w14:textId="77777777" w:rsidR="0006119D" w:rsidRPr="00046C7F" w:rsidRDefault="0006119D" w:rsidP="00D070B6">
            <w:pPr>
              <w:autoSpaceDE/>
              <w:autoSpaceDN/>
              <w:spacing w:line="276" w:lineRule="auto"/>
              <w:jc w:val="center"/>
              <w:rPr>
                <w:sz w:val="22"/>
                <w:szCs w:val="22"/>
                <w:lang w:val="en-US"/>
              </w:rPr>
            </w:pPr>
            <w:r w:rsidRPr="00046C7F">
              <w:rPr>
                <w:sz w:val="22"/>
                <w:szCs w:val="22"/>
                <w:lang w:val="en-US"/>
              </w:rPr>
              <w:t>xxx</w:t>
            </w:r>
          </w:p>
        </w:tc>
      </w:tr>
      <w:tr w:rsidR="00650C14" w:rsidRPr="00046C7F" w14:paraId="161ABC35" w14:textId="77777777" w:rsidTr="00E57678">
        <w:trPr>
          <w:trHeight w:val="397"/>
        </w:trPr>
        <w:tc>
          <w:tcPr>
            <w:tcW w:w="2263" w:type="dxa"/>
            <w:shd w:val="clear" w:color="auto" w:fill="auto"/>
            <w:noWrap/>
            <w:vAlign w:val="bottom"/>
            <w:hideMark/>
          </w:tcPr>
          <w:p w14:paraId="7F8CBBB3" w14:textId="77777777" w:rsidR="0006119D" w:rsidRPr="00046C7F" w:rsidRDefault="0006119D" w:rsidP="00953054">
            <w:pPr>
              <w:autoSpaceDE/>
              <w:autoSpaceDN/>
              <w:spacing w:line="276" w:lineRule="auto"/>
              <w:jc w:val="both"/>
              <w:rPr>
                <w:sz w:val="22"/>
                <w:szCs w:val="22"/>
                <w:lang w:val="en-US"/>
              </w:rPr>
            </w:pPr>
            <w:r w:rsidRPr="00046C7F">
              <w:rPr>
                <w:sz w:val="22"/>
                <w:szCs w:val="22"/>
                <w:lang w:val="en-US"/>
              </w:rPr>
              <w:t>Non</w:t>
            </w:r>
            <w:r w:rsidR="00277188" w:rsidRPr="00046C7F">
              <w:rPr>
                <w:sz w:val="22"/>
                <w:szCs w:val="22"/>
                <w:lang w:val="en-US"/>
              </w:rPr>
              <w:t>-Current Benefit Obligation</w:t>
            </w:r>
          </w:p>
        </w:tc>
        <w:tc>
          <w:tcPr>
            <w:tcW w:w="1353" w:type="dxa"/>
            <w:vAlign w:val="bottom"/>
          </w:tcPr>
          <w:p w14:paraId="5509BF4E" w14:textId="77777777" w:rsidR="0006119D" w:rsidRPr="00046C7F" w:rsidRDefault="0006119D" w:rsidP="00D070B6">
            <w:pPr>
              <w:autoSpaceDE/>
              <w:autoSpaceDN/>
              <w:spacing w:line="276" w:lineRule="auto"/>
              <w:jc w:val="center"/>
              <w:rPr>
                <w:sz w:val="22"/>
                <w:szCs w:val="22"/>
                <w:lang w:val="en-US"/>
              </w:rPr>
            </w:pPr>
            <w:r w:rsidRPr="00046C7F">
              <w:rPr>
                <w:sz w:val="22"/>
                <w:szCs w:val="22"/>
                <w:lang w:val="en-US"/>
              </w:rPr>
              <w:t>xxx</w:t>
            </w:r>
          </w:p>
        </w:tc>
        <w:tc>
          <w:tcPr>
            <w:tcW w:w="1353" w:type="dxa"/>
            <w:vAlign w:val="bottom"/>
          </w:tcPr>
          <w:p w14:paraId="71FD0825" w14:textId="77777777" w:rsidR="0006119D" w:rsidRPr="00046C7F" w:rsidRDefault="0006119D" w:rsidP="00D070B6">
            <w:pPr>
              <w:autoSpaceDE/>
              <w:autoSpaceDN/>
              <w:spacing w:line="276" w:lineRule="auto"/>
              <w:jc w:val="center"/>
              <w:rPr>
                <w:sz w:val="22"/>
                <w:szCs w:val="22"/>
                <w:lang w:val="en-US"/>
              </w:rPr>
            </w:pPr>
            <w:r w:rsidRPr="00046C7F">
              <w:rPr>
                <w:sz w:val="22"/>
                <w:szCs w:val="22"/>
                <w:lang w:val="en-US"/>
              </w:rPr>
              <w:t>xxx</w:t>
            </w:r>
          </w:p>
        </w:tc>
        <w:tc>
          <w:tcPr>
            <w:tcW w:w="1354" w:type="dxa"/>
            <w:vAlign w:val="bottom"/>
          </w:tcPr>
          <w:p w14:paraId="132E7A77" w14:textId="77777777" w:rsidR="0006119D" w:rsidRPr="00046C7F" w:rsidRDefault="0006119D" w:rsidP="00D070B6">
            <w:pPr>
              <w:autoSpaceDE/>
              <w:autoSpaceDN/>
              <w:spacing w:line="276" w:lineRule="auto"/>
              <w:jc w:val="center"/>
              <w:rPr>
                <w:sz w:val="22"/>
                <w:szCs w:val="22"/>
                <w:lang w:val="en-US"/>
              </w:rPr>
            </w:pPr>
            <w:r w:rsidRPr="00046C7F">
              <w:rPr>
                <w:sz w:val="22"/>
                <w:szCs w:val="22"/>
                <w:lang w:val="en-US"/>
              </w:rPr>
              <w:t>xxx</w:t>
            </w:r>
          </w:p>
        </w:tc>
        <w:tc>
          <w:tcPr>
            <w:tcW w:w="1353" w:type="dxa"/>
            <w:shd w:val="clear" w:color="auto" w:fill="auto"/>
            <w:noWrap/>
            <w:vAlign w:val="bottom"/>
            <w:hideMark/>
          </w:tcPr>
          <w:p w14:paraId="791CE6FE" w14:textId="77777777" w:rsidR="0006119D" w:rsidRPr="00046C7F" w:rsidRDefault="0006119D" w:rsidP="00D070B6">
            <w:pPr>
              <w:autoSpaceDE/>
              <w:autoSpaceDN/>
              <w:spacing w:line="276" w:lineRule="auto"/>
              <w:jc w:val="center"/>
              <w:rPr>
                <w:sz w:val="22"/>
                <w:szCs w:val="22"/>
                <w:lang w:val="en-US"/>
              </w:rPr>
            </w:pPr>
            <w:r w:rsidRPr="00046C7F">
              <w:rPr>
                <w:sz w:val="22"/>
                <w:szCs w:val="22"/>
                <w:lang w:val="en-US"/>
              </w:rPr>
              <w:t>xxx</w:t>
            </w:r>
          </w:p>
        </w:tc>
        <w:tc>
          <w:tcPr>
            <w:tcW w:w="1354" w:type="dxa"/>
            <w:vAlign w:val="bottom"/>
          </w:tcPr>
          <w:p w14:paraId="64D68E37" w14:textId="77777777" w:rsidR="0006119D" w:rsidRPr="00046C7F" w:rsidRDefault="0006119D" w:rsidP="00D070B6">
            <w:pPr>
              <w:autoSpaceDE/>
              <w:autoSpaceDN/>
              <w:spacing w:line="276" w:lineRule="auto"/>
              <w:jc w:val="center"/>
              <w:rPr>
                <w:sz w:val="22"/>
                <w:szCs w:val="22"/>
                <w:lang w:val="en-US"/>
              </w:rPr>
            </w:pPr>
            <w:r w:rsidRPr="00046C7F">
              <w:rPr>
                <w:sz w:val="22"/>
                <w:szCs w:val="22"/>
                <w:lang w:val="en-US"/>
              </w:rPr>
              <w:t>xxx</w:t>
            </w:r>
          </w:p>
        </w:tc>
      </w:tr>
      <w:tr w:rsidR="00650C14" w:rsidRPr="00046C7F" w14:paraId="3C85EEDE" w14:textId="77777777" w:rsidTr="00E57678">
        <w:trPr>
          <w:trHeight w:val="397"/>
        </w:trPr>
        <w:tc>
          <w:tcPr>
            <w:tcW w:w="2263" w:type="dxa"/>
            <w:shd w:val="clear" w:color="auto" w:fill="auto"/>
            <w:noWrap/>
            <w:vAlign w:val="bottom"/>
            <w:hideMark/>
          </w:tcPr>
          <w:p w14:paraId="1AB30A22" w14:textId="77777777" w:rsidR="0006119D" w:rsidRPr="00046C7F" w:rsidRDefault="0006119D" w:rsidP="00953054">
            <w:pPr>
              <w:autoSpaceDE/>
              <w:autoSpaceDN/>
              <w:spacing w:line="276" w:lineRule="auto"/>
              <w:jc w:val="both"/>
              <w:rPr>
                <w:b/>
                <w:bCs/>
                <w:sz w:val="22"/>
                <w:szCs w:val="22"/>
                <w:lang w:val="en-US"/>
              </w:rPr>
            </w:pPr>
            <w:r w:rsidRPr="00046C7F">
              <w:rPr>
                <w:b/>
                <w:bCs/>
                <w:sz w:val="22"/>
                <w:szCs w:val="22"/>
                <w:lang w:eastAsia="en-GB"/>
              </w:rPr>
              <w:t>Total</w:t>
            </w:r>
            <w:r w:rsidRPr="00046C7F">
              <w:rPr>
                <w:sz w:val="22"/>
                <w:szCs w:val="22"/>
                <w:lang w:eastAsia="en-GB"/>
              </w:rPr>
              <w:t xml:space="preserve"> </w:t>
            </w:r>
            <w:r w:rsidR="00277188" w:rsidRPr="00046C7F">
              <w:rPr>
                <w:b/>
                <w:bCs/>
                <w:sz w:val="22"/>
                <w:szCs w:val="22"/>
                <w:lang w:eastAsia="en-GB"/>
              </w:rPr>
              <w:t>Employee Benefits Obligation</w:t>
            </w:r>
          </w:p>
        </w:tc>
        <w:tc>
          <w:tcPr>
            <w:tcW w:w="1353" w:type="dxa"/>
            <w:vAlign w:val="bottom"/>
          </w:tcPr>
          <w:p w14:paraId="61987BC3" w14:textId="77777777" w:rsidR="0006119D" w:rsidRPr="00046C7F" w:rsidRDefault="0006119D" w:rsidP="00D070B6">
            <w:pPr>
              <w:autoSpaceDE/>
              <w:autoSpaceDN/>
              <w:spacing w:line="276" w:lineRule="auto"/>
              <w:jc w:val="center"/>
              <w:rPr>
                <w:sz w:val="22"/>
                <w:szCs w:val="22"/>
                <w:lang w:val="en-US"/>
              </w:rPr>
            </w:pPr>
            <w:r w:rsidRPr="00046C7F">
              <w:rPr>
                <w:sz w:val="22"/>
                <w:szCs w:val="22"/>
                <w:lang w:val="en-US"/>
              </w:rPr>
              <w:t>xxx</w:t>
            </w:r>
          </w:p>
        </w:tc>
        <w:tc>
          <w:tcPr>
            <w:tcW w:w="1353" w:type="dxa"/>
            <w:vAlign w:val="bottom"/>
          </w:tcPr>
          <w:p w14:paraId="31D0D7A2" w14:textId="77777777" w:rsidR="0006119D" w:rsidRPr="00046C7F" w:rsidRDefault="0006119D" w:rsidP="00D070B6">
            <w:pPr>
              <w:autoSpaceDE/>
              <w:autoSpaceDN/>
              <w:spacing w:line="276" w:lineRule="auto"/>
              <w:jc w:val="center"/>
              <w:rPr>
                <w:sz w:val="22"/>
                <w:szCs w:val="22"/>
                <w:lang w:val="en-US"/>
              </w:rPr>
            </w:pPr>
            <w:r w:rsidRPr="00046C7F">
              <w:rPr>
                <w:sz w:val="22"/>
                <w:szCs w:val="22"/>
                <w:lang w:val="en-US"/>
              </w:rPr>
              <w:t>xxx</w:t>
            </w:r>
          </w:p>
        </w:tc>
        <w:tc>
          <w:tcPr>
            <w:tcW w:w="1354" w:type="dxa"/>
            <w:vAlign w:val="bottom"/>
          </w:tcPr>
          <w:p w14:paraId="33ED3BFE" w14:textId="77777777" w:rsidR="0006119D" w:rsidRPr="00046C7F" w:rsidRDefault="0006119D" w:rsidP="00D070B6">
            <w:pPr>
              <w:autoSpaceDE/>
              <w:autoSpaceDN/>
              <w:spacing w:line="276" w:lineRule="auto"/>
              <w:jc w:val="center"/>
              <w:rPr>
                <w:sz w:val="22"/>
                <w:szCs w:val="22"/>
                <w:lang w:val="en-US"/>
              </w:rPr>
            </w:pPr>
            <w:r w:rsidRPr="00046C7F">
              <w:rPr>
                <w:sz w:val="22"/>
                <w:szCs w:val="22"/>
                <w:lang w:val="en-US"/>
              </w:rPr>
              <w:t>xxx</w:t>
            </w:r>
          </w:p>
        </w:tc>
        <w:tc>
          <w:tcPr>
            <w:tcW w:w="1353" w:type="dxa"/>
            <w:shd w:val="clear" w:color="auto" w:fill="auto"/>
            <w:noWrap/>
            <w:vAlign w:val="bottom"/>
            <w:hideMark/>
          </w:tcPr>
          <w:p w14:paraId="2F234675" w14:textId="77777777" w:rsidR="0006119D" w:rsidRPr="00046C7F" w:rsidRDefault="0006119D" w:rsidP="00D070B6">
            <w:pPr>
              <w:autoSpaceDE/>
              <w:autoSpaceDN/>
              <w:spacing w:line="276" w:lineRule="auto"/>
              <w:jc w:val="center"/>
              <w:rPr>
                <w:sz w:val="22"/>
                <w:szCs w:val="22"/>
                <w:lang w:val="en-US"/>
              </w:rPr>
            </w:pPr>
            <w:r w:rsidRPr="00046C7F">
              <w:rPr>
                <w:sz w:val="22"/>
                <w:szCs w:val="22"/>
                <w:lang w:val="en-US"/>
              </w:rPr>
              <w:t>xxx</w:t>
            </w:r>
          </w:p>
        </w:tc>
        <w:tc>
          <w:tcPr>
            <w:tcW w:w="1354" w:type="dxa"/>
            <w:vAlign w:val="bottom"/>
          </w:tcPr>
          <w:p w14:paraId="7752BF68" w14:textId="77777777" w:rsidR="0006119D" w:rsidRPr="00046C7F" w:rsidRDefault="0006119D" w:rsidP="00D070B6">
            <w:pPr>
              <w:autoSpaceDE/>
              <w:autoSpaceDN/>
              <w:spacing w:line="276" w:lineRule="auto"/>
              <w:jc w:val="center"/>
              <w:rPr>
                <w:sz w:val="22"/>
                <w:szCs w:val="22"/>
                <w:lang w:val="en-US"/>
              </w:rPr>
            </w:pPr>
            <w:r w:rsidRPr="00046C7F">
              <w:rPr>
                <w:sz w:val="22"/>
                <w:szCs w:val="22"/>
                <w:lang w:val="en-US"/>
              </w:rPr>
              <w:t>xxx</w:t>
            </w:r>
          </w:p>
        </w:tc>
      </w:tr>
    </w:tbl>
    <w:p w14:paraId="79299EAD" w14:textId="77777777" w:rsidR="00421EFD" w:rsidRPr="00953054" w:rsidRDefault="00421EFD" w:rsidP="00953054">
      <w:pPr>
        <w:autoSpaceDE/>
        <w:autoSpaceDN/>
        <w:spacing w:line="360" w:lineRule="auto"/>
        <w:jc w:val="both"/>
        <w:rPr>
          <w:b/>
          <w:sz w:val="22"/>
          <w:szCs w:val="22"/>
        </w:rPr>
      </w:pPr>
    </w:p>
    <w:p w14:paraId="4CB93F7E" w14:textId="77777777" w:rsidR="00A40FC8" w:rsidRPr="00953054" w:rsidRDefault="00A40FC8" w:rsidP="00953054">
      <w:pPr>
        <w:autoSpaceDE/>
        <w:autoSpaceDN/>
        <w:spacing w:line="360" w:lineRule="auto"/>
        <w:jc w:val="both"/>
        <w:rPr>
          <w:b/>
          <w:i/>
          <w:iCs/>
          <w:sz w:val="22"/>
          <w:szCs w:val="22"/>
        </w:rPr>
      </w:pPr>
      <w:r w:rsidRPr="00953054">
        <w:rPr>
          <w:b/>
          <w:sz w:val="22"/>
          <w:szCs w:val="22"/>
        </w:rPr>
        <w:t>Retirement benefit</w:t>
      </w:r>
      <w:r w:rsidR="00434F35" w:rsidRPr="00953054">
        <w:rPr>
          <w:b/>
          <w:sz w:val="22"/>
          <w:szCs w:val="22"/>
        </w:rPr>
        <w:t xml:space="preserve"> Asset/ Liability</w:t>
      </w:r>
      <w:r w:rsidR="004B4CDA" w:rsidRPr="00953054">
        <w:rPr>
          <w:b/>
          <w:sz w:val="22"/>
          <w:szCs w:val="22"/>
        </w:rPr>
        <w:t xml:space="preserve"> </w:t>
      </w:r>
      <w:r w:rsidR="004B4CDA" w:rsidRPr="00953054">
        <w:rPr>
          <w:b/>
          <w:i/>
          <w:iCs/>
          <w:sz w:val="22"/>
          <w:szCs w:val="22"/>
        </w:rPr>
        <w:t>(Applicable to Pensions)</w:t>
      </w:r>
    </w:p>
    <w:p w14:paraId="79C5AD4C" w14:textId="77777777" w:rsidR="00D475F6" w:rsidRPr="00953054" w:rsidRDefault="0006119D" w:rsidP="00046C7F">
      <w:pPr>
        <w:numPr>
          <w:ilvl w:val="12"/>
          <w:numId w:val="0"/>
        </w:numPr>
        <w:tabs>
          <w:tab w:val="decimal" w:pos="7938"/>
        </w:tabs>
        <w:spacing w:line="276" w:lineRule="auto"/>
        <w:jc w:val="both"/>
        <w:rPr>
          <w:sz w:val="22"/>
          <w:szCs w:val="22"/>
        </w:rPr>
      </w:pPr>
      <w:r w:rsidRPr="00953054">
        <w:rPr>
          <w:sz w:val="22"/>
          <w:szCs w:val="22"/>
        </w:rPr>
        <w:t xml:space="preserve">The </w:t>
      </w:r>
      <w:r w:rsidR="00E80625" w:rsidRPr="00953054">
        <w:rPr>
          <w:sz w:val="22"/>
          <w:szCs w:val="22"/>
        </w:rPr>
        <w:t>Entity</w:t>
      </w:r>
      <w:r w:rsidRPr="00953054">
        <w:rPr>
          <w:sz w:val="22"/>
          <w:szCs w:val="22"/>
        </w:rPr>
        <w:t xml:space="preserve"> operates a defined benefit scheme for all full-time employees from July 1, 20XX.</w:t>
      </w:r>
      <w:r w:rsidR="00095037" w:rsidRPr="00953054">
        <w:rPr>
          <w:sz w:val="22"/>
          <w:szCs w:val="22"/>
        </w:rPr>
        <w:t xml:space="preserve"> The scheme is administered by xxx</w:t>
      </w:r>
      <w:r w:rsidR="00D2669B" w:rsidRPr="00953054">
        <w:rPr>
          <w:sz w:val="22"/>
          <w:szCs w:val="22"/>
        </w:rPr>
        <w:t xml:space="preserve"> while xxx are the custodians of the scheme</w:t>
      </w:r>
      <w:r w:rsidR="00D475F6" w:rsidRPr="00953054">
        <w:rPr>
          <w:sz w:val="22"/>
          <w:szCs w:val="22"/>
        </w:rPr>
        <w:t xml:space="preserve">. </w:t>
      </w:r>
      <w:r w:rsidRPr="00953054">
        <w:rPr>
          <w:sz w:val="22"/>
          <w:szCs w:val="22"/>
        </w:rPr>
        <w:t xml:space="preserve">The scheme is based on xxx percentage of salary of an employee at the time of retirement. </w:t>
      </w:r>
    </w:p>
    <w:p w14:paraId="2E2411DD" w14:textId="61F17059" w:rsidR="00DF63E2" w:rsidRPr="00953054" w:rsidRDefault="003E04F9" w:rsidP="00046C7F">
      <w:pPr>
        <w:numPr>
          <w:ilvl w:val="12"/>
          <w:numId w:val="0"/>
        </w:numPr>
        <w:tabs>
          <w:tab w:val="decimal" w:pos="7938"/>
        </w:tabs>
        <w:spacing w:line="276" w:lineRule="auto"/>
        <w:jc w:val="both"/>
        <w:rPr>
          <w:sz w:val="22"/>
          <w:szCs w:val="22"/>
        </w:rPr>
      </w:pPr>
      <w:r w:rsidRPr="00953054">
        <w:rPr>
          <w:sz w:val="22"/>
          <w:szCs w:val="22"/>
        </w:rPr>
        <w:t xml:space="preserve">An actuarial valuation </w:t>
      </w:r>
      <w:r w:rsidR="00527820" w:rsidRPr="00953054">
        <w:rPr>
          <w:sz w:val="22"/>
          <w:szCs w:val="22"/>
        </w:rPr>
        <w:t xml:space="preserve">to fulfil the </w:t>
      </w:r>
      <w:r w:rsidR="00AC188B" w:rsidRPr="00953054">
        <w:rPr>
          <w:sz w:val="22"/>
          <w:szCs w:val="22"/>
        </w:rPr>
        <w:t>f</w:t>
      </w:r>
      <w:r w:rsidR="00527820" w:rsidRPr="00953054">
        <w:rPr>
          <w:sz w:val="22"/>
          <w:szCs w:val="22"/>
        </w:rPr>
        <w:t xml:space="preserve">inancial reporting disclosure requirements of </w:t>
      </w:r>
      <w:r w:rsidR="00527820" w:rsidRPr="00953054">
        <w:rPr>
          <w:sz w:val="22"/>
          <w:szCs w:val="22"/>
        </w:rPr>
        <w:tab/>
        <w:t>IPSAS</w:t>
      </w:r>
      <w:r w:rsidR="001D5211" w:rsidRPr="00953054">
        <w:rPr>
          <w:sz w:val="22"/>
          <w:szCs w:val="22"/>
        </w:rPr>
        <w:t xml:space="preserve"> </w:t>
      </w:r>
      <w:r w:rsidR="00527820" w:rsidRPr="00953054">
        <w:rPr>
          <w:sz w:val="22"/>
          <w:szCs w:val="22"/>
        </w:rPr>
        <w:t>39</w:t>
      </w:r>
      <w:r w:rsidR="001D5211" w:rsidRPr="00953054">
        <w:rPr>
          <w:sz w:val="22"/>
          <w:szCs w:val="22"/>
        </w:rPr>
        <w:t xml:space="preserve"> </w:t>
      </w:r>
      <w:r w:rsidR="00D7467F" w:rsidRPr="00953054">
        <w:rPr>
          <w:sz w:val="22"/>
          <w:szCs w:val="22"/>
        </w:rPr>
        <w:t>was carried out as at xxx June xxx</w:t>
      </w:r>
      <w:r w:rsidR="0050576F" w:rsidRPr="00953054">
        <w:rPr>
          <w:sz w:val="22"/>
          <w:szCs w:val="22"/>
        </w:rPr>
        <w:t xml:space="preserve"> by xxx actuarial valuers On this basis the present value of the defined benefit obligation </w:t>
      </w:r>
      <w:r w:rsidR="00323311" w:rsidRPr="00953054">
        <w:rPr>
          <w:sz w:val="22"/>
          <w:szCs w:val="22"/>
        </w:rPr>
        <w:t xml:space="preserve">and the related current service cost and past service cost were measured using the </w:t>
      </w:r>
      <w:r w:rsidR="00AC188B" w:rsidRPr="00953054">
        <w:rPr>
          <w:sz w:val="22"/>
          <w:szCs w:val="22"/>
        </w:rPr>
        <w:t>Projected Unit Credit Method. The principal assumption</w:t>
      </w:r>
      <w:r w:rsidR="009D73F7" w:rsidRPr="00953054">
        <w:rPr>
          <w:sz w:val="22"/>
          <w:szCs w:val="22"/>
        </w:rPr>
        <w:t>s used for the purposes of valuation are as follows:</w:t>
      </w:r>
    </w:p>
    <w:p w14:paraId="38CE2427" w14:textId="62D94F29" w:rsidR="003E690F" w:rsidRDefault="003E690F" w:rsidP="00B60F4F">
      <w:pPr>
        <w:autoSpaceDE/>
        <w:autoSpaceDN/>
        <w:rPr>
          <w:sz w:val="22"/>
          <w:szCs w:val="22"/>
        </w:rPr>
      </w:pPr>
    </w:p>
    <w:p w14:paraId="13636A24"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t>Notes to the financial statements</w:t>
      </w:r>
      <w:r>
        <w:rPr>
          <w:b/>
          <w:bCs/>
          <w:sz w:val="22"/>
          <w:szCs w:val="22"/>
        </w:rPr>
        <w:t xml:space="preserve"> (continued)</w:t>
      </w:r>
    </w:p>
    <w:p w14:paraId="3FA40BBF" w14:textId="77777777" w:rsidR="00046C7F" w:rsidRPr="00B60F4F" w:rsidRDefault="00046C7F" w:rsidP="00B60F4F">
      <w:pPr>
        <w:autoSpaceDE/>
        <w:autoSpaceDN/>
        <w:rPr>
          <w:sz w:val="22"/>
          <w:szCs w:val="22"/>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824"/>
        <w:gridCol w:w="2102"/>
        <w:gridCol w:w="2104"/>
      </w:tblGrid>
      <w:tr w:rsidR="007F32CC" w:rsidRPr="00953054" w14:paraId="06066E00" w14:textId="77777777" w:rsidTr="00E57678">
        <w:trPr>
          <w:trHeight w:val="340"/>
        </w:trPr>
        <w:tc>
          <w:tcPr>
            <w:tcW w:w="2671" w:type="pct"/>
            <w:shd w:val="clear" w:color="auto" w:fill="0070C0"/>
          </w:tcPr>
          <w:p w14:paraId="574DAFFA" w14:textId="77777777" w:rsidR="007F32CC" w:rsidRPr="00953054" w:rsidRDefault="007F32CC" w:rsidP="007F32CC">
            <w:pPr>
              <w:pStyle w:val="Header"/>
              <w:tabs>
                <w:tab w:val="clear" w:pos="4320"/>
                <w:tab w:val="clear" w:pos="8640"/>
              </w:tabs>
              <w:spacing w:line="276" w:lineRule="auto"/>
              <w:jc w:val="both"/>
              <w:rPr>
                <w:sz w:val="22"/>
                <w:szCs w:val="22"/>
              </w:rPr>
            </w:pPr>
          </w:p>
        </w:tc>
        <w:tc>
          <w:tcPr>
            <w:tcW w:w="1164" w:type="pct"/>
            <w:shd w:val="clear" w:color="auto" w:fill="0070C0"/>
            <w:vAlign w:val="bottom"/>
          </w:tcPr>
          <w:p w14:paraId="5A64F26B" w14:textId="77777777" w:rsidR="007F32CC" w:rsidRPr="00953054" w:rsidRDefault="007F32CC" w:rsidP="007F32CC">
            <w:pPr>
              <w:autoSpaceDE/>
              <w:autoSpaceDN/>
              <w:spacing w:line="276" w:lineRule="auto"/>
              <w:jc w:val="both"/>
              <w:rPr>
                <w:b/>
                <w:bCs/>
                <w:sz w:val="22"/>
                <w:szCs w:val="22"/>
                <w:lang w:val="en-US"/>
              </w:rPr>
            </w:pPr>
            <w:r>
              <w:rPr>
                <w:b/>
                <w:bCs/>
                <w:color w:val="000000"/>
                <w:sz w:val="22"/>
                <w:szCs w:val="22"/>
                <w:lang w:val="en-US"/>
              </w:rPr>
              <w:t>Period ended Sep/Dec/March/June 20xx</w:t>
            </w:r>
          </w:p>
        </w:tc>
        <w:tc>
          <w:tcPr>
            <w:tcW w:w="1165" w:type="pct"/>
            <w:shd w:val="clear" w:color="auto" w:fill="0070C0"/>
            <w:vAlign w:val="bottom"/>
          </w:tcPr>
          <w:p w14:paraId="4F658E06" w14:textId="68FC8FFE" w:rsidR="007F32CC" w:rsidRPr="00953054" w:rsidRDefault="00E63DE0" w:rsidP="007F32CC">
            <w:pPr>
              <w:autoSpaceDE/>
              <w:autoSpaceDN/>
              <w:spacing w:line="276" w:lineRule="auto"/>
              <w:jc w:val="both"/>
              <w:rPr>
                <w:b/>
                <w:bCs/>
                <w:sz w:val="22"/>
                <w:szCs w:val="22"/>
                <w:lang w:val="en-US"/>
              </w:rPr>
            </w:pPr>
            <w:r w:rsidRPr="00E63DE0">
              <w:rPr>
                <w:b/>
                <w:color w:val="000000"/>
                <w:lang w:val="en-US"/>
              </w:rPr>
              <w:t>Opening Statement 1st July 20xx</w:t>
            </w:r>
          </w:p>
        </w:tc>
      </w:tr>
      <w:tr w:rsidR="009D73F7" w:rsidRPr="00953054" w14:paraId="1C49C1DC" w14:textId="77777777" w:rsidTr="00E57678">
        <w:trPr>
          <w:trHeight w:val="340"/>
        </w:trPr>
        <w:tc>
          <w:tcPr>
            <w:tcW w:w="2671" w:type="pct"/>
            <w:shd w:val="clear" w:color="auto" w:fill="0070C0"/>
          </w:tcPr>
          <w:p w14:paraId="3FB6A61B" w14:textId="77777777" w:rsidR="009D73F7" w:rsidRPr="00953054" w:rsidRDefault="009D73F7" w:rsidP="00953054">
            <w:pPr>
              <w:pStyle w:val="Header"/>
              <w:tabs>
                <w:tab w:val="clear" w:pos="4320"/>
                <w:tab w:val="clear" w:pos="8640"/>
              </w:tabs>
              <w:spacing w:line="276" w:lineRule="auto"/>
              <w:jc w:val="both"/>
              <w:rPr>
                <w:sz w:val="22"/>
                <w:szCs w:val="22"/>
              </w:rPr>
            </w:pPr>
          </w:p>
        </w:tc>
        <w:tc>
          <w:tcPr>
            <w:tcW w:w="1164" w:type="pct"/>
            <w:shd w:val="clear" w:color="auto" w:fill="0070C0"/>
            <w:vAlign w:val="bottom"/>
          </w:tcPr>
          <w:p w14:paraId="5D0F24CF" w14:textId="77777777" w:rsidR="009D73F7" w:rsidRPr="00953054" w:rsidRDefault="009D73F7" w:rsidP="00953054">
            <w:pPr>
              <w:spacing w:line="276" w:lineRule="auto"/>
              <w:jc w:val="both"/>
              <w:rPr>
                <w:b/>
                <w:sz w:val="22"/>
                <w:szCs w:val="22"/>
              </w:rPr>
            </w:pPr>
          </w:p>
        </w:tc>
        <w:tc>
          <w:tcPr>
            <w:tcW w:w="1165" w:type="pct"/>
            <w:shd w:val="clear" w:color="auto" w:fill="0070C0"/>
            <w:vAlign w:val="bottom"/>
          </w:tcPr>
          <w:p w14:paraId="29041296" w14:textId="77777777" w:rsidR="009D73F7" w:rsidRPr="00953054" w:rsidRDefault="009D73F7" w:rsidP="00953054">
            <w:pPr>
              <w:spacing w:line="276" w:lineRule="auto"/>
              <w:jc w:val="both"/>
              <w:rPr>
                <w:sz w:val="22"/>
                <w:szCs w:val="22"/>
              </w:rPr>
            </w:pPr>
          </w:p>
        </w:tc>
      </w:tr>
      <w:tr w:rsidR="009D73F7" w:rsidRPr="00953054" w14:paraId="077754E1" w14:textId="77777777" w:rsidTr="00E57678">
        <w:trPr>
          <w:trHeight w:val="340"/>
        </w:trPr>
        <w:tc>
          <w:tcPr>
            <w:tcW w:w="2671" w:type="pct"/>
            <w:shd w:val="clear" w:color="auto" w:fill="auto"/>
            <w:vAlign w:val="bottom"/>
          </w:tcPr>
          <w:p w14:paraId="549EE5B2" w14:textId="77777777" w:rsidR="009D73F7" w:rsidRPr="00953054" w:rsidRDefault="009D73F7" w:rsidP="00953054">
            <w:pPr>
              <w:pStyle w:val="Header"/>
              <w:tabs>
                <w:tab w:val="clear" w:pos="4320"/>
                <w:tab w:val="clear" w:pos="8640"/>
              </w:tabs>
              <w:spacing w:line="276" w:lineRule="auto"/>
              <w:jc w:val="both"/>
              <w:rPr>
                <w:sz w:val="22"/>
                <w:szCs w:val="22"/>
              </w:rPr>
            </w:pPr>
            <w:r w:rsidRPr="00953054">
              <w:rPr>
                <w:sz w:val="22"/>
                <w:szCs w:val="22"/>
              </w:rPr>
              <w:t xml:space="preserve">Discount </w:t>
            </w:r>
            <w:r w:rsidR="001D5211" w:rsidRPr="00953054">
              <w:rPr>
                <w:sz w:val="22"/>
                <w:szCs w:val="22"/>
              </w:rPr>
              <w:t>Rates</w:t>
            </w:r>
          </w:p>
        </w:tc>
        <w:tc>
          <w:tcPr>
            <w:tcW w:w="1164" w:type="pct"/>
            <w:shd w:val="clear" w:color="auto" w:fill="auto"/>
            <w:vAlign w:val="bottom"/>
          </w:tcPr>
          <w:p w14:paraId="6EDEB028" w14:textId="77777777" w:rsidR="009D73F7"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w:t>
            </w:r>
          </w:p>
        </w:tc>
        <w:tc>
          <w:tcPr>
            <w:tcW w:w="1165" w:type="pct"/>
            <w:shd w:val="clear" w:color="auto" w:fill="auto"/>
            <w:vAlign w:val="bottom"/>
          </w:tcPr>
          <w:p w14:paraId="7018EE35" w14:textId="77777777" w:rsidR="009D73F7"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w:t>
            </w:r>
          </w:p>
        </w:tc>
      </w:tr>
      <w:tr w:rsidR="00CB3BA6" w:rsidRPr="00953054" w14:paraId="7C0B84FB" w14:textId="77777777" w:rsidTr="00E57678">
        <w:trPr>
          <w:trHeight w:val="340"/>
        </w:trPr>
        <w:tc>
          <w:tcPr>
            <w:tcW w:w="2671" w:type="pct"/>
            <w:shd w:val="clear" w:color="auto" w:fill="auto"/>
            <w:vAlign w:val="bottom"/>
          </w:tcPr>
          <w:p w14:paraId="07FFE554" w14:textId="77777777" w:rsidR="00CB3BA6" w:rsidRPr="00953054" w:rsidRDefault="00CB3BA6" w:rsidP="00953054">
            <w:pPr>
              <w:pStyle w:val="Header"/>
              <w:tabs>
                <w:tab w:val="clear" w:pos="4320"/>
                <w:tab w:val="clear" w:pos="8640"/>
              </w:tabs>
              <w:spacing w:line="276" w:lineRule="auto"/>
              <w:jc w:val="both"/>
              <w:rPr>
                <w:sz w:val="22"/>
                <w:szCs w:val="22"/>
              </w:rPr>
            </w:pPr>
            <w:r w:rsidRPr="00953054">
              <w:rPr>
                <w:sz w:val="22"/>
                <w:szCs w:val="22"/>
              </w:rPr>
              <w:t xml:space="preserve">Future </w:t>
            </w:r>
            <w:r w:rsidR="001D5211" w:rsidRPr="00953054">
              <w:rPr>
                <w:sz w:val="22"/>
                <w:szCs w:val="22"/>
              </w:rPr>
              <w:t>Salary Increases</w:t>
            </w:r>
          </w:p>
        </w:tc>
        <w:tc>
          <w:tcPr>
            <w:tcW w:w="1164" w:type="pct"/>
            <w:shd w:val="clear" w:color="auto" w:fill="auto"/>
            <w:vAlign w:val="bottom"/>
          </w:tcPr>
          <w:p w14:paraId="7F0D73B8" w14:textId="77777777" w:rsidR="00CB3BA6"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w:t>
            </w:r>
          </w:p>
        </w:tc>
        <w:tc>
          <w:tcPr>
            <w:tcW w:w="1165" w:type="pct"/>
            <w:shd w:val="clear" w:color="auto" w:fill="auto"/>
            <w:vAlign w:val="bottom"/>
          </w:tcPr>
          <w:p w14:paraId="421D607D" w14:textId="77777777" w:rsidR="00CB3BA6"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w:t>
            </w:r>
          </w:p>
        </w:tc>
      </w:tr>
      <w:tr w:rsidR="00CB3BA6" w:rsidRPr="00953054" w14:paraId="39CC7370" w14:textId="77777777" w:rsidTr="00E57678">
        <w:trPr>
          <w:trHeight w:val="340"/>
        </w:trPr>
        <w:tc>
          <w:tcPr>
            <w:tcW w:w="2671" w:type="pct"/>
            <w:shd w:val="clear" w:color="auto" w:fill="auto"/>
            <w:vAlign w:val="bottom"/>
          </w:tcPr>
          <w:p w14:paraId="60F98EC3" w14:textId="77777777" w:rsidR="00CB3BA6" w:rsidRPr="00953054" w:rsidRDefault="00CB3BA6" w:rsidP="00953054">
            <w:pPr>
              <w:pStyle w:val="Header"/>
              <w:tabs>
                <w:tab w:val="clear" w:pos="4320"/>
                <w:tab w:val="clear" w:pos="8640"/>
              </w:tabs>
              <w:spacing w:line="276" w:lineRule="auto"/>
              <w:jc w:val="both"/>
              <w:rPr>
                <w:sz w:val="22"/>
                <w:szCs w:val="22"/>
              </w:rPr>
            </w:pPr>
            <w:r w:rsidRPr="00953054">
              <w:rPr>
                <w:sz w:val="22"/>
                <w:szCs w:val="22"/>
              </w:rPr>
              <w:t xml:space="preserve">Future </w:t>
            </w:r>
            <w:r w:rsidR="001D5211" w:rsidRPr="00953054">
              <w:rPr>
                <w:sz w:val="22"/>
                <w:szCs w:val="22"/>
              </w:rPr>
              <w:t>Pension Increases</w:t>
            </w:r>
          </w:p>
        </w:tc>
        <w:tc>
          <w:tcPr>
            <w:tcW w:w="1164" w:type="pct"/>
            <w:shd w:val="clear" w:color="auto" w:fill="auto"/>
            <w:vAlign w:val="bottom"/>
          </w:tcPr>
          <w:p w14:paraId="60E6B929" w14:textId="77777777" w:rsidR="00CB3BA6"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w:t>
            </w:r>
          </w:p>
        </w:tc>
        <w:tc>
          <w:tcPr>
            <w:tcW w:w="1165" w:type="pct"/>
            <w:shd w:val="clear" w:color="auto" w:fill="auto"/>
            <w:vAlign w:val="bottom"/>
          </w:tcPr>
          <w:p w14:paraId="0E5A506F" w14:textId="77777777" w:rsidR="00CB3BA6"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w:t>
            </w:r>
          </w:p>
        </w:tc>
      </w:tr>
      <w:tr w:rsidR="00A27DEA" w:rsidRPr="00953054" w14:paraId="1BA4E32B" w14:textId="77777777" w:rsidTr="00E57678">
        <w:trPr>
          <w:trHeight w:val="340"/>
        </w:trPr>
        <w:tc>
          <w:tcPr>
            <w:tcW w:w="2671" w:type="pct"/>
            <w:shd w:val="clear" w:color="auto" w:fill="auto"/>
            <w:vAlign w:val="bottom"/>
          </w:tcPr>
          <w:p w14:paraId="7375639B" w14:textId="77777777" w:rsidR="00A27DEA" w:rsidRPr="00953054" w:rsidRDefault="00A27DEA" w:rsidP="00953054">
            <w:pPr>
              <w:pStyle w:val="Header"/>
              <w:tabs>
                <w:tab w:val="clear" w:pos="4320"/>
                <w:tab w:val="clear" w:pos="8640"/>
              </w:tabs>
              <w:spacing w:line="276" w:lineRule="auto"/>
              <w:jc w:val="both"/>
              <w:rPr>
                <w:sz w:val="22"/>
                <w:szCs w:val="22"/>
              </w:rPr>
            </w:pPr>
            <w:r w:rsidRPr="00953054">
              <w:rPr>
                <w:sz w:val="22"/>
                <w:szCs w:val="22"/>
              </w:rPr>
              <w:t xml:space="preserve">Mortality </w:t>
            </w:r>
            <w:r w:rsidR="001D5211" w:rsidRPr="00953054">
              <w:rPr>
                <w:sz w:val="22"/>
                <w:szCs w:val="22"/>
              </w:rPr>
              <w:t>(</w:t>
            </w:r>
            <w:r w:rsidRPr="00953054">
              <w:rPr>
                <w:sz w:val="22"/>
                <w:szCs w:val="22"/>
              </w:rPr>
              <w:t>Pre</w:t>
            </w:r>
            <w:r w:rsidR="001D5211" w:rsidRPr="00953054">
              <w:rPr>
                <w:sz w:val="22"/>
                <w:szCs w:val="22"/>
              </w:rPr>
              <w:t>- Retirement)</w:t>
            </w:r>
          </w:p>
        </w:tc>
        <w:tc>
          <w:tcPr>
            <w:tcW w:w="1164" w:type="pct"/>
            <w:shd w:val="clear" w:color="auto" w:fill="auto"/>
            <w:vAlign w:val="bottom"/>
          </w:tcPr>
          <w:p w14:paraId="797B1BEE" w14:textId="77777777" w:rsidR="00A27DEA"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w:t>
            </w:r>
          </w:p>
        </w:tc>
        <w:tc>
          <w:tcPr>
            <w:tcW w:w="1165" w:type="pct"/>
            <w:shd w:val="clear" w:color="auto" w:fill="auto"/>
            <w:vAlign w:val="bottom"/>
          </w:tcPr>
          <w:p w14:paraId="02EB6596" w14:textId="77777777" w:rsidR="00A27DEA"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w:t>
            </w:r>
          </w:p>
        </w:tc>
      </w:tr>
      <w:tr w:rsidR="00A27DEA" w:rsidRPr="00953054" w14:paraId="54443843" w14:textId="77777777" w:rsidTr="00E57678">
        <w:trPr>
          <w:trHeight w:val="340"/>
        </w:trPr>
        <w:tc>
          <w:tcPr>
            <w:tcW w:w="2671" w:type="pct"/>
            <w:shd w:val="clear" w:color="auto" w:fill="auto"/>
            <w:vAlign w:val="bottom"/>
          </w:tcPr>
          <w:p w14:paraId="1FAB9A87" w14:textId="77777777" w:rsidR="00A27DEA" w:rsidRPr="00953054" w:rsidRDefault="00A27DEA" w:rsidP="00953054">
            <w:pPr>
              <w:pStyle w:val="Header"/>
              <w:tabs>
                <w:tab w:val="clear" w:pos="4320"/>
                <w:tab w:val="clear" w:pos="8640"/>
              </w:tabs>
              <w:spacing w:line="276" w:lineRule="auto"/>
              <w:jc w:val="both"/>
              <w:rPr>
                <w:sz w:val="22"/>
                <w:szCs w:val="22"/>
              </w:rPr>
            </w:pPr>
            <w:r w:rsidRPr="00953054">
              <w:rPr>
                <w:sz w:val="22"/>
                <w:szCs w:val="22"/>
              </w:rPr>
              <w:t xml:space="preserve">Mortality </w:t>
            </w:r>
            <w:r w:rsidR="001D5211" w:rsidRPr="00953054">
              <w:rPr>
                <w:sz w:val="22"/>
                <w:szCs w:val="22"/>
              </w:rPr>
              <w:t>(</w:t>
            </w:r>
            <w:r w:rsidRPr="00953054">
              <w:rPr>
                <w:sz w:val="22"/>
                <w:szCs w:val="22"/>
              </w:rPr>
              <w:t>Post</w:t>
            </w:r>
            <w:r w:rsidR="001D5211" w:rsidRPr="00953054">
              <w:rPr>
                <w:sz w:val="22"/>
                <w:szCs w:val="22"/>
              </w:rPr>
              <w:t>- Retirement)</w:t>
            </w:r>
          </w:p>
        </w:tc>
        <w:tc>
          <w:tcPr>
            <w:tcW w:w="1164" w:type="pct"/>
            <w:shd w:val="clear" w:color="auto" w:fill="auto"/>
            <w:vAlign w:val="bottom"/>
          </w:tcPr>
          <w:p w14:paraId="1553F67A" w14:textId="77777777" w:rsidR="00A27DEA"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w:t>
            </w:r>
          </w:p>
        </w:tc>
        <w:tc>
          <w:tcPr>
            <w:tcW w:w="1165" w:type="pct"/>
            <w:shd w:val="clear" w:color="auto" w:fill="auto"/>
            <w:vAlign w:val="bottom"/>
          </w:tcPr>
          <w:p w14:paraId="51235A18" w14:textId="77777777" w:rsidR="00A27DEA"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w:t>
            </w:r>
          </w:p>
        </w:tc>
      </w:tr>
      <w:tr w:rsidR="001433F7" w:rsidRPr="00953054" w14:paraId="6748F27D" w14:textId="77777777" w:rsidTr="00E57678">
        <w:trPr>
          <w:trHeight w:val="340"/>
        </w:trPr>
        <w:tc>
          <w:tcPr>
            <w:tcW w:w="2671" w:type="pct"/>
            <w:shd w:val="clear" w:color="auto" w:fill="auto"/>
            <w:vAlign w:val="bottom"/>
          </w:tcPr>
          <w:p w14:paraId="582F519B" w14:textId="77777777" w:rsidR="001433F7" w:rsidRPr="00953054" w:rsidRDefault="001433F7" w:rsidP="00953054">
            <w:pPr>
              <w:pStyle w:val="Header"/>
              <w:tabs>
                <w:tab w:val="clear" w:pos="4320"/>
                <w:tab w:val="clear" w:pos="8640"/>
              </w:tabs>
              <w:spacing w:line="276" w:lineRule="auto"/>
              <w:jc w:val="both"/>
              <w:rPr>
                <w:sz w:val="22"/>
                <w:szCs w:val="22"/>
              </w:rPr>
            </w:pPr>
            <w:r w:rsidRPr="00953054">
              <w:rPr>
                <w:sz w:val="22"/>
                <w:szCs w:val="22"/>
              </w:rPr>
              <w:t>Withdrawals</w:t>
            </w:r>
          </w:p>
        </w:tc>
        <w:tc>
          <w:tcPr>
            <w:tcW w:w="1164" w:type="pct"/>
            <w:shd w:val="clear" w:color="auto" w:fill="auto"/>
            <w:vAlign w:val="bottom"/>
          </w:tcPr>
          <w:p w14:paraId="2A5A9D66" w14:textId="77777777" w:rsidR="001433F7"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xx</w:t>
            </w:r>
          </w:p>
        </w:tc>
        <w:tc>
          <w:tcPr>
            <w:tcW w:w="1165" w:type="pct"/>
            <w:shd w:val="clear" w:color="auto" w:fill="auto"/>
            <w:vAlign w:val="bottom"/>
          </w:tcPr>
          <w:p w14:paraId="71550FB8" w14:textId="77777777" w:rsidR="001433F7"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xx</w:t>
            </w:r>
          </w:p>
        </w:tc>
      </w:tr>
      <w:tr w:rsidR="001433F7" w:rsidRPr="00953054" w14:paraId="0083DF57" w14:textId="77777777" w:rsidTr="00E57678">
        <w:trPr>
          <w:trHeight w:val="340"/>
        </w:trPr>
        <w:tc>
          <w:tcPr>
            <w:tcW w:w="2671" w:type="pct"/>
            <w:shd w:val="clear" w:color="auto" w:fill="auto"/>
            <w:vAlign w:val="bottom"/>
          </w:tcPr>
          <w:p w14:paraId="748B8DEF" w14:textId="77777777" w:rsidR="001433F7" w:rsidRPr="00953054" w:rsidRDefault="001433F7" w:rsidP="00953054">
            <w:pPr>
              <w:pStyle w:val="Header"/>
              <w:tabs>
                <w:tab w:val="clear" w:pos="4320"/>
                <w:tab w:val="clear" w:pos="8640"/>
              </w:tabs>
              <w:spacing w:line="276" w:lineRule="auto"/>
              <w:jc w:val="both"/>
              <w:rPr>
                <w:sz w:val="22"/>
                <w:szCs w:val="22"/>
              </w:rPr>
            </w:pPr>
            <w:r w:rsidRPr="00953054">
              <w:rPr>
                <w:sz w:val="22"/>
                <w:szCs w:val="22"/>
              </w:rPr>
              <w:t xml:space="preserve">Ill </w:t>
            </w:r>
            <w:r w:rsidR="001D5211" w:rsidRPr="00953054">
              <w:rPr>
                <w:sz w:val="22"/>
                <w:szCs w:val="22"/>
              </w:rPr>
              <w:t>Health</w:t>
            </w:r>
          </w:p>
        </w:tc>
        <w:tc>
          <w:tcPr>
            <w:tcW w:w="1164" w:type="pct"/>
            <w:shd w:val="clear" w:color="auto" w:fill="auto"/>
            <w:vAlign w:val="bottom"/>
          </w:tcPr>
          <w:p w14:paraId="28D0F293" w14:textId="77777777" w:rsidR="001433F7"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xx</w:t>
            </w:r>
          </w:p>
        </w:tc>
        <w:tc>
          <w:tcPr>
            <w:tcW w:w="1165" w:type="pct"/>
            <w:shd w:val="clear" w:color="auto" w:fill="auto"/>
            <w:vAlign w:val="bottom"/>
          </w:tcPr>
          <w:p w14:paraId="72F6C8D7" w14:textId="77777777" w:rsidR="001433F7" w:rsidRPr="00953054" w:rsidRDefault="001D5211" w:rsidP="00953054">
            <w:pPr>
              <w:pStyle w:val="Header"/>
              <w:tabs>
                <w:tab w:val="clear" w:pos="4320"/>
                <w:tab w:val="clear" w:pos="8640"/>
              </w:tabs>
              <w:spacing w:line="276" w:lineRule="auto"/>
              <w:jc w:val="both"/>
              <w:rPr>
                <w:sz w:val="22"/>
                <w:szCs w:val="22"/>
              </w:rPr>
            </w:pPr>
            <w:r w:rsidRPr="00953054">
              <w:rPr>
                <w:sz w:val="22"/>
                <w:szCs w:val="22"/>
              </w:rPr>
              <w:t>xx</w:t>
            </w:r>
          </w:p>
        </w:tc>
      </w:tr>
      <w:tr w:rsidR="00A27DEA" w:rsidRPr="00953054" w14:paraId="66C3B503" w14:textId="77777777" w:rsidTr="00E57678">
        <w:trPr>
          <w:trHeight w:val="340"/>
        </w:trPr>
        <w:tc>
          <w:tcPr>
            <w:tcW w:w="2671" w:type="pct"/>
            <w:shd w:val="clear" w:color="auto" w:fill="auto"/>
            <w:vAlign w:val="bottom"/>
          </w:tcPr>
          <w:p w14:paraId="5E1BAA33" w14:textId="77777777" w:rsidR="00A27DEA" w:rsidRPr="00953054" w:rsidRDefault="001433F7" w:rsidP="00953054">
            <w:pPr>
              <w:pStyle w:val="Header"/>
              <w:tabs>
                <w:tab w:val="clear" w:pos="4320"/>
                <w:tab w:val="clear" w:pos="8640"/>
              </w:tabs>
              <w:spacing w:line="276" w:lineRule="auto"/>
              <w:jc w:val="both"/>
              <w:rPr>
                <w:sz w:val="22"/>
                <w:szCs w:val="22"/>
              </w:rPr>
            </w:pPr>
            <w:r w:rsidRPr="00953054">
              <w:rPr>
                <w:sz w:val="22"/>
                <w:szCs w:val="22"/>
              </w:rPr>
              <w:t>Retirement</w:t>
            </w:r>
          </w:p>
        </w:tc>
        <w:tc>
          <w:tcPr>
            <w:tcW w:w="1164" w:type="pct"/>
            <w:shd w:val="clear" w:color="auto" w:fill="auto"/>
            <w:vAlign w:val="bottom"/>
          </w:tcPr>
          <w:p w14:paraId="665D5D10" w14:textId="2B013BC4" w:rsidR="00A27DEA" w:rsidRPr="00953054" w:rsidRDefault="001D5211" w:rsidP="00953054">
            <w:pPr>
              <w:pStyle w:val="Header"/>
              <w:tabs>
                <w:tab w:val="clear" w:pos="4320"/>
                <w:tab w:val="clear" w:pos="8640"/>
              </w:tabs>
              <w:spacing w:line="276" w:lineRule="auto"/>
              <w:jc w:val="both"/>
              <w:rPr>
                <w:sz w:val="22"/>
                <w:szCs w:val="22"/>
              </w:rPr>
            </w:pPr>
            <w:r w:rsidRPr="00953054">
              <w:rPr>
                <w:sz w:val="22"/>
                <w:szCs w:val="22"/>
              </w:rPr>
              <w:t xml:space="preserve">xx </w:t>
            </w:r>
            <w:r w:rsidR="009E58AC">
              <w:rPr>
                <w:sz w:val="22"/>
                <w:szCs w:val="22"/>
              </w:rPr>
              <w:t>period</w:t>
            </w:r>
          </w:p>
        </w:tc>
        <w:tc>
          <w:tcPr>
            <w:tcW w:w="1165" w:type="pct"/>
            <w:shd w:val="clear" w:color="auto" w:fill="auto"/>
            <w:vAlign w:val="bottom"/>
          </w:tcPr>
          <w:p w14:paraId="26C821C1" w14:textId="1D7A7BC9" w:rsidR="00A27DEA" w:rsidRPr="00953054" w:rsidRDefault="001D5211" w:rsidP="00953054">
            <w:pPr>
              <w:pStyle w:val="Header"/>
              <w:tabs>
                <w:tab w:val="clear" w:pos="4320"/>
                <w:tab w:val="clear" w:pos="8640"/>
              </w:tabs>
              <w:spacing w:line="276" w:lineRule="auto"/>
              <w:jc w:val="both"/>
              <w:rPr>
                <w:sz w:val="22"/>
                <w:szCs w:val="22"/>
              </w:rPr>
            </w:pPr>
            <w:r w:rsidRPr="00953054">
              <w:rPr>
                <w:sz w:val="22"/>
                <w:szCs w:val="22"/>
              </w:rPr>
              <w:t xml:space="preserve">xx </w:t>
            </w:r>
            <w:r w:rsidR="009E58AC">
              <w:rPr>
                <w:sz w:val="22"/>
                <w:szCs w:val="22"/>
              </w:rPr>
              <w:t>period</w:t>
            </w:r>
          </w:p>
        </w:tc>
      </w:tr>
    </w:tbl>
    <w:p w14:paraId="0E36DB4E" w14:textId="77777777" w:rsidR="00AB70CF" w:rsidRPr="00953054" w:rsidRDefault="00AB70CF" w:rsidP="00953054">
      <w:pPr>
        <w:autoSpaceDE/>
        <w:autoSpaceDN/>
        <w:jc w:val="both"/>
        <w:rPr>
          <w:b/>
          <w:sz w:val="22"/>
          <w:szCs w:val="22"/>
        </w:rPr>
      </w:pPr>
    </w:p>
    <w:p w14:paraId="2559D2CA" w14:textId="77777777" w:rsidR="00964F17" w:rsidRPr="00953054" w:rsidRDefault="00434F35" w:rsidP="00953054">
      <w:pPr>
        <w:autoSpaceDE/>
        <w:autoSpaceDN/>
        <w:spacing w:line="360" w:lineRule="auto"/>
        <w:jc w:val="both"/>
        <w:rPr>
          <w:b/>
          <w:sz w:val="22"/>
          <w:szCs w:val="22"/>
        </w:rPr>
      </w:pPr>
      <w:r w:rsidRPr="00953054">
        <w:rPr>
          <w:b/>
          <w:sz w:val="22"/>
          <w:szCs w:val="22"/>
        </w:rPr>
        <w:t>Recognition of Retirement Benefit Asset/ Liability</w:t>
      </w:r>
    </w:p>
    <w:p w14:paraId="01F864BB" w14:textId="77777777" w:rsidR="00442475" w:rsidRPr="00953054" w:rsidRDefault="00442475" w:rsidP="00196F69">
      <w:pPr>
        <w:pStyle w:val="ListParagraph"/>
        <w:numPr>
          <w:ilvl w:val="0"/>
          <w:numId w:val="21"/>
        </w:numPr>
        <w:tabs>
          <w:tab w:val="decimal" w:pos="7938"/>
        </w:tabs>
        <w:spacing w:line="360" w:lineRule="auto"/>
        <w:ind w:left="540" w:hanging="450"/>
        <w:jc w:val="both"/>
        <w:rPr>
          <w:sz w:val="22"/>
          <w:szCs w:val="22"/>
        </w:rPr>
      </w:pPr>
      <w:r w:rsidRPr="00953054">
        <w:rPr>
          <w:sz w:val="22"/>
          <w:szCs w:val="22"/>
        </w:rPr>
        <w:t>Amounts recognised under other gains/ Losses in the statement of Financial Performance: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066"/>
        <w:gridCol w:w="1981"/>
        <w:gridCol w:w="1983"/>
      </w:tblGrid>
      <w:tr w:rsidR="007F32CC" w:rsidRPr="00953054" w14:paraId="61D288D2" w14:textId="77777777" w:rsidTr="00E57678">
        <w:trPr>
          <w:trHeight w:val="576"/>
        </w:trPr>
        <w:tc>
          <w:tcPr>
            <w:tcW w:w="2805" w:type="pct"/>
            <w:shd w:val="clear" w:color="auto" w:fill="0070C0"/>
          </w:tcPr>
          <w:p w14:paraId="313D0924" w14:textId="77777777" w:rsidR="007F32CC" w:rsidRPr="00953054" w:rsidRDefault="007F32CC" w:rsidP="007F32CC">
            <w:pPr>
              <w:pStyle w:val="Header"/>
              <w:tabs>
                <w:tab w:val="clear" w:pos="4320"/>
                <w:tab w:val="clear" w:pos="8640"/>
              </w:tabs>
              <w:spacing w:line="276" w:lineRule="auto"/>
              <w:jc w:val="both"/>
              <w:rPr>
                <w:sz w:val="22"/>
                <w:szCs w:val="22"/>
              </w:rPr>
            </w:pPr>
          </w:p>
        </w:tc>
        <w:tc>
          <w:tcPr>
            <w:tcW w:w="1097" w:type="pct"/>
            <w:shd w:val="clear" w:color="auto" w:fill="0070C0"/>
            <w:vAlign w:val="bottom"/>
          </w:tcPr>
          <w:p w14:paraId="0D946E32" w14:textId="77777777" w:rsidR="007F32CC" w:rsidRPr="00953054" w:rsidRDefault="007F32CC" w:rsidP="007F32CC">
            <w:pPr>
              <w:autoSpaceDE/>
              <w:autoSpaceDN/>
              <w:spacing w:line="276" w:lineRule="auto"/>
              <w:jc w:val="both"/>
              <w:rPr>
                <w:b/>
                <w:bCs/>
                <w:sz w:val="22"/>
                <w:szCs w:val="22"/>
                <w:lang w:val="en-US"/>
              </w:rPr>
            </w:pPr>
            <w:r>
              <w:rPr>
                <w:b/>
                <w:bCs/>
                <w:color w:val="000000"/>
                <w:sz w:val="22"/>
                <w:szCs w:val="22"/>
                <w:lang w:val="en-US"/>
              </w:rPr>
              <w:t>Period ended Sep/Dec/March/June 20xx</w:t>
            </w:r>
          </w:p>
        </w:tc>
        <w:tc>
          <w:tcPr>
            <w:tcW w:w="1098" w:type="pct"/>
            <w:shd w:val="clear" w:color="auto" w:fill="0070C0"/>
            <w:vAlign w:val="bottom"/>
          </w:tcPr>
          <w:p w14:paraId="3FD82364" w14:textId="4D45CF43" w:rsidR="007F32CC" w:rsidRPr="00953054" w:rsidRDefault="00DB3EAD" w:rsidP="007F32CC">
            <w:pPr>
              <w:autoSpaceDE/>
              <w:autoSpaceDN/>
              <w:spacing w:line="276" w:lineRule="auto"/>
              <w:jc w:val="both"/>
              <w:rPr>
                <w:b/>
                <w:bCs/>
                <w:sz w:val="22"/>
                <w:szCs w:val="22"/>
                <w:lang w:val="en-US"/>
              </w:rPr>
            </w:pPr>
            <w:r w:rsidRPr="00DB3EAD">
              <w:rPr>
                <w:b/>
                <w:color w:val="000000"/>
                <w:lang w:val="en-US"/>
              </w:rPr>
              <w:t>Opening Statement 1st July 20xx</w:t>
            </w:r>
          </w:p>
        </w:tc>
      </w:tr>
      <w:tr w:rsidR="00442475" w:rsidRPr="00953054" w14:paraId="76751066" w14:textId="77777777" w:rsidTr="00E57678">
        <w:trPr>
          <w:trHeight w:val="576"/>
        </w:trPr>
        <w:tc>
          <w:tcPr>
            <w:tcW w:w="2805" w:type="pct"/>
            <w:shd w:val="clear" w:color="auto" w:fill="0070C0"/>
            <w:vAlign w:val="bottom"/>
          </w:tcPr>
          <w:p w14:paraId="64D7C3CB" w14:textId="77777777" w:rsidR="00442475" w:rsidRPr="00953054" w:rsidRDefault="00AE7054" w:rsidP="00953054">
            <w:pPr>
              <w:pStyle w:val="Header"/>
              <w:tabs>
                <w:tab w:val="clear" w:pos="4320"/>
                <w:tab w:val="clear" w:pos="8640"/>
              </w:tabs>
              <w:spacing w:line="276" w:lineRule="auto"/>
              <w:jc w:val="both"/>
              <w:rPr>
                <w:b/>
                <w:bCs/>
                <w:sz w:val="22"/>
                <w:szCs w:val="22"/>
              </w:rPr>
            </w:pPr>
            <w:r w:rsidRPr="00953054">
              <w:rPr>
                <w:b/>
                <w:bCs/>
                <w:sz w:val="22"/>
                <w:szCs w:val="22"/>
              </w:rPr>
              <w:t>Description</w:t>
            </w:r>
          </w:p>
        </w:tc>
        <w:tc>
          <w:tcPr>
            <w:tcW w:w="1097" w:type="pct"/>
            <w:shd w:val="clear" w:color="auto" w:fill="0070C0"/>
            <w:vAlign w:val="bottom"/>
          </w:tcPr>
          <w:p w14:paraId="447F24FA" w14:textId="77777777" w:rsidR="00442475" w:rsidRPr="00953054" w:rsidRDefault="00442475" w:rsidP="00953054">
            <w:pPr>
              <w:spacing w:line="276" w:lineRule="auto"/>
              <w:jc w:val="both"/>
              <w:rPr>
                <w:b/>
                <w:sz w:val="22"/>
                <w:szCs w:val="22"/>
              </w:rPr>
            </w:pPr>
            <w:r w:rsidRPr="00953054">
              <w:rPr>
                <w:b/>
                <w:sz w:val="22"/>
                <w:szCs w:val="22"/>
              </w:rPr>
              <w:t>Kshs</w:t>
            </w:r>
          </w:p>
        </w:tc>
        <w:tc>
          <w:tcPr>
            <w:tcW w:w="1098" w:type="pct"/>
            <w:shd w:val="clear" w:color="auto" w:fill="0070C0"/>
            <w:vAlign w:val="bottom"/>
          </w:tcPr>
          <w:p w14:paraId="5CBA69AE" w14:textId="77777777" w:rsidR="00442475" w:rsidRPr="00953054" w:rsidRDefault="00442475" w:rsidP="00953054">
            <w:pPr>
              <w:spacing w:line="276" w:lineRule="auto"/>
              <w:jc w:val="both"/>
              <w:rPr>
                <w:sz w:val="22"/>
                <w:szCs w:val="22"/>
              </w:rPr>
            </w:pPr>
            <w:r w:rsidRPr="00953054">
              <w:rPr>
                <w:b/>
                <w:sz w:val="22"/>
                <w:szCs w:val="22"/>
              </w:rPr>
              <w:t>Kshs</w:t>
            </w:r>
          </w:p>
        </w:tc>
      </w:tr>
      <w:tr w:rsidR="00A866A2" w:rsidRPr="00953054" w14:paraId="5E78C431" w14:textId="77777777" w:rsidTr="00E57678">
        <w:trPr>
          <w:trHeight w:val="576"/>
        </w:trPr>
        <w:tc>
          <w:tcPr>
            <w:tcW w:w="2805" w:type="pct"/>
            <w:shd w:val="clear" w:color="auto" w:fill="auto"/>
            <w:vAlign w:val="bottom"/>
          </w:tcPr>
          <w:p w14:paraId="0403113E" w14:textId="77777777" w:rsidR="00A866A2" w:rsidRPr="00953054" w:rsidRDefault="00A866A2" w:rsidP="00953054">
            <w:pPr>
              <w:pStyle w:val="Header"/>
              <w:tabs>
                <w:tab w:val="clear" w:pos="4320"/>
                <w:tab w:val="clear" w:pos="8640"/>
              </w:tabs>
              <w:spacing w:line="276" w:lineRule="auto"/>
              <w:jc w:val="both"/>
              <w:rPr>
                <w:sz w:val="22"/>
                <w:szCs w:val="22"/>
              </w:rPr>
            </w:pPr>
            <w:r w:rsidRPr="00953054">
              <w:rPr>
                <w:sz w:val="22"/>
                <w:szCs w:val="22"/>
              </w:rPr>
              <w:t xml:space="preserve">The </w:t>
            </w:r>
            <w:r w:rsidR="003E690F" w:rsidRPr="00953054">
              <w:rPr>
                <w:sz w:val="22"/>
                <w:szCs w:val="22"/>
              </w:rPr>
              <w:t>return on defined plan assets</w:t>
            </w:r>
          </w:p>
        </w:tc>
        <w:tc>
          <w:tcPr>
            <w:tcW w:w="1097" w:type="pct"/>
            <w:shd w:val="clear" w:color="auto" w:fill="auto"/>
            <w:vAlign w:val="bottom"/>
          </w:tcPr>
          <w:p w14:paraId="04B9387D" w14:textId="77777777" w:rsidR="00A866A2" w:rsidRPr="00953054" w:rsidRDefault="00A509CA" w:rsidP="00953054">
            <w:pPr>
              <w:spacing w:line="276" w:lineRule="auto"/>
              <w:jc w:val="both"/>
              <w:rPr>
                <w:b/>
                <w:sz w:val="22"/>
                <w:szCs w:val="22"/>
              </w:rPr>
            </w:pPr>
            <w:r w:rsidRPr="00953054">
              <w:rPr>
                <w:sz w:val="22"/>
                <w:szCs w:val="22"/>
              </w:rPr>
              <w:t>xxx</w:t>
            </w:r>
          </w:p>
        </w:tc>
        <w:tc>
          <w:tcPr>
            <w:tcW w:w="1098" w:type="pct"/>
            <w:shd w:val="clear" w:color="auto" w:fill="auto"/>
            <w:vAlign w:val="bottom"/>
          </w:tcPr>
          <w:p w14:paraId="50B8D964" w14:textId="77777777" w:rsidR="00A866A2" w:rsidRPr="00953054" w:rsidRDefault="00A509CA" w:rsidP="00953054">
            <w:pPr>
              <w:spacing w:line="276" w:lineRule="auto"/>
              <w:jc w:val="both"/>
              <w:rPr>
                <w:b/>
                <w:sz w:val="22"/>
                <w:szCs w:val="22"/>
              </w:rPr>
            </w:pPr>
            <w:r w:rsidRPr="00953054">
              <w:rPr>
                <w:sz w:val="22"/>
                <w:szCs w:val="22"/>
              </w:rPr>
              <w:t>xxx</w:t>
            </w:r>
          </w:p>
        </w:tc>
      </w:tr>
      <w:tr w:rsidR="001D3836" w:rsidRPr="00953054" w14:paraId="766F570B" w14:textId="77777777" w:rsidTr="00E57678">
        <w:trPr>
          <w:trHeight w:val="576"/>
        </w:trPr>
        <w:tc>
          <w:tcPr>
            <w:tcW w:w="2805" w:type="pct"/>
            <w:shd w:val="clear" w:color="auto" w:fill="auto"/>
            <w:vAlign w:val="bottom"/>
          </w:tcPr>
          <w:p w14:paraId="5A0B7719" w14:textId="77777777" w:rsidR="001D3836" w:rsidRPr="00953054" w:rsidRDefault="001D3836" w:rsidP="00953054">
            <w:pPr>
              <w:pStyle w:val="Header"/>
              <w:tabs>
                <w:tab w:val="clear" w:pos="4320"/>
                <w:tab w:val="clear" w:pos="8640"/>
              </w:tabs>
              <w:spacing w:line="276" w:lineRule="auto"/>
              <w:jc w:val="both"/>
              <w:rPr>
                <w:sz w:val="22"/>
                <w:szCs w:val="22"/>
              </w:rPr>
            </w:pPr>
            <w:r w:rsidRPr="00953054">
              <w:rPr>
                <w:sz w:val="22"/>
                <w:szCs w:val="22"/>
              </w:rPr>
              <w:t xml:space="preserve">Actuarial </w:t>
            </w:r>
            <w:r w:rsidR="003E690F" w:rsidRPr="00953054">
              <w:rPr>
                <w:sz w:val="22"/>
                <w:szCs w:val="22"/>
              </w:rPr>
              <w:t>gains/ losses arising from changes in demographic assumptions</w:t>
            </w:r>
          </w:p>
        </w:tc>
        <w:tc>
          <w:tcPr>
            <w:tcW w:w="1097" w:type="pct"/>
            <w:shd w:val="clear" w:color="auto" w:fill="auto"/>
            <w:vAlign w:val="bottom"/>
          </w:tcPr>
          <w:p w14:paraId="04E4D81F" w14:textId="77777777" w:rsidR="001D3836" w:rsidRPr="00953054" w:rsidRDefault="00A509CA" w:rsidP="00953054">
            <w:pPr>
              <w:tabs>
                <w:tab w:val="left" w:pos="1255"/>
              </w:tabs>
              <w:spacing w:line="276" w:lineRule="auto"/>
              <w:jc w:val="both"/>
              <w:rPr>
                <w:sz w:val="22"/>
                <w:szCs w:val="22"/>
              </w:rPr>
            </w:pPr>
            <w:r w:rsidRPr="00953054">
              <w:rPr>
                <w:sz w:val="22"/>
                <w:szCs w:val="22"/>
              </w:rPr>
              <w:t>xxx</w:t>
            </w:r>
          </w:p>
        </w:tc>
        <w:tc>
          <w:tcPr>
            <w:tcW w:w="1098" w:type="pct"/>
            <w:shd w:val="clear" w:color="auto" w:fill="auto"/>
            <w:vAlign w:val="bottom"/>
          </w:tcPr>
          <w:p w14:paraId="5A43CF2A" w14:textId="77777777" w:rsidR="001D3836" w:rsidRPr="00953054" w:rsidRDefault="00A509CA" w:rsidP="00953054">
            <w:pPr>
              <w:spacing w:line="276" w:lineRule="auto"/>
              <w:jc w:val="both"/>
              <w:rPr>
                <w:b/>
                <w:sz w:val="22"/>
                <w:szCs w:val="22"/>
              </w:rPr>
            </w:pPr>
            <w:r w:rsidRPr="00953054">
              <w:rPr>
                <w:sz w:val="22"/>
                <w:szCs w:val="22"/>
              </w:rPr>
              <w:t>xxx</w:t>
            </w:r>
          </w:p>
        </w:tc>
      </w:tr>
      <w:tr w:rsidR="001D3836" w:rsidRPr="00953054" w14:paraId="288182F2" w14:textId="77777777" w:rsidTr="00E57678">
        <w:trPr>
          <w:trHeight w:val="576"/>
        </w:trPr>
        <w:tc>
          <w:tcPr>
            <w:tcW w:w="2805" w:type="pct"/>
            <w:shd w:val="clear" w:color="auto" w:fill="auto"/>
            <w:vAlign w:val="bottom"/>
          </w:tcPr>
          <w:p w14:paraId="286B4A91" w14:textId="77777777" w:rsidR="001D3836" w:rsidRPr="00953054" w:rsidRDefault="001D3836" w:rsidP="00953054">
            <w:pPr>
              <w:pStyle w:val="Header"/>
              <w:tabs>
                <w:tab w:val="clear" w:pos="4320"/>
                <w:tab w:val="clear" w:pos="8640"/>
              </w:tabs>
              <w:spacing w:line="276" w:lineRule="auto"/>
              <w:jc w:val="both"/>
              <w:rPr>
                <w:sz w:val="22"/>
                <w:szCs w:val="22"/>
              </w:rPr>
            </w:pPr>
            <w:r w:rsidRPr="00953054">
              <w:rPr>
                <w:sz w:val="22"/>
                <w:szCs w:val="22"/>
              </w:rPr>
              <w:t xml:space="preserve">Actuarial </w:t>
            </w:r>
            <w:r w:rsidR="003E690F" w:rsidRPr="00953054">
              <w:rPr>
                <w:sz w:val="22"/>
                <w:szCs w:val="22"/>
              </w:rPr>
              <w:t>gains/ losses arising from</w:t>
            </w:r>
            <w:r w:rsidR="00252EC2" w:rsidRPr="00953054">
              <w:rPr>
                <w:sz w:val="22"/>
                <w:szCs w:val="22"/>
              </w:rPr>
              <w:t xml:space="preserve"> </w:t>
            </w:r>
            <w:r w:rsidR="003E690F" w:rsidRPr="00953054">
              <w:rPr>
                <w:sz w:val="22"/>
                <w:szCs w:val="22"/>
              </w:rPr>
              <w:t>changes in financial assumptions</w:t>
            </w:r>
          </w:p>
        </w:tc>
        <w:tc>
          <w:tcPr>
            <w:tcW w:w="1097" w:type="pct"/>
            <w:shd w:val="clear" w:color="auto" w:fill="auto"/>
            <w:vAlign w:val="bottom"/>
          </w:tcPr>
          <w:p w14:paraId="37186309" w14:textId="77777777" w:rsidR="001D3836"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c>
          <w:tcPr>
            <w:tcW w:w="1098" w:type="pct"/>
            <w:shd w:val="clear" w:color="auto" w:fill="auto"/>
            <w:vAlign w:val="bottom"/>
          </w:tcPr>
          <w:p w14:paraId="3D9C1940" w14:textId="77777777" w:rsidR="001D3836"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r>
      <w:tr w:rsidR="001D3836" w:rsidRPr="00953054" w14:paraId="2F02B2FB" w14:textId="77777777" w:rsidTr="00E57678">
        <w:trPr>
          <w:trHeight w:val="576"/>
        </w:trPr>
        <w:tc>
          <w:tcPr>
            <w:tcW w:w="2805" w:type="pct"/>
            <w:shd w:val="clear" w:color="auto" w:fill="auto"/>
            <w:vAlign w:val="bottom"/>
          </w:tcPr>
          <w:p w14:paraId="0B893776" w14:textId="77777777" w:rsidR="001D3836" w:rsidRPr="00953054" w:rsidRDefault="001D3836" w:rsidP="00953054">
            <w:pPr>
              <w:pStyle w:val="Header"/>
              <w:tabs>
                <w:tab w:val="clear" w:pos="4320"/>
                <w:tab w:val="clear" w:pos="8640"/>
              </w:tabs>
              <w:spacing w:line="276" w:lineRule="auto"/>
              <w:jc w:val="both"/>
              <w:rPr>
                <w:sz w:val="22"/>
                <w:szCs w:val="22"/>
              </w:rPr>
            </w:pPr>
            <w:r w:rsidRPr="00953054">
              <w:rPr>
                <w:sz w:val="22"/>
                <w:szCs w:val="22"/>
              </w:rPr>
              <w:t xml:space="preserve">Actuarial </w:t>
            </w:r>
            <w:r w:rsidR="003E690F" w:rsidRPr="00953054">
              <w:rPr>
                <w:sz w:val="22"/>
                <w:szCs w:val="22"/>
              </w:rPr>
              <w:t>gains and losses arising from experience adjustments</w:t>
            </w:r>
          </w:p>
        </w:tc>
        <w:tc>
          <w:tcPr>
            <w:tcW w:w="1097" w:type="pct"/>
            <w:shd w:val="clear" w:color="auto" w:fill="auto"/>
            <w:vAlign w:val="bottom"/>
          </w:tcPr>
          <w:p w14:paraId="2A217087" w14:textId="77777777" w:rsidR="001D3836"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c>
          <w:tcPr>
            <w:tcW w:w="1098" w:type="pct"/>
            <w:shd w:val="clear" w:color="auto" w:fill="auto"/>
            <w:vAlign w:val="bottom"/>
          </w:tcPr>
          <w:p w14:paraId="5FE6A988" w14:textId="77777777" w:rsidR="001D3836"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r>
      <w:tr w:rsidR="001D3836" w:rsidRPr="00953054" w14:paraId="1864CD62" w14:textId="77777777" w:rsidTr="00E57678">
        <w:trPr>
          <w:trHeight w:val="576"/>
        </w:trPr>
        <w:tc>
          <w:tcPr>
            <w:tcW w:w="2805" w:type="pct"/>
            <w:shd w:val="clear" w:color="auto" w:fill="auto"/>
            <w:vAlign w:val="bottom"/>
          </w:tcPr>
          <w:p w14:paraId="1599023B" w14:textId="77777777" w:rsidR="001D3836" w:rsidRPr="00953054" w:rsidRDefault="003E690F" w:rsidP="00953054">
            <w:pPr>
              <w:pStyle w:val="Header"/>
              <w:tabs>
                <w:tab w:val="clear" w:pos="4320"/>
                <w:tab w:val="clear" w:pos="8640"/>
              </w:tabs>
              <w:spacing w:line="276" w:lineRule="auto"/>
              <w:jc w:val="both"/>
              <w:rPr>
                <w:sz w:val="22"/>
                <w:szCs w:val="22"/>
              </w:rPr>
            </w:pPr>
            <w:r w:rsidRPr="00953054">
              <w:rPr>
                <w:sz w:val="22"/>
                <w:szCs w:val="22"/>
              </w:rPr>
              <w:t>Others (specify)</w:t>
            </w:r>
          </w:p>
        </w:tc>
        <w:tc>
          <w:tcPr>
            <w:tcW w:w="1097" w:type="pct"/>
            <w:shd w:val="clear" w:color="auto" w:fill="auto"/>
            <w:vAlign w:val="bottom"/>
          </w:tcPr>
          <w:p w14:paraId="29F74A02" w14:textId="77777777" w:rsidR="001D3836"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c>
          <w:tcPr>
            <w:tcW w:w="1098" w:type="pct"/>
            <w:shd w:val="clear" w:color="auto" w:fill="auto"/>
            <w:vAlign w:val="bottom"/>
          </w:tcPr>
          <w:p w14:paraId="0EDEE787" w14:textId="77777777" w:rsidR="001D3836"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r>
      <w:tr w:rsidR="001D3836" w:rsidRPr="00953054" w14:paraId="5788FD5F" w14:textId="77777777" w:rsidTr="00E57678">
        <w:trPr>
          <w:trHeight w:val="576"/>
        </w:trPr>
        <w:tc>
          <w:tcPr>
            <w:tcW w:w="2805" w:type="pct"/>
            <w:shd w:val="clear" w:color="auto" w:fill="auto"/>
            <w:vAlign w:val="bottom"/>
          </w:tcPr>
          <w:p w14:paraId="6E27E9F0" w14:textId="77777777" w:rsidR="001D3836" w:rsidRPr="00953054" w:rsidRDefault="001D3836" w:rsidP="00953054">
            <w:pPr>
              <w:pStyle w:val="Header"/>
              <w:tabs>
                <w:tab w:val="clear" w:pos="4320"/>
                <w:tab w:val="clear" w:pos="8640"/>
              </w:tabs>
              <w:spacing w:line="276" w:lineRule="auto"/>
              <w:jc w:val="both"/>
              <w:rPr>
                <w:sz w:val="22"/>
                <w:szCs w:val="22"/>
              </w:rPr>
            </w:pPr>
            <w:r w:rsidRPr="00953054">
              <w:rPr>
                <w:sz w:val="22"/>
                <w:szCs w:val="22"/>
              </w:rPr>
              <w:t xml:space="preserve">Adjustments </w:t>
            </w:r>
            <w:r w:rsidR="003E690F" w:rsidRPr="00953054">
              <w:rPr>
                <w:sz w:val="22"/>
                <w:szCs w:val="22"/>
              </w:rPr>
              <w:t>for restrictions on the defined benefit asset</w:t>
            </w:r>
          </w:p>
        </w:tc>
        <w:tc>
          <w:tcPr>
            <w:tcW w:w="1097" w:type="pct"/>
            <w:shd w:val="clear" w:color="auto" w:fill="auto"/>
            <w:vAlign w:val="bottom"/>
          </w:tcPr>
          <w:p w14:paraId="0C468504" w14:textId="77777777" w:rsidR="001D3836"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c>
          <w:tcPr>
            <w:tcW w:w="1098" w:type="pct"/>
            <w:shd w:val="clear" w:color="auto" w:fill="auto"/>
            <w:vAlign w:val="bottom"/>
          </w:tcPr>
          <w:p w14:paraId="0869A26E" w14:textId="77777777" w:rsidR="001D3836"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r>
      <w:tr w:rsidR="001D3836" w:rsidRPr="00953054" w14:paraId="74D9A0B9" w14:textId="77777777" w:rsidTr="00E57678">
        <w:trPr>
          <w:trHeight w:val="576"/>
        </w:trPr>
        <w:tc>
          <w:tcPr>
            <w:tcW w:w="2805" w:type="pct"/>
            <w:shd w:val="clear" w:color="auto" w:fill="auto"/>
            <w:vAlign w:val="bottom"/>
          </w:tcPr>
          <w:p w14:paraId="3D6D142E" w14:textId="77777777" w:rsidR="001D3836" w:rsidRPr="00953054" w:rsidRDefault="001D3836" w:rsidP="00953054">
            <w:pPr>
              <w:pStyle w:val="Header"/>
              <w:tabs>
                <w:tab w:val="clear" w:pos="4320"/>
                <w:tab w:val="clear" w:pos="8640"/>
              </w:tabs>
              <w:spacing w:line="276" w:lineRule="auto"/>
              <w:jc w:val="both"/>
              <w:rPr>
                <w:b/>
                <w:bCs/>
                <w:sz w:val="22"/>
                <w:szCs w:val="22"/>
              </w:rPr>
            </w:pPr>
            <w:r w:rsidRPr="00953054">
              <w:rPr>
                <w:b/>
                <w:bCs/>
                <w:sz w:val="22"/>
                <w:szCs w:val="22"/>
              </w:rPr>
              <w:t xml:space="preserve">Remeasurement </w:t>
            </w:r>
            <w:r w:rsidR="003E690F" w:rsidRPr="00953054">
              <w:rPr>
                <w:b/>
                <w:bCs/>
                <w:sz w:val="22"/>
                <w:szCs w:val="22"/>
              </w:rPr>
              <w:t>of the net defined benefit liability (asset)</w:t>
            </w:r>
          </w:p>
        </w:tc>
        <w:tc>
          <w:tcPr>
            <w:tcW w:w="1097" w:type="pct"/>
            <w:shd w:val="clear" w:color="auto" w:fill="auto"/>
            <w:vAlign w:val="bottom"/>
          </w:tcPr>
          <w:p w14:paraId="1CAC0D6B" w14:textId="77777777" w:rsidR="001D3836"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c>
          <w:tcPr>
            <w:tcW w:w="1098" w:type="pct"/>
            <w:shd w:val="clear" w:color="auto" w:fill="auto"/>
            <w:vAlign w:val="bottom"/>
          </w:tcPr>
          <w:p w14:paraId="0F8B7A25" w14:textId="77777777" w:rsidR="001D3836"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r>
    </w:tbl>
    <w:p w14:paraId="45D337B2" w14:textId="77777777" w:rsidR="00F40C63" w:rsidRDefault="00F40C63" w:rsidP="00F40C63">
      <w:pPr>
        <w:pStyle w:val="ListParagraph"/>
        <w:tabs>
          <w:tab w:val="decimal" w:pos="7938"/>
        </w:tabs>
        <w:spacing w:line="360" w:lineRule="auto"/>
        <w:ind w:left="450"/>
        <w:jc w:val="both"/>
        <w:rPr>
          <w:b/>
          <w:sz w:val="22"/>
          <w:szCs w:val="22"/>
        </w:rPr>
      </w:pPr>
    </w:p>
    <w:p w14:paraId="1EC1E671" w14:textId="77777777" w:rsidR="00E57678" w:rsidRDefault="00E57678" w:rsidP="00F40C63">
      <w:pPr>
        <w:pStyle w:val="ListParagraph"/>
        <w:tabs>
          <w:tab w:val="decimal" w:pos="7938"/>
        </w:tabs>
        <w:spacing w:line="360" w:lineRule="auto"/>
        <w:ind w:left="450"/>
        <w:jc w:val="both"/>
        <w:rPr>
          <w:b/>
          <w:sz w:val="22"/>
          <w:szCs w:val="22"/>
        </w:rPr>
      </w:pPr>
    </w:p>
    <w:p w14:paraId="42EDF1DA" w14:textId="77777777" w:rsidR="00E57678" w:rsidRDefault="00E57678" w:rsidP="00F40C63">
      <w:pPr>
        <w:pStyle w:val="ListParagraph"/>
        <w:tabs>
          <w:tab w:val="decimal" w:pos="7938"/>
        </w:tabs>
        <w:spacing w:line="360" w:lineRule="auto"/>
        <w:ind w:left="450"/>
        <w:jc w:val="both"/>
        <w:rPr>
          <w:b/>
          <w:sz w:val="22"/>
          <w:szCs w:val="22"/>
        </w:rPr>
      </w:pPr>
    </w:p>
    <w:p w14:paraId="42E0F745" w14:textId="77777777" w:rsidR="00E57678" w:rsidRDefault="00E57678" w:rsidP="00F40C63">
      <w:pPr>
        <w:pStyle w:val="ListParagraph"/>
        <w:tabs>
          <w:tab w:val="decimal" w:pos="7938"/>
        </w:tabs>
        <w:spacing w:line="360" w:lineRule="auto"/>
        <w:ind w:left="450"/>
        <w:jc w:val="both"/>
        <w:rPr>
          <w:b/>
          <w:sz w:val="22"/>
          <w:szCs w:val="22"/>
        </w:rPr>
      </w:pPr>
    </w:p>
    <w:p w14:paraId="4545FA20" w14:textId="67EBB30E" w:rsidR="00046C7F" w:rsidRDefault="00046C7F">
      <w:pPr>
        <w:autoSpaceDE/>
        <w:autoSpaceDN/>
        <w:rPr>
          <w:b/>
          <w:sz w:val="22"/>
          <w:szCs w:val="22"/>
        </w:rPr>
      </w:pPr>
      <w:r>
        <w:rPr>
          <w:b/>
          <w:sz w:val="22"/>
          <w:szCs w:val="22"/>
        </w:rPr>
        <w:br w:type="page"/>
      </w:r>
    </w:p>
    <w:p w14:paraId="584100F8" w14:textId="4A494B78" w:rsidR="00E57678"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r>
        <w:rPr>
          <w:b/>
          <w:bCs/>
          <w:sz w:val="22"/>
          <w:szCs w:val="22"/>
        </w:rPr>
        <w:t xml:space="preserve"> (continued)</w:t>
      </w:r>
    </w:p>
    <w:p w14:paraId="7118729E" w14:textId="77777777" w:rsidR="00046C7F" w:rsidRPr="00046C7F" w:rsidRDefault="00046C7F" w:rsidP="00046C7F">
      <w:pPr>
        <w:pStyle w:val="Header"/>
        <w:tabs>
          <w:tab w:val="left" w:pos="567"/>
          <w:tab w:val="decimal" w:pos="7920"/>
        </w:tabs>
        <w:jc w:val="both"/>
        <w:rPr>
          <w:b/>
          <w:bCs/>
          <w:sz w:val="22"/>
          <w:szCs w:val="22"/>
        </w:rPr>
      </w:pPr>
    </w:p>
    <w:p w14:paraId="5BF7DDC1" w14:textId="77777777" w:rsidR="00442475" w:rsidRPr="00366E51" w:rsidRDefault="00D04472" w:rsidP="00196F69">
      <w:pPr>
        <w:pStyle w:val="ListParagraph"/>
        <w:numPr>
          <w:ilvl w:val="0"/>
          <w:numId w:val="21"/>
        </w:numPr>
        <w:tabs>
          <w:tab w:val="decimal" w:pos="7938"/>
        </w:tabs>
        <w:spacing w:line="360" w:lineRule="auto"/>
        <w:ind w:left="450"/>
        <w:jc w:val="both"/>
        <w:rPr>
          <w:b/>
          <w:sz w:val="22"/>
          <w:szCs w:val="22"/>
        </w:rPr>
      </w:pPr>
      <w:r w:rsidRPr="00953054">
        <w:rPr>
          <w:b/>
          <w:bCs/>
          <w:sz w:val="22"/>
          <w:szCs w:val="22"/>
        </w:rPr>
        <w:t>Amounts recognised in the Statement of Financial Position</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755"/>
        <w:gridCol w:w="2148"/>
        <w:gridCol w:w="2127"/>
      </w:tblGrid>
      <w:tr w:rsidR="00753264" w:rsidRPr="00953054" w14:paraId="2B832807" w14:textId="77777777" w:rsidTr="00C77F34">
        <w:trPr>
          <w:trHeight w:val="340"/>
        </w:trPr>
        <w:tc>
          <w:tcPr>
            <w:tcW w:w="2637" w:type="pct"/>
            <w:shd w:val="clear" w:color="auto" w:fill="0070C0"/>
          </w:tcPr>
          <w:p w14:paraId="4F031B64" w14:textId="77777777" w:rsidR="00753264" w:rsidRPr="00953054" w:rsidRDefault="00753264" w:rsidP="00953054">
            <w:pPr>
              <w:pStyle w:val="Header"/>
              <w:tabs>
                <w:tab w:val="clear" w:pos="4320"/>
                <w:tab w:val="clear" w:pos="8640"/>
              </w:tabs>
              <w:spacing w:line="276" w:lineRule="auto"/>
              <w:jc w:val="both"/>
              <w:rPr>
                <w:sz w:val="22"/>
                <w:szCs w:val="22"/>
              </w:rPr>
            </w:pPr>
          </w:p>
        </w:tc>
        <w:tc>
          <w:tcPr>
            <w:tcW w:w="1182" w:type="pct"/>
            <w:shd w:val="clear" w:color="auto" w:fill="0070C0"/>
            <w:vAlign w:val="center"/>
          </w:tcPr>
          <w:p w14:paraId="453EA2D8" w14:textId="0A2D1263" w:rsidR="00753264" w:rsidRPr="00953054" w:rsidRDefault="00D26853" w:rsidP="00953054">
            <w:pPr>
              <w:autoSpaceDE/>
              <w:autoSpaceDN/>
              <w:spacing w:line="276" w:lineRule="auto"/>
              <w:jc w:val="both"/>
              <w:rPr>
                <w:b/>
                <w:bCs/>
                <w:sz w:val="22"/>
                <w:szCs w:val="22"/>
                <w:lang w:val="en-US"/>
              </w:rPr>
            </w:pPr>
            <w:r w:rsidRPr="00D26853">
              <w:rPr>
                <w:b/>
                <w:i/>
                <w:iCs/>
                <w:sz w:val="22"/>
                <w:szCs w:val="22"/>
                <w:lang w:val="en-US"/>
              </w:rPr>
              <w:t>Period ended Sep/Dec/March/June 20xx</w:t>
            </w:r>
          </w:p>
        </w:tc>
        <w:tc>
          <w:tcPr>
            <w:tcW w:w="1182" w:type="pct"/>
            <w:shd w:val="clear" w:color="auto" w:fill="0070C0"/>
            <w:vAlign w:val="center"/>
          </w:tcPr>
          <w:p w14:paraId="0EFA184E" w14:textId="77777777" w:rsidR="00753264" w:rsidRPr="00953054" w:rsidRDefault="00C77F34" w:rsidP="00953054">
            <w:pPr>
              <w:autoSpaceDE/>
              <w:autoSpaceDN/>
              <w:spacing w:line="276" w:lineRule="auto"/>
              <w:jc w:val="both"/>
              <w:rPr>
                <w:b/>
                <w:bCs/>
                <w:sz w:val="22"/>
                <w:szCs w:val="22"/>
                <w:lang w:val="en-US"/>
              </w:rPr>
            </w:pPr>
            <w:r>
              <w:rPr>
                <w:b/>
                <w:i/>
                <w:iCs/>
                <w:sz w:val="22"/>
                <w:szCs w:val="22"/>
                <w:lang w:val="en-US"/>
              </w:rPr>
              <w:t>Opening Statement 1</w:t>
            </w:r>
            <w:r w:rsidRPr="00A927AD">
              <w:rPr>
                <w:b/>
                <w:i/>
                <w:iCs/>
                <w:sz w:val="22"/>
                <w:szCs w:val="22"/>
                <w:vertAlign w:val="superscript"/>
                <w:lang w:val="en-US"/>
              </w:rPr>
              <w:t>st</w:t>
            </w:r>
            <w:r>
              <w:rPr>
                <w:b/>
                <w:i/>
                <w:iCs/>
                <w:sz w:val="22"/>
                <w:szCs w:val="22"/>
                <w:lang w:val="en-US"/>
              </w:rPr>
              <w:t xml:space="preserve"> July 20xx</w:t>
            </w:r>
          </w:p>
        </w:tc>
      </w:tr>
      <w:tr w:rsidR="00D04472" w:rsidRPr="00953054" w14:paraId="00F7D4A9" w14:textId="77777777" w:rsidTr="00C77F34">
        <w:trPr>
          <w:trHeight w:val="340"/>
        </w:trPr>
        <w:tc>
          <w:tcPr>
            <w:tcW w:w="2637" w:type="pct"/>
            <w:shd w:val="clear" w:color="auto" w:fill="0070C0"/>
            <w:vAlign w:val="bottom"/>
          </w:tcPr>
          <w:p w14:paraId="61A35727" w14:textId="77777777" w:rsidR="00D04472" w:rsidRPr="00953054" w:rsidRDefault="00AE7054" w:rsidP="00953054">
            <w:pPr>
              <w:pStyle w:val="Header"/>
              <w:tabs>
                <w:tab w:val="clear" w:pos="4320"/>
                <w:tab w:val="clear" w:pos="8640"/>
              </w:tabs>
              <w:spacing w:line="276" w:lineRule="auto"/>
              <w:jc w:val="both"/>
              <w:rPr>
                <w:sz w:val="22"/>
                <w:szCs w:val="22"/>
              </w:rPr>
            </w:pPr>
            <w:r w:rsidRPr="00953054">
              <w:rPr>
                <w:b/>
                <w:bCs/>
                <w:sz w:val="22"/>
                <w:szCs w:val="22"/>
              </w:rPr>
              <w:t>Description</w:t>
            </w:r>
          </w:p>
        </w:tc>
        <w:tc>
          <w:tcPr>
            <w:tcW w:w="1182" w:type="pct"/>
            <w:shd w:val="clear" w:color="auto" w:fill="0070C0"/>
            <w:vAlign w:val="bottom"/>
          </w:tcPr>
          <w:p w14:paraId="52535F5D" w14:textId="77777777" w:rsidR="00D04472" w:rsidRPr="00953054" w:rsidRDefault="00D04472" w:rsidP="00953054">
            <w:pPr>
              <w:spacing w:line="276" w:lineRule="auto"/>
              <w:jc w:val="both"/>
              <w:rPr>
                <w:b/>
                <w:sz w:val="22"/>
                <w:szCs w:val="22"/>
              </w:rPr>
            </w:pPr>
            <w:r w:rsidRPr="00953054">
              <w:rPr>
                <w:b/>
                <w:sz w:val="22"/>
                <w:szCs w:val="22"/>
              </w:rPr>
              <w:t>Kshs</w:t>
            </w:r>
          </w:p>
        </w:tc>
        <w:tc>
          <w:tcPr>
            <w:tcW w:w="1182" w:type="pct"/>
            <w:shd w:val="clear" w:color="auto" w:fill="0070C0"/>
            <w:vAlign w:val="bottom"/>
          </w:tcPr>
          <w:p w14:paraId="637E57B6" w14:textId="77777777" w:rsidR="00D04472" w:rsidRPr="00953054" w:rsidRDefault="00D04472" w:rsidP="00953054">
            <w:pPr>
              <w:spacing w:line="276" w:lineRule="auto"/>
              <w:jc w:val="both"/>
              <w:rPr>
                <w:sz w:val="22"/>
                <w:szCs w:val="22"/>
              </w:rPr>
            </w:pPr>
            <w:r w:rsidRPr="00953054">
              <w:rPr>
                <w:b/>
                <w:sz w:val="22"/>
                <w:szCs w:val="22"/>
              </w:rPr>
              <w:t>Kshs</w:t>
            </w:r>
          </w:p>
        </w:tc>
      </w:tr>
      <w:tr w:rsidR="00D04472" w:rsidRPr="00953054" w14:paraId="4B24DF7F" w14:textId="77777777" w:rsidTr="00C77F34">
        <w:trPr>
          <w:trHeight w:val="340"/>
        </w:trPr>
        <w:tc>
          <w:tcPr>
            <w:tcW w:w="2637" w:type="pct"/>
            <w:shd w:val="clear" w:color="auto" w:fill="auto"/>
            <w:vAlign w:val="bottom"/>
          </w:tcPr>
          <w:p w14:paraId="3EA60E51" w14:textId="77777777" w:rsidR="00D04472" w:rsidRPr="00953054" w:rsidRDefault="00C710A2" w:rsidP="00953054">
            <w:pPr>
              <w:pStyle w:val="Header"/>
              <w:tabs>
                <w:tab w:val="clear" w:pos="4320"/>
                <w:tab w:val="clear" w:pos="8640"/>
              </w:tabs>
              <w:spacing w:line="276" w:lineRule="auto"/>
              <w:jc w:val="both"/>
              <w:rPr>
                <w:sz w:val="22"/>
                <w:szCs w:val="22"/>
              </w:rPr>
            </w:pPr>
            <w:r w:rsidRPr="00953054">
              <w:rPr>
                <w:sz w:val="22"/>
                <w:szCs w:val="22"/>
              </w:rPr>
              <w:t xml:space="preserve">Present </w:t>
            </w:r>
            <w:r w:rsidR="003E690F" w:rsidRPr="00953054">
              <w:rPr>
                <w:sz w:val="22"/>
                <w:szCs w:val="22"/>
              </w:rPr>
              <w:t>value of defined benefit obligations(a)</w:t>
            </w:r>
          </w:p>
        </w:tc>
        <w:tc>
          <w:tcPr>
            <w:tcW w:w="1182" w:type="pct"/>
            <w:shd w:val="clear" w:color="auto" w:fill="auto"/>
            <w:vAlign w:val="bottom"/>
          </w:tcPr>
          <w:p w14:paraId="038018BD" w14:textId="77777777" w:rsidR="00D04472"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c>
          <w:tcPr>
            <w:tcW w:w="1182" w:type="pct"/>
            <w:shd w:val="clear" w:color="auto" w:fill="auto"/>
            <w:vAlign w:val="bottom"/>
          </w:tcPr>
          <w:p w14:paraId="6441CB65" w14:textId="77777777" w:rsidR="00D04472"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r>
      <w:tr w:rsidR="003C27CF" w:rsidRPr="00953054" w14:paraId="2358F1D9" w14:textId="77777777" w:rsidTr="00C77F34">
        <w:trPr>
          <w:trHeight w:val="340"/>
        </w:trPr>
        <w:tc>
          <w:tcPr>
            <w:tcW w:w="2637" w:type="pct"/>
            <w:shd w:val="clear" w:color="auto" w:fill="auto"/>
            <w:vAlign w:val="bottom"/>
          </w:tcPr>
          <w:p w14:paraId="609EE400" w14:textId="77777777" w:rsidR="003C27CF" w:rsidRPr="00953054" w:rsidRDefault="003C27CF" w:rsidP="00953054">
            <w:pPr>
              <w:pStyle w:val="Header"/>
              <w:tabs>
                <w:tab w:val="clear" w:pos="4320"/>
                <w:tab w:val="clear" w:pos="8640"/>
              </w:tabs>
              <w:spacing w:line="276" w:lineRule="auto"/>
              <w:jc w:val="both"/>
              <w:rPr>
                <w:sz w:val="22"/>
                <w:szCs w:val="22"/>
              </w:rPr>
            </w:pPr>
            <w:r w:rsidRPr="00953054">
              <w:rPr>
                <w:sz w:val="22"/>
                <w:szCs w:val="22"/>
              </w:rPr>
              <w:t xml:space="preserve">Fair </w:t>
            </w:r>
            <w:r w:rsidR="003E690F" w:rsidRPr="00953054">
              <w:rPr>
                <w:sz w:val="22"/>
                <w:szCs w:val="22"/>
              </w:rPr>
              <w:t>value of plan assets(b)</w:t>
            </w:r>
          </w:p>
        </w:tc>
        <w:tc>
          <w:tcPr>
            <w:tcW w:w="1182" w:type="pct"/>
            <w:shd w:val="clear" w:color="auto" w:fill="auto"/>
            <w:vAlign w:val="bottom"/>
          </w:tcPr>
          <w:p w14:paraId="4A9DBE2C" w14:textId="77777777" w:rsidR="003C27CF"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c>
          <w:tcPr>
            <w:tcW w:w="1182" w:type="pct"/>
            <w:shd w:val="clear" w:color="auto" w:fill="auto"/>
            <w:vAlign w:val="bottom"/>
          </w:tcPr>
          <w:p w14:paraId="20958696" w14:textId="77777777" w:rsidR="003C27CF"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r>
      <w:tr w:rsidR="003C27CF" w:rsidRPr="00953054" w14:paraId="06D653EB" w14:textId="77777777" w:rsidTr="00C77F34">
        <w:trPr>
          <w:trHeight w:val="340"/>
        </w:trPr>
        <w:tc>
          <w:tcPr>
            <w:tcW w:w="2637" w:type="pct"/>
            <w:shd w:val="clear" w:color="auto" w:fill="auto"/>
            <w:vAlign w:val="bottom"/>
          </w:tcPr>
          <w:p w14:paraId="2642E501" w14:textId="77777777" w:rsidR="003C27CF" w:rsidRPr="00953054" w:rsidRDefault="003E690F" w:rsidP="00953054">
            <w:pPr>
              <w:pStyle w:val="Header"/>
              <w:tabs>
                <w:tab w:val="clear" w:pos="4320"/>
                <w:tab w:val="clear" w:pos="8640"/>
              </w:tabs>
              <w:spacing w:line="276" w:lineRule="auto"/>
              <w:jc w:val="both"/>
              <w:rPr>
                <w:sz w:val="22"/>
                <w:szCs w:val="22"/>
              </w:rPr>
            </w:pPr>
            <w:r w:rsidRPr="00953054">
              <w:rPr>
                <w:sz w:val="22"/>
                <w:szCs w:val="22"/>
              </w:rPr>
              <w:t>Funded status(=a-b)</w:t>
            </w:r>
          </w:p>
        </w:tc>
        <w:tc>
          <w:tcPr>
            <w:tcW w:w="1182" w:type="pct"/>
            <w:shd w:val="clear" w:color="auto" w:fill="auto"/>
            <w:vAlign w:val="bottom"/>
          </w:tcPr>
          <w:p w14:paraId="6F5822AA" w14:textId="77777777" w:rsidR="003C27CF" w:rsidRPr="00953054" w:rsidRDefault="00A509CA" w:rsidP="00953054">
            <w:pPr>
              <w:pStyle w:val="Header"/>
              <w:tabs>
                <w:tab w:val="clear" w:pos="4320"/>
                <w:tab w:val="clear" w:pos="8640"/>
              </w:tabs>
              <w:spacing w:line="276" w:lineRule="auto"/>
              <w:jc w:val="both"/>
              <w:rPr>
                <w:b/>
                <w:bCs/>
                <w:sz w:val="22"/>
                <w:szCs w:val="22"/>
              </w:rPr>
            </w:pPr>
            <w:r w:rsidRPr="00953054">
              <w:rPr>
                <w:b/>
                <w:bCs/>
                <w:sz w:val="22"/>
                <w:szCs w:val="22"/>
              </w:rPr>
              <w:t>xxx</w:t>
            </w:r>
          </w:p>
        </w:tc>
        <w:tc>
          <w:tcPr>
            <w:tcW w:w="1182" w:type="pct"/>
            <w:shd w:val="clear" w:color="auto" w:fill="auto"/>
            <w:vAlign w:val="bottom"/>
          </w:tcPr>
          <w:p w14:paraId="2336C2A7" w14:textId="77777777" w:rsidR="003C27CF" w:rsidRPr="00953054" w:rsidRDefault="00A509CA" w:rsidP="00953054">
            <w:pPr>
              <w:pStyle w:val="Header"/>
              <w:tabs>
                <w:tab w:val="clear" w:pos="4320"/>
                <w:tab w:val="clear" w:pos="8640"/>
              </w:tabs>
              <w:spacing w:line="276" w:lineRule="auto"/>
              <w:jc w:val="both"/>
              <w:rPr>
                <w:b/>
                <w:bCs/>
                <w:sz w:val="22"/>
                <w:szCs w:val="22"/>
              </w:rPr>
            </w:pPr>
            <w:r w:rsidRPr="00953054">
              <w:rPr>
                <w:b/>
                <w:bCs/>
                <w:sz w:val="22"/>
                <w:szCs w:val="22"/>
              </w:rPr>
              <w:t>xxx</w:t>
            </w:r>
          </w:p>
        </w:tc>
      </w:tr>
      <w:tr w:rsidR="005974B9" w:rsidRPr="00953054" w14:paraId="6DB4785B" w14:textId="77777777" w:rsidTr="00C77F34">
        <w:trPr>
          <w:trHeight w:val="340"/>
        </w:trPr>
        <w:tc>
          <w:tcPr>
            <w:tcW w:w="2637" w:type="pct"/>
            <w:shd w:val="clear" w:color="auto" w:fill="auto"/>
            <w:vAlign w:val="bottom"/>
          </w:tcPr>
          <w:p w14:paraId="675E0A47" w14:textId="77777777" w:rsidR="005974B9" w:rsidRPr="00953054" w:rsidRDefault="005974B9" w:rsidP="00953054">
            <w:pPr>
              <w:pStyle w:val="Header"/>
              <w:tabs>
                <w:tab w:val="clear" w:pos="4320"/>
                <w:tab w:val="clear" w:pos="8640"/>
              </w:tabs>
              <w:spacing w:line="276" w:lineRule="auto"/>
              <w:jc w:val="both"/>
              <w:rPr>
                <w:sz w:val="22"/>
                <w:szCs w:val="22"/>
              </w:rPr>
            </w:pPr>
            <w:r w:rsidRPr="00953054">
              <w:rPr>
                <w:sz w:val="22"/>
                <w:szCs w:val="22"/>
              </w:rPr>
              <w:t xml:space="preserve">Restrictions </w:t>
            </w:r>
            <w:r w:rsidR="003E690F" w:rsidRPr="00953054">
              <w:rPr>
                <w:sz w:val="22"/>
                <w:szCs w:val="22"/>
              </w:rPr>
              <w:t>on asset recognised</w:t>
            </w:r>
          </w:p>
        </w:tc>
        <w:tc>
          <w:tcPr>
            <w:tcW w:w="1182" w:type="pct"/>
            <w:shd w:val="clear" w:color="auto" w:fill="auto"/>
            <w:vAlign w:val="bottom"/>
          </w:tcPr>
          <w:p w14:paraId="1DBD3091" w14:textId="77777777" w:rsidR="005974B9"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c>
          <w:tcPr>
            <w:tcW w:w="1182" w:type="pct"/>
            <w:shd w:val="clear" w:color="auto" w:fill="auto"/>
            <w:vAlign w:val="bottom"/>
          </w:tcPr>
          <w:p w14:paraId="7DFCFE4B" w14:textId="77777777" w:rsidR="005974B9"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r>
      <w:tr w:rsidR="005974B9" w:rsidRPr="00953054" w14:paraId="5E0D1C11" w14:textId="77777777" w:rsidTr="00C77F34">
        <w:trPr>
          <w:trHeight w:val="340"/>
        </w:trPr>
        <w:tc>
          <w:tcPr>
            <w:tcW w:w="2637" w:type="pct"/>
            <w:shd w:val="clear" w:color="auto" w:fill="auto"/>
            <w:vAlign w:val="bottom"/>
          </w:tcPr>
          <w:p w14:paraId="3F7A37AA" w14:textId="77777777" w:rsidR="005974B9" w:rsidRPr="00953054" w:rsidRDefault="003F24CD" w:rsidP="00953054">
            <w:pPr>
              <w:pStyle w:val="Header"/>
              <w:tabs>
                <w:tab w:val="clear" w:pos="4320"/>
                <w:tab w:val="clear" w:pos="8640"/>
              </w:tabs>
              <w:spacing w:line="276" w:lineRule="auto"/>
              <w:jc w:val="both"/>
              <w:rPr>
                <w:sz w:val="22"/>
                <w:szCs w:val="22"/>
              </w:rPr>
            </w:pPr>
            <w:r w:rsidRPr="00953054">
              <w:rPr>
                <w:sz w:val="22"/>
                <w:szCs w:val="22"/>
              </w:rPr>
              <w:t>Others</w:t>
            </w:r>
          </w:p>
        </w:tc>
        <w:tc>
          <w:tcPr>
            <w:tcW w:w="1182" w:type="pct"/>
            <w:shd w:val="clear" w:color="auto" w:fill="auto"/>
            <w:vAlign w:val="bottom"/>
          </w:tcPr>
          <w:p w14:paraId="4EB6514B" w14:textId="77777777" w:rsidR="005974B9"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c>
          <w:tcPr>
            <w:tcW w:w="1182" w:type="pct"/>
            <w:shd w:val="clear" w:color="auto" w:fill="auto"/>
            <w:vAlign w:val="bottom"/>
          </w:tcPr>
          <w:p w14:paraId="43599099" w14:textId="77777777" w:rsidR="005974B9" w:rsidRPr="00953054" w:rsidRDefault="00A509CA" w:rsidP="00953054">
            <w:pPr>
              <w:pStyle w:val="Header"/>
              <w:tabs>
                <w:tab w:val="clear" w:pos="4320"/>
                <w:tab w:val="clear" w:pos="8640"/>
              </w:tabs>
              <w:spacing w:line="276" w:lineRule="auto"/>
              <w:jc w:val="both"/>
              <w:rPr>
                <w:sz w:val="22"/>
                <w:szCs w:val="22"/>
              </w:rPr>
            </w:pPr>
            <w:r w:rsidRPr="00953054">
              <w:rPr>
                <w:sz w:val="22"/>
                <w:szCs w:val="22"/>
              </w:rPr>
              <w:t>xxx</w:t>
            </w:r>
          </w:p>
        </w:tc>
      </w:tr>
      <w:tr w:rsidR="005974B9" w:rsidRPr="00953054" w14:paraId="0BE50AC0" w14:textId="77777777" w:rsidTr="00C77F34">
        <w:trPr>
          <w:trHeight w:val="340"/>
        </w:trPr>
        <w:tc>
          <w:tcPr>
            <w:tcW w:w="2637" w:type="pct"/>
            <w:shd w:val="clear" w:color="auto" w:fill="auto"/>
            <w:vAlign w:val="bottom"/>
          </w:tcPr>
          <w:p w14:paraId="37FA93E4" w14:textId="77777777" w:rsidR="005974B9" w:rsidRPr="00953054" w:rsidRDefault="003E690F" w:rsidP="00953054">
            <w:pPr>
              <w:pStyle w:val="Header"/>
              <w:tabs>
                <w:tab w:val="clear" w:pos="4320"/>
                <w:tab w:val="clear" w:pos="8640"/>
              </w:tabs>
              <w:spacing w:line="276" w:lineRule="auto"/>
              <w:jc w:val="both"/>
              <w:rPr>
                <w:sz w:val="22"/>
                <w:szCs w:val="22"/>
              </w:rPr>
            </w:pPr>
            <w:r w:rsidRPr="00953054">
              <w:rPr>
                <w:sz w:val="22"/>
                <w:szCs w:val="22"/>
              </w:rPr>
              <w:t>Net asset or liability arising from defined benefit obligation</w:t>
            </w:r>
          </w:p>
        </w:tc>
        <w:tc>
          <w:tcPr>
            <w:tcW w:w="1182" w:type="pct"/>
            <w:shd w:val="clear" w:color="auto" w:fill="auto"/>
            <w:vAlign w:val="bottom"/>
          </w:tcPr>
          <w:p w14:paraId="230851E5" w14:textId="77777777" w:rsidR="005974B9" w:rsidRPr="00953054" w:rsidRDefault="00A509CA" w:rsidP="00953054">
            <w:pPr>
              <w:pStyle w:val="Header"/>
              <w:tabs>
                <w:tab w:val="clear" w:pos="4320"/>
                <w:tab w:val="clear" w:pos="8640"/>
              </w:tabs>
              <w:spacing w:line="276" w:lineRule="auto"/>
              <w:jc w:val="both"/>
              <w:rPr>
                <w:b/>
                <w:bCs/>
                <w:sz w:val="22"/>
                <w:szCs w:val="22"/>
              </w:rPr>
            </w:pPr>
            <w:r w:rsidRPr="00953054">
              <w:rPr>
                <w:b/>
                <w:bCs/>
                <w:sz w:val="22"/>
                <w:szCs w:val="22"/>
              </w:rPr>
              <w:t>xxx</w:t>
            </w:r>
          </w:p>
        </w:tc>
        <w:tc>
          <w:tcPr>
            <w:tcW w:w="1182" w:type="pct"/>
            <w:shd w:val="clear" w:color="auto" w:fill="auto"/>
            <w:vAlign w:val="bottom"/>
          </w:tcPr>
          <w:p w14:paraId="113A7D49" w14:textId="77777777" w:rsidR="005974B9" w:rsidRPr="00953054" w:rsidRDefault="00A509CA" w:rsidP="00953054">
            <w:pPr>
              <w:pStyle w:val="Header"/>
              <w:tabs>
                <w:tab w:val="clear" w:pos="4320"/>
                <w:tab w:val="clear" w:pos="8640"/>
              </w:tabs>
              <w:spacing w:line="276" w:lineRule="auto"/>
              <w:jc w:val="both"/>
              <w:rPr>
                <w:b/>
                <w:bCs/>
                <w:sz w:val="22"/>
                <w:szCs w:val="22"/>
              </w:rPr>
            </w:pPr>
            <w:r w:rsidRPr="00953054">
              <w:rPr>
                <w:b/>
                <w:bCs/>
                <w:sz w:val="22"/>
                <w:szCs w:val="22"/>
              </w:rPr>
              <w:t>xxx</w:t>
            </w:r>
          </w:p>
        </w:tc>
      </w:tr>
    </w:tbl>
    <w:p w14:paraId="6CDA2830" w14:textId="77777777" w:rsidR="00A509CA" w:rsidRPr="00046C7F" w:rsidRDefault="00A509CA" w:rsidP="00953054">
      <w:pPr>
        <w:pStyle w:val="Header"/>
        <w:tabs>
          <w:tab w:val="clear" w:pos="4320"/>
          <w:tab w:val="clear" w:pos="8640"/>
          <w:tab w:val="decimal" w:pos="5760"/>
          <w:tab w:val="decimal" w:pos="7200"/>
          <w:tab w:val="decimal" w:pos="7938"/>
          <w:tab w:val="decimal" w:pos="9000"/>
        </w:tabs>
        <w:spacing w:line="360" w:lineRule="auto"/>
        <w:jc w:val="both"/>
        <w:rPr>
          <w:sz w:val="10"/>
          <w:szCs w:val="10"/>
        </w:rPr>
      </w:pPr>
    </w:p>
    <w:p w14:paraId="69CDD05A" w14:textId="136D7C8E" w:rsidR="0006119D" w:rsidRDefault="0006119D" w:rsidP="00953054">
      <w:pPr>
        <w:pStyle w:val="Header"/>
        <w:tabs>
          <w:tab w:val="clear" w:pos="4320"/>
          <w:tab w:val="clear" w:pos="8640"/>
          <w:tab w:val="decimal" w:pos="5760"/>
          <w:tab w:val="decimal" w:pos="7200"/>
          <w:tab w:val="decimal" w:pos="7938"/>
          <w:tab w:val="decimal" w:pos="9000"/>
        </w:tabs>
        <w:spacing w:line="276" w:lineRule="auto"/>
        <w:jc w:val="both"/>
        <w:rPr>
          <w:sz w:val="22"/>
          <w:szCs w:val="22"/>
        </w:rPr>
      </w:pPr>
      <w:r w:rsidRPr="00953054">
        <w:rPr>
          <w:sz w:val="22"/>
          <w:szCs w:val="22"/>
        </w:rPr>
        <w:t xml:space="preserve">The </w:t>
      </w:r>
      <w:r w:rsidR="00E80625" w:rsidRPr="00953054">
        <w:rPr>
          <w:sz w:val="22"/>
          <w:szCs w:val="22"/>
        </w:rPr>
        <w:t>Entity</w:t>
      </w:r>
      <w:r w:rsidRPr="00953054">
        <w:rPr>
          <w:sz w:val="22"/>
          <w:szCs w:val="22"/>
        </w:rPr>
        <w:t xml:space="preserve"> also contributes to the statutory National Social Security Fund (NSSF). This is a defined contribution scheme registered under the National Social Security Act. The </w:t>
      </w:r>
      <w:r w:rsidR="00E80625" w:rsidRPr="00953054">
        <w:rPr>
          <w:sz w:val="22"/>
          <w:szCs w:val="22"/>
        </w:rPr>
        <w:t>Entity</w:t>
      </w:r>
      <w:r w:rsidRPr="00953054">
        <w:rPr>
          <w:sz w:val="22"/>
          <w:szCs w:val="22"/>
        </w:rPr>
        <w:t xml:space="preserve">’s obligation under the scheme is limited to specific contributions legislated from time to time and is currently at </w:t>
      </w:r>
      <w:proofErr w:type="spellStart"/>
      <w:r w:rsidR="00041BE1" w:rsidRPr="00953054">
        <w:rPr>
          <w:sz w:val="22"/>
          <w:szCs w:val="22"/>
        </w:rPr>
        <w:t>KShs</w:t>
      </w:r>
      <w:proofErr w:type="spellEnd"/>
      <w:r w:rsidR="00041BE1" w:rsidRPr="00953054">
        <w:rPr>
          <w:sz w:val="22"/>
          <w:szCs w:val="22"/>
        </w:rPr>
        <w:t>. XXX</w:t>
      </w:r>
      <w:r w:rsidRPr="00953054">
        <w:rPr>
          <w:sz w:val="22"/>
          <w:szCs w:val="22"/>
        </w:rPr>
        <w:t xml:space="preserve"> per employee per month.</w:t>
      </w:r>
      <w:r w:rsidR="00537E3E" w:rsidRPr="00953054">
        <w:rPr>
          <w:sz w:val="22"/>
          <w:szCs w:val="22"/>
        </w:rPr>
        <w:t xml:space="preserve">  Other than NSSF the </w:t>
      </w:r>
      <w:r w:rsidR="00E80625" w:rsidRPr="00953054">
        <w:rPr>
          <w:sz w:val="22"/>
          <w:szCs w:val="22"/>
        </w:rPr>
        <w:t>Entity</w:t>
      </w:r>
      <w:r w:rsidR="00537E3E" w:rsidRPr="00953054">
        <w:rPr>
          <w:sz w:val="22"/>
          <w:szCs w:val="22"/>
        </w:rPr>
        <w:t xml:space="preserve"> also </w:t>
      </w:r>
      <w:r w:rsidR="007A2505" w:rsidRPr="00953054">
        <w:rPr>
          <w:sz w:val="22"/>
          <w:szCs w:val="22"/>
        </w:rPr>
        <w:t>has a defined contribution schem</w:t>
      </w:r>
      <w:r w:rsidR="006B53AF" w:rsidRPr="00953054">
        <w:rPr>
          <w:sz w:val="22"/>
          <w:szCs w:val="22"/>
        </w:rPr>
        <w:t>e operated by XXX</w:t>
      </w:r>
      <w:r w:rsidR="00041BE1" w:rsidRPr="00953054">
        <w:rPr>
          <w:sz w:val="22"/>
          <w:szCs w:val="22"/>
        </w:rPr>
        <w:t xml:space="preserve"> Pension Fund. Employees contribute xx% while employers </w:t>
      </w:r>
      <w:r w:rsidR="006E4268" w:rsidRPr="00953054">
        <w:rPr>
          <w:sz w:val="22"/>
          <w:szCs w:val="22"/>
        </w:rPr>
        <w:t>contribute xx% of basic salary. Employer contributions are recognised as expenses in the statement of financial performance within the period they are incurred.</w:t>
      </w:r>
    </w:p>
    <w:p w14:paraId="4B094E92" w14:textId="77777777" w:rsidR="008452AA" w:rsidRPr="00046C7F" w:rsidRDefault="008452AA" w:rsidP="00953054">
      <w:pPr>
        <w:pStyle w:val="Header"/>
        <w:tabs>
          <w:tab w:val="clear" w:pos="4320"/>
          <w:tab w:val="clear" w:pos="8640"/>
          <w:tab w:val="decimal" w:pos="5760"/>
          <w:tab w:val="decimal" w:pos="7200"/>
          <w:tab w:val="decimal" w:pos="7938"/>
          <w:tab w:val="decimal" w:pos="9000"/>
        </w:tabs>
        <w:spacing w:line="276" w:lineRule="auto"/>
        <w:jc w:val="both"/>
        <w:rPr>
          <w:sz w:val="18"/>
          <w:szCs w:val="18"/>
        </w:rPr>
      </w:pPr>
    </w:p>
    <w:p w14:paraId="3F1826AF" w14:textId="77777777" w:rsidR="00BF47C5" w:rsidRPr="00953054" w:rsidRDefault="009A07FD" w:rsidP="00196F69">
      <w:pPr>
        <w:pStyle w:val="ListParagraph"/>
        <w:numPr>
          <w:ilvl w:val="0"/>
          <w:numId w:val="36"/>
        </w:numPr>
        <w:spacing w:line="360" w:lineRule="auto"/>
        <w:ind w:right="-20"/>
        <w:jc w:val="both"/>
        <w:rPr>
          <w:rFonts w:eastAsia="Arial"/>
          <w:b/>
          <w:bCs/>
          <w:spacing w:val="3"/>
          <w:sz w:val="22"/>
          <w:szCs w:val="22"/>
        </w:rPr>
      </w:pPr>
      <w:r w:rsidRPr="00953054">
        <w:rPr>
          <w:rFonts w:eastAsia="Arial"/>
          <w:b/>
          <w:bCs/>
          <w:spacing w:val="3"/>
          <w:sz w:val="22"/>
          <w:szCs w:val="22"/>
        </w:rPr>
        <w:t>Borrowings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800"/>
        <w:gridCol w:w="2230"/>
      </w:tblGrid>
      <w:tr w:rsidR="00480949" w:rsidRPr="00953054" w14:paraId="5937BEF3" w14:textId="77777777" w:rsidTr="00E57678">
        <w:trPr>
          <w:trHeight w:val="352"/>
        </w:trPr>
        <w:tc>
          <w:tcPr>
            <w:tcW w:w="3765" w:type="pct"/>
            <w:shd w:val="clear" w:color="auto" w:fill="0070C0"/>
            <w:noWrap/>
            <w:vAlign w:val="bottom"/>
            <w:hideMark/>
          </w:tcPr>
          <w:p w14:paraId="1C90D3C7" w14:textId="77777777" w:rsidR="00480949" w:rsidRPr="00953054" w:rsidRDefault="00480949" w:rsidP="00364824">
            <w:pPr>
              <w:autoSpaceDE/>
              <w:autoSpaceDN/>
              <w:spacing w:line="276" w:lineRule="auto"/>
              <w:jc w:val="both"/>
              <w:rPr>
                <w:b/>
                <w:bCs/>
                <w:sz w:val="22"/>
                <w:szCs w:val="22"/>
                <w:lang w:eastAsia="en-GB"/>
              </w:rPr>
            </w:pPr>
            <w:r w:rsidRPr="00953054">
              <w:rPr>
                <w:b/>
                <w:bCs/>
                <w:sz w:val="22"/>
                <w:szCs w:val="22"/>
                <w:lang w:val="en-US"/>
              </w:rPr>
              <w:t>Description</w:t>
            </w:r>
          </w:p>
        </w:tc>
        <w:tc>
          <w:tcPr>
            <w:tcW w:w="1235" w:type="pct"/>
            <w:shd w:val="clear" w:color="auto" w:fill="0070C0"/>
            <w:vAlign w:val="bottom"/>
          </w:tcPr>
          <w:p w14:paraId="7B1948B7" w14:textId="77777777" w:rsidR="00480949" w:rsidRPr="00953054" w:rsidRDefault="00480949" w:rsidP="00364824">
            <w:pPr>
              <w:autoSpaceDE/>
              <w:autoSpaceDN/>
              <w:spacing w:line="276" w:lineRule="auto"/>
              <w:jc w:val="both"/>
              <w:rPr>
                <w:b/>
                <w:i/>
                <w:iCs/>
                <w:sz w:val="22"/>
                <w:szCs w:val="22"/>
                <w:lang w:val="en-US"/>
              </w:rPr>
            </w:pPr>
            <w:r>
              <w:rPr>
                <w:b/>
                <w:bCs/>
                <w:color w:val="000000"/>
                <w:sz w:val="22"/>
                <w:szCs w:val="22"/>
                <w:lang w:val="en-US"/>
              </w:rPr>
              <w:t>Period ended Sep/Dec/March/June 20xx</w:t>
            </w:r>
          </w:p>
        </w:tc>
      </w:tr>
      <w:tr w:rsidR="00480949" w:rsidRPr="00953054" w14:paraId="54277C32" w14:textId="77777777" w:rsidTr="00E57678">
        <w:trPr>
          <w:trHeight w:val="352"/>
        </w:trPr>
        <w:tc>
          <w:tcPr>
            <w:tcW w:w="3765" w:type="pct"/>
            <w:shd w:val="clear" w:color="auto" w:fill="0070C0"/>
            <w:noWrap/>
            <w:vAlign w:val="bottom"/>
            <w:hideMark/>
          </w:tcPr>
          <w:p w14:paraId="4AA55535" w14:textId="77777777" w:rsidR="00480949" w:rsidRPr="00953054" w:rsidRDefault="00480949" w:rsidP="00364824">
            <w:pPr>
              <w:autoSpaceDE/>
              <w:autoSpaceDN/>
              <w:spacing w:line="276" w:lineRule="auto"/>
              <w:jc w:val="both"/>
              <w:rPr>
                <w:b/>
                <w:bCs/>
                <w:sz w:val="22"/>
                <w:szCs w:val="22"/>
                <w:lang w:eastAsia="en-GB"/>
              </w:rPr>
            </w:pPr>
          </w:p>
        </w:tc>
        <w:tc>
          <w:tcPr>
            <w:tcW w:w="1235" w:type="pct"/>
            <w:shd w:val="clear" w:color="auto" w:fill="0070C0"/>
          </w:tcPr>
          <w:p w14:paraId="43C29F6E" w14:textId="77777777" w:rsidR="00480949" w:rsidRPr="00953054" w:rsidRDefault="00480949" w:rsidP="00364824">
            <w:pPr>
              <w:autoSpaceDE/>
              <w:autoSpaceDN/>
              <w:spacing w:line="276" w:lineRule="auto"/>
              <w:jc w:val="both"/>
              <w:rPr>
                <w:b/>
                <w:bCs/>
                <w:sz w:val="22"/>
                <w:szCs w:val="22"/>
                <w:lang w:val="en-US"/>
              </w:rPr>
            </w:pPr>
          </w:p>
        </w:tc>
      </w:tr>
      <w:tr w:rsidR="00480949" w:rsidRPr="00953054" w14:paraId="3D6E7C7D" w14:textId="77777777" w:rsidTr="00E57678">
        <w:trPr>
          <w:trHeight w:val="352"/>
        </w:trPr>
        <w:tc>
          <w:tcPr>
            <w:tcW w:w="3765" w:type="pct"/>
            <w:shd w:val="clear" w:color="auto" w:fill="auto"/>
            <w:noWrap/>
            <w:vAlign w:val="bottom"/>
          </w:tcPr>
          <w:p w14:paraId="09D465CE" w14:textId="77777777" w:rsidR="00480949" w:rsidRPr="00953054" w:rsidRDefault="00480949" w:rsidP="00196F69">
            <w:pPr>
              <w:pStyle w:val="ListParagraph"/>
              <w:numPr>
                <w:ilvl w:val="0"/>
                <w:numId w:val="22"/>
              </w:numPr>
              <w:autoSpaceDE/>
              <w:autoSpaceDN/>
              <w:spacing w:line="276" w:lineRule="auto"/>
              <w:ind w:left="250"/>
              <w:jc w:val="both"/>
              <w:rPr>
                <w:b/>
                <w:bCs/>
                <w:sz w:val="22"/>
                <w:szCs w:val="22"/>
                <w:lang w:val="en-US"/>
              </w:rPr>
            </w:pPr>
            <w:r w:rsidRPr="00953054">
              <w:rPr>
                <w:b/>
                <w:bCs/>
                <w:sz w:val="22"/>
                <w:szCs w:val="22"/>
                <w:lang w:val="en-US"/>
              </w:rPr>
              <w:t>External borrowings</w:t>
            </w:r>
          </w:p>
        </w:tc>
        <w:tc>
          <w:tcPr>
            <w:tcW w:w="1235" w:type="pct"/>
          </w:tcPr>
          <w:p w14:paraId="345248EF" w14:textId="77777777" w:rsidR="00480949" w:rsidRPr="00953054" w:rsidRDefault="00480949" w:rsidP="00364824">
            <w:pPr>
              <w:autoSpaceDE/>
              <w:autoSpaceDN/>
              <w:spacing w:line="276" w:lineRule="auto"/>
              <w:jc w:val="both"/>
              <w:rPr>
                <w:sz w:val="22"/>
                <w:szCs w:val="22"/>
                <w:lang w:val="en-US"/>
              </w:rPr>
            </w:pPr>
          </w:p>
        </w:tc>
      </w:tr>
      <w:tr w:rsidR="00480949" w:rsidRPr="00953054" w14:paraId="6630E6B7" w14:textId="77777777" w:rsidTr="00E57678">
        <w:trPr>
          <w:trHeight w:val="352"/>
        </w:trPr>
        <w:tc>
          <w:tcPr>
            <w:tcW w:w="3765" w:type="pct"/>
            <w:shd w:val="clear" w:color="auto" w:fill="auto"/>
            <w:noWrap/>
            <w:vAlign w:val="bottom"/>
            <w:hideMark/>
          </w:tcPr>
          <w:p w14:paraId="52AA8B5F" w14:textId="3804C582" w:rsidR="00480949" w:rsidRPr="00953054" w:rsidRDefault="00480949" w:rsidP="00AF1A81">
            <w:pPr>
              <w:autoSpaceDE/>
              <w:autoSpaceDN/>
              <w:spacing w:line="276" w:lineRule="auto"/>
              <w:jc w:val="both"/>
              <w:rPr>
                <w:sz w:val="22"/>
                <w:szCs w:val="22"/>
                <w:lang w:val="en-US"/>
              </w:rPr>
            </w:pPr>
            <w:r w:rsidRPr="00953054">
              <w:rPr>
                <w:sz w:val="22"/>
                <w:szCs w:val="22"/>
                <w:lang w:val="en-US"/>
              </w:rPr>
              <w:t xml:space="preserve">Balance at beginning of the </w:t>
            </w:r>
            <w:r>
              <w:rPr>
                <w:sz w:val="22"/>
                <w:szCs w:val="22"/>
                <w:lang w:val="en-US"/>
              </w:rPr>
              <w:t>period</w:t>
            </w:r>
          </w:p>
        </w:tc>
        <w:tc>
          <w:tcPr>
            <w:tcW w:w="1235" w:type="pct"/>
          </w:tcPr>
          <w:p w14:paraId="73B18BAF" w14:textId="2911BCC7" w:rsidR="00480949" w:rsidRPr="00953054" w:rsidRDefault="00480949" w:rsidP="00AF1A81">
            <w:pPr>
              <w:autoSpaceDE/>
              <w:autoSpaceDN/>
              <w:spacing w:line="276" w:lineRule="auto"/>
              <w:jc w:val="both"/>
              <w:rPr>
                <w:sz w:val="22"/>
                <w:szCs w:val="22"/>
                <w:lang w:val="en-US"/>
              </w:rPr>
            </w:pPr>
            <w:r w:rsidRPr="00A60D86">
              <w:t>xxx</w:t>
            </w:r>
          </w:p>
        </w:tc>
      </w:tr>
      <w:tr w:rsidR="00480949" w:rsidRPr="00953054" w14:paraId="15BE11AF" w14:textId="77777777" w:rsidTr="00E57678">
        <w:trPr>
          <w:trHeight w:val="352"/>
        </w:trPr>
        <w:tc>
          <w:tcPr>
            <w:tcW w:w="3765" w:type="pct"/>
            <w:shd w:val="clear" w:color="auto" w:fill="auto"/>
            <w:noWrap/>
            <w:vAlign w:val="bottom"/>
          </w:tcPr>
          <w:p w14:paraId="7D0FEC25" w14:textId="3E11F20E" w:rsidR="00480949" w:rsidRPr="00953054" w:rsidRDefault="00480949" w:rsidP="00AF1A81">
            <w:pPr>
              <w:autoSpaceDE/>
              <w:autoSpaceDN/>
              <w:spacing w:line="276" w:lineRule="auto"/>
              <w:jc w:val="both"/>
              <w:rPr>
                <w:sz w:val="22"/>
                <w:szCs w:val="22"/>
                <w:lang w:val="en-US"/>
              </w:rPr>
            </w:pPr>
            <w:r w:rsidRPr="00953054">
              <w:rPr>
                <w:sz w:val="22"/>
                <w:szCs w:val="22"/>
                <w:lang w:val="en-US"/>
              </w:rPr>
              <w:t xml:space="preserve">External borrowings during the </w:t>
            </w:r>
            <w:r w:rsidRPr="00C60113">
              <w:rPr>
                <w:sz w:val="22"/>
                <w:szCs w:val="22"/>
                <w:lang w:val="en-US"/>
              </w:rPr>
              <w:t>period</w:t>
            </w:r>
          </w:p>
        </w:tc>
        <w:tc>
          <w:tcPr>
            <w:tcW w:w="1235" w:type="pct"/>
          </w:tcPr>
          <w:p w14:paraId="66E33655" w14:textId="2883F4D6" w:rsidR="00480949" w:rsidRPr="00953054" w:rsidRDefault="00480949" w:rsidP="00AF1A81">
            <w:pPr>
              <w:autoSpaceDE/>
              <w:autoSpaceDN/>
              <w:spacing w:line="276" w:lineRule="auto"/>
              <w:jc w:val="both"/>
              <w:rPr>
                <w:sz w:val="22"/>
                <w:szCs w:val="22"/>
                <w:lang w:val="en-US"/>
              </w:rPr>
            </w:pPr>
            <w:r w:rsidRPr="00A60D86">
              <w:t>xxx</w:t>
            </w:r>
          </w:p>
        </w:tc>
      </w:tr>
      <w:tr w:rsidR="00480949" w:rsidRPr="00953054" w14:paraId="073AB3AF" w14:textId="77777777" w:rsidTr="00E57678">
        <w:trPr>
          <w:trHeight w:val="352"/>
        </w:trPr>
        <w:tc>
          <w:tcPr>
            <w:tcW w:w="3765" w:type="pct"/>
            <w:shd w:val="clear" w:color="auto" w:fill="auto"/>
            <w:noWrap/>
            <w:vAlign w:val="bottom"/>
            <w:hideMark/>
          </w:tcPr>
          <w:p w14:paraId="37B92AFC" w14:textId="321FF833" w:rsidR="00480949" w:rsidRPr="00953054" w:rsidRDefault="00480949" w:rsidP="00AF1A81">
            <w:pPr>
              <w:autoSpaceDE/>
              <w:autoSpaceDN/>
              <w:spacing w:line="276" w:lineRule="auto"/>
              <w:jc w:val="both"/>
              <w:rPr>
                <w:sz w:val="22"/>
                <w:szCs w:val="22"/>
                <w:lang w:val="en-US"/>
              </w:rPr>
            </w:pPr>
            <w:r w:rsidRPr="00953054">
              <w:rPr>
                <w:sz w:val="22"/>
                <w:szCs w:val="22"/>
                <w:lang w:val="en-US"/>
              </w:rPr>
              <w:t xml:space="preserve">Repayments of during the </w:t>
            </w:r>
            <w:r w:rsidRPr="00C60113">
              <w:rPr>
                <w:sz w:val="22"/>
                <w:szCs w:val="22"/>
                <w:lang w:val="en-US"/>
              </w:rPr>
              <w:t>period</w:t>
            </w:r>
          </w:p>
        </w:tc>
        <w:tc>
          <w:tcPr>
            <w:tcW w:w="1235" w:type="pct"/>
          </w:tcPr>
          <w:p w14:paraId="55B2D92A" w14:textId="695487B6" w:rsidR="00480949" w:rsidRPr="00953054" w:rsidRDefault="00480949" w:rsidP="00AF1A81">
            <w:pPr>
              <w:autoSpaceDE/>
              <w:autoSpaceDN/>
              <w:spacing w:line="276" w:lineRule="auto"/>
              <w:jc w:val="both"/>
              <w:rPr>
                <w:sz w:val="22"/>
                <w:szCs w:val="22"/>
                <w:lang w:val="en-US"/>
              </w:rPr>
            </w:pPr>
            <w:r w:rsidRPr="00A60D86">
              <w:t>(xxx)</w:t>
            </w:r>
          </w:p>
        </w:tc>
      </w:tr>
      <w:tr w:rsidR="00480949" w:rsidRPr="00953054" w14:paraId="6A7FFC17" w14:textId="77777777" w:rsidTr="00E57678">
        <w:trPr>
          <w:trHeight w:val="352"/>
        </w:trPr>
        <w:tc>
          <w:tcPr>
            <w:tcW w:w="3765" w:type="pct"/>
            <w:shd w:val="clear" w:color="auto" w:fill="auto"/>
            <w:noWrap/>
            <w:vAlign w:val="bottom"/>
          </w:tcPr>
          <w:p w14:paraId="720BEFB4" w14:textId="79ABE33B" w:rsidR="00480949" w:rsidRPr="00953054" w:rsidRDefault="00480949" w:rsidP="00AF1A81">
            <w:pPr>
              <w:autoSpaceDE/>
              <w:autoSpaceDN/>
              <w:spacing w:line="276" w:lineRule="auto"/>
              <w:jc w:val="both"/>
              <w:rPr>
                <w:b/>
                <w:bCs/>
                <w:sz w:val="22"/>
                <w:szCs w:val="22"/>
                <w:lang w:val="en-US"/>
              </w:rPr>
            </w:pPr>
            <w:r w:rsidRPr="00953054">
              <w:rPr>
                <w:b/>
                <w:bCs/>
                <w:sz w:val="22"/>
                <w:szCs w:val="22"/>
                <w:lang w:val="en-US"/>
              </w:rPr>
              <w:t xml:space="preserve">Balance at end of the </w:t>
            </w:r>
            <w:r w:rsidRPr="00C60113">
              <w:rPr>
                <w:b/>
                <w:bCs/>
                <w:sz w:val="22"/>
                <w:szCs w:val="22"/>
                <w:lang w:val="en-US"/>
              </w:rPr>
              <w:t>period</w:t>
            </w:r>
          </w:p>
        </w:tc>
        <w:tc>
          <w:tcPr>
            <w:tcW w:w="1235" w:type="pct"/>
          </w:tcPr>
          <w:p w14:paraId="4EF7AFE5" w14:textId="6AE74661" w:rsidR="00480949" w:rsidRPr="00953054" w:rsidRDefault="00480949" w:rsidP="00AF1A81">
            <w:pPr>
              <w:autoSpaceDE/>
              <w:autoSpaceDN/>
              <w:spacing w:line="276" w:lineRule="auto"/>
              <w:jc w:val="both"/>
              <w:rPr>
                <w:b/>
                <w:bCs/>
                <w:sz w:val="22"/>
                <w:szCs w:val="22"/>
                <w:lang w:val="en-US"/>
              </w:rPr>
            </w:pPr>
            <w:r w:rsidRPr="00A60D86">
              <w:t>xxx</w:t>
            </w:r>
          </w:p>
        </w:tc>
      </w:tr>
      <w:tr w:rsidR="00480949" w:rsidRPr="00953054" w14:paraId="7F2E07EE" w14:textId="77777777" w:rsidTr="00E57678">
        <w:trPr>
          <w:trHeight w:val="352"/>
        </w:trPr>
        <w:tc>
          <w:tcPr>
            <w:tcW w:w="3765" w:type="pct"/>
            <w:shd w:val="clear" w:color="auto" w:fill="auto"/>
            <w:noWrap/>
            <w:vAlign w:val="bottom"/>
          </w:tcPr>
          <w:p w14:paraId="4AF6FCE9" w14:textId="77777777" w:rsidR="00480949" w:rsidRPr="00953054" w:rsidRDefault="00480949" w:rsidP="00AF1A81">
            <w:pPr>
              <w:autoSpaceDE/>
              <w:autoSpaceDN/>
              <w:spacing w:line="276" w:lineRule="auto"/>
              <w:jc w:val="both"/>
              <w:rPr>
                <w:b/>
                <w:bCs/>
                <w:sz w:val="22"/>
                <w:szCs w:val="22"/>
                <w:lang w:val="en-US"/>
              </w:rPr>
            </w:pPr>
          </w:p>
        </w:tc>
        <w:tc>
          <w:tcPr>
            <w:tcW w:w="1235" w:type="pct"/>
          </w:tcPr>
          <w:p w14:paraId="00514878" w14:textId="77777777" w:rsidR="00480949" w:rsidRPr="00953054" w:rsidRDefault="00480949" w:rsidP="00AF1A81">
            <w:pPr>
              <w:autoSpaceDE/>
              <w:autoSpaceDN/>
              <w:spacing w:line="276" w:lineRule="auto"/>
              <w:jc w:val="both"/>
              <w:rPr>
                <w:b/>
                <w:bCs/>
                <w:sz w:val="22"/>
                <w:szCs w:val="22"/>
                <w:lang w:val="en-US"/>
              </w:rPr>
            </w:pPr>
          </w:p>
        </w:tc>
      </w:tr>
      <w:tr w:rsidR="00480949" w:rsidRPr="00953054" w14:paraId="5B6AE4A6" w14:textId="77777777" w:rsidTr="00E57678">
        <w:trPr>
          <w:trHeight w:val="352"/>
        </w:trPr>
        <w:tc>
          <w:tcPr>
            <w:tcW w:w="3765" w:type="pct"/>
            <w:shd w:val="clear" w:color="auto" w:fill="auto"/>
            <w:noWrap/>
            <w:vAlign w:val="bottom"/>
          </w:tcPr>
          <w:p w14:paraId="23F336B7" w14:textId="77777777" w:rsidR="00480949" w:rsidRPr="00953054" w:rsidRDefault="00480949" w:rsidP="00196F69">
            <w:pPr>
              <w:pStyle w:val="ListParagraph"/>
              <w:numPr>
                <w:ilvl w:val="0"/>
                <w:numId w:val="22"/>
              </w:numPr>
              <w:autoSpaceDE/>
              <w:autoSpaceDN/>
              <w:spacing w:line="276" w:lineRule="auto"/>
              <w:ind w:left="250"/>
              <w:jc w:val="both"/>
              <w:rPr>
                <w:b/>
                <w:bCs/>
                <w:sz w:val="22"/>
                <w:szCs w:val="22"/>
                <w:lang w:val="en-US"/>
              </w:rPr>
            </w:pPr>
            <w:r w:rsidRPr="00953054">
              <w:rPr>
                <w:b/>
                <w:bCs/>
                <w:sz w:val="22"/>
                <w:szCs w:val="22"/>
                <w:lang w:val="en-US"/>
              </w:rPr>
              <w:t>Domestic borrowings</w:t>
            </w:r>
          </w:p>
        </w:tc>
        <w:tc>
          <w:tcPr>
            <w:tcW w:w="1235" w:type="pct"/>
          </w:tcPr>
          <w:p w14:paraId="4486CAB2" w14:textId="77777777" w:rsidR="00480949" w:rsidRPr="00953054" w:rsidRDefault="00480949" w:rsidP="00AF1A81">
            <w:pPr>
              <w:autoSpaceDE/>
              <w:autoSpaceDN/>
              <w:spacing w:line="276" w:lineRule="auto"/>
              <w:jc w:val="both"/>
              <w:rPr>
                <w:b/>
                <w:bCs/>
                <w:sz w:val="22"/>
                <w:szCs w:val="22"/>
                <w:lang w:val="en-US"/>
              </w:rPr>
            </w:pPr>
          </w:p>
        </w:tc>
      </w:tr>
      <w:tr w:rsidR="00480949" w:rsidRPr="00953054" w14:paraId="3DD43BDD" w14:textId="77777777" w:rsidTr="00E57678">
        <w:trPr>
          <w:trHeight w:val="352"/>
        </w:trPr>
        <w:tc>
          <w:tcPr>
            <w:tcW w:w="3765" w:type="pct"/>
            <w:shd w:val="clear" w:color="auto" w:fill="auto"/>
            <w:noWrap/>
            <w:vAlign w:val="bottom"/>
            <w:hideMark/>
          </w:tcPr>
          <w:p w14:paraId="2ED29BDC" w14:textId="7A9EDF90" w:rsidR="00480949" w:rsidRPr="00953054" w:rsidRDefault="00480949" w:rsidP="00AF1A81">
            <w:pPr>
              <w:autoSpaceDE/>
              <w:autoSpaceDN/>
              <w:spacing w:line="276" w:lineRule="auto"/>
              <w:jc w:val="both"/>
              <w:rPr>
                <w:sz w:val="22"/>
                <w:szCs w:val="22"/>
                <w:lang w:val="en-US"/>
              </w:rPr>
            </w:pPr>
            <w:r w:rsidRPr="00953054">
              <w:rPr>
                <w:sz w:val="22"/>
                <w:szCs w:val="22"/>
                <w:lang w:val="en-US"/>
              </w:rPr>
              <w:t xml:space="preserve">Balance at beginning of the </w:t>
            </w:r>
            <w:r w:rsidRPr="00C60113">
              <w:rPr>
                <w:sz w:val="22"/>
                <w:szCs w:val="22"/>
                <w:lang w:val="en-US"/>
              </w:rPr>
              <w:t>period</w:t>
            </w:r>
          </w:p>
        </w:tc>
        <w:tc>
          <w:tcPr>
            <w:tcW w:w="1235" w:type="pct"/>
          </w:tcPr>
          <w:p w14:paraId="60B21273" w14:textId="4583DB58" w:rsidR="00480949" w:rsidRPr="00953054" w:rsidRDefault="00480949" w:rsidP="00AF1A81">
            <w:pPr>
              <w:autoSpaceDE/>
              <w:autoSpaceDN/>
              <w:spacing w:line="276" w:lineRule="auto"/>
              <w:jc w:val="both"/>
              <w:rPr>
                <w:sz w:val="22"/>
                <w:szCs w:val="22"/>
                <w:lang w:val="en-US"/>
              </w:rPr>
            </w:pPr>
            <w:r w:rsidRPr="00A60D86">
              <w:t>xxx</w:t>
            </w:r>
          </w:p>
        </w:tc>
      </w:tr>
      <w:tr w:rsidR="00480949" w:rsidRPr="00953054" w14:paraId="6CAA4DC9" w14:textId="77777777" w:rsidTr="00E57678">
        <w:trPr>
          <w:trHeight w:val="352"/>
        </w:trPr>
        <w:tc>
          <w:tcPr>
            <w:tcW w:w="3765" w:type="pct"/>
            <w:shd w:val="clear" w:color="auto" w:fill="auto"/>
            <w:noWrap/>
            <w:vAlign w:val="bottom"/>
          </w:tcPr>
          <w:p w14:paraId="120960AF" w14:textId="0F44A0B4" w:rsidR="00480949" w:rsidRPr="00953054" w:rsidRDefault="00480949" w:rsidP="00AF1A81">
            <w:pPr>
              <w:autoSpaceDE/>
              <w:autoSpaceDN/>
              <w:spacing w:line="276" w:lineRule="auto"/>
              <w:jc w:val="both"/>
              <w:rPr>
                <w:sz w:val="22"/>
                <w:szCs w:val="22"/>
                <w:lang w:val="en-US"/>
              </w:rPr>
            </w:pPr>
            <w:r w:rsidRPr="00953054">
              <w:rPr>
                <w:sz w:val="22"/>
                <w:szCs w:val="22"/>
                <w:lang w:val="en-US"/>
              </w:rPr>
              <w:t xml:space="preserve">Domestic borrowings during </w:t>
            </w:r>
            <w:r w:rsidR="00677162" w:rsidRPr="00953054">
              <w:rPr>
                <w:sz w:val="22"/>
                <w:szCs w:val="22"/>
                <w:lang w:val="en-US"/>
              </w:rPr>
              <w:t>the</w:t>
            </w:r>
            <w:r w:rsidR="00677162" w:rsidRPr="00C60113">
              <w:rPr>
                <w:sz w:val="22"/>
                <w:szCs w:val="22"/>
                <w:lang w:val="en-US"/>
              </w:rPr>
              <w:t xml:space="preserve"> period</w:t>
            </w:r>
            <w:r w:rsidRPr="00953054">
              <w:rPr>
                <w:sz w:val="22"/>
                <w:szCs w:val="22"/>
                <w:lang w:val="en-US"/>
              </w:rPr>
              <w:t xml:space="preserve"> </w:t>
            </w:r>
          </w:p>
        </w:tc>
        <w:tc>
          <w:tcPr>
            <w:tcW w:w="1235" w:type="pct"/>
          </w:tcPr>
          <w:p w14:paraId="0CCED36C" w14:textId="6E828C38" w:rsidR="00480949" w:rsidRPr="00953054" w:rsidRDefault="00480949" w:rsidP="00AF1A81">
            <w:pPr>
              <w:autoSpaceDE/>
              <w:autoSpaceDN/>
              <w:spacing w:line="276" w:lineRule="auto"/>
              <w:jc w:val="both"/>
              <w:rPr>
                <w:sz w:val="22"/>
                <w:szCs w:val="22"/>
                <w:lang w:val="en-US"/>
              </w:rPr>
            </w:pPr>
            <w:r w:rsidRPr="00A60D86">
              <w:t>xxx</w:t>
            </w:r>
          </w:p>
        </w:tc>
      </w:tr>
      <w:tr w:rsidR="00480949" w:rsidRPr="00953054" w14:paraId="292375F1" w14:textId="77777777" w:rsidTr="00E57678">
        <w:trPr>
          <w:trHeight w:val="352"/>
        </w:trPr>
        <w:tc>
          <w:tcPr>
            <w:tcW w:w="3765" w:type="pct"/>
            <w:shd w:val="clear" w:color="auto" w:fill="auto"/>
            <w:vAlign w:val="bottom"/>
            <w:hideMark/>
          </w:tcPr>
          <w:p w14:paraId="5C77063D" w14:textId="3DD2DEF3" w:rsidR="00480949" w:rsidRPr="00953054" w:rsidRDefault="00480949" w:rsidP="00AF1A81">
            <w:pPr>
              <w:autoSpaceDE/>
              <w:autoSpaceDN/>
              <w:spacing w:line="276" w:lineRule="auto"/>
              <w:jc w:val="both"/>
              <w:rPr>
                <w:sz w:val="22"/>
                <w:szCs w:val="22"/>
                <w:lang w:val="en-US"/>
              </w:rPr>
            </w:pPr>
            <w:r w:rsidRPr="00953054">
              <w:rPr>
                <w:sz w:val="22"/>
                <w:szCs w:val="22"/>
                <w:lang w:val="en-US"/>
              </w:rPr>
              <w:t xml:space="preserve">Repayments during the </w:t>
            </w:r>
            <w:r w:rsidRPr="00C60113">
              <w:rPr>
                <w:sz w:val="22"/>
                <w:szCs w:val="22"/>
                <w:lang w:val="en-US"/>
              </w:rPr>
              <w:t>period</w:t>
            </w:r>
          </w:p>
        </w:tc>
        <w:tc>
          <w:tcPr>
            <w:tcW w:w="1235" w:type="pct"/>
          </w:tcPr>
          <w:p w14:paraId="5D37337E" w14:textId="214A249A" w:rsidR="00480949" w:rsidRPr="00953054" w:rsidRDefault="00480949" w:rsidP="00AF1A81">
            <w:pPr>
              <w:autoSpaceDE/>
              <w:autoSpaceDN/>
              <w:spacing w:line="276" w:lineRule="auto"/>
              <w:jc w:val="both"/>
              <w:rPr>
                <w:sz w:val="22"/>
                <w:szCs w:val="22"/>
                <w:lang w:val="en-US"/>
              </w:rPr>
            </w:pPr>
            <w:r w:rsidRPr="00A60D86">
              <w:t>(xxx)</w:t>
            </w:r>
          </w:p>
        </w:tc>
      </w:tr>
      <w:tr w:rsidR="00480949" w:rsidRPr="00953054" w14:paraId="0A1163B2" w14:textId="77777777" w:rsidTr="00E57678">
        <w:trPr>
          <w:trHeight w:val="352"/>
        </w:trPr>
        <w:tc>
          <w:tcPr>
            <w:tcW w:w="3765" w:type="pct"/>
            <w:shd w:val="clear" w:color="auto" w:fill="auto"/>
            <w:noWrap/>
            <w:vAlign w:val="bottom"/>
            <w:hideMark/>
          </w:tcPr>
          <w:p w14:paraId="50706BE0" w14:textId="77777777" w:rsidR="00480949" w:rsidRPr="00953054" w:rsidRDefault="00480949" w:rsidP="00AF1A81">
            <w:pPr>
              <w:autoSpaceDE/>
              <w:autoSpaceDN/>
              <w:spacing w:line="276" w:lineRule="auto"/>
              <w:jc w:val="both"/>
              <w:rPr>
                <w:b/>
                <w:bCs/>
                <w:sz w:val="22"/>
                <w:szCs w:val="22"/>
                <w:lang w:val="en-US"/>
              </w:rPr>
            </w:pPr>
            <w:r w:rsidRPr="00953054">
              <w:rPr>
                <w:b/>
                <w:bCs/>
                <w:sz w:val="22"/>
                <w:szCs w:val="22"/>
                <w:lang w:val="en-US"/>
              </w:rPr>
              <w:t xml:space="preserve">Balance at end of the </w:t>
            </w:r>
            <w:r>
              <w:rPr>
                <w:b/>
                <w:bCs/>
                <w:sz w:val="22"/>
                <w:szCs w:val="22"/>
                <w:lang w:val="en-US"/>
              </w:rPr>
              <w:t>Period</w:t>
            </w:r>
          </w:p>
        </w:tc>
        <w:tc>
          <w:tcPr>
            <w:tcW w:w="1235" w:type="pct"/>
          </w:tcPr>
          <w:p w14:paraId="03E75B9A" w14:textId="346ADCEC" w:rsidR="00480949" w:rsidRPr="00953054" w:rsidRDefault="00480949" w:rsidP="00AF1A81">
            <w:pPr>
              <w:autoSpaceDE/>
              <w:autoSpaceDN/>
              <w:spacing w:line="276" w:lineRule="auto"/>
              <w:jc w:val="both"/>
              <w:rPr>
                <w:b/>
                <w:bCs/>
                <w:sz w:val="22"/>
                <w:szCs w:val="22"/>
              </w:rPr>
            </w:pPr>
            <w:r w:rsidRPr="00A60D86">
              <w:t>xxx</w:t>
            </w:r>
          </w:p>
        </w:tc>
      </w:tr>
      <w:tr w:rsidR="00480949" w:rsidRPr="00953054" w14:paraId="67171B99" w14:textId="77777777" w:rsidTr="00E57678">
        <w:trPr>
          <w:trHeight w:val="352"/>
        </w:trPr>
        <w:tc>
          <w:tcPr>
            <w:tcW w:w="3765" w:type="pct"/>
            <w:shd w:val="clear" w:color="auto" w:fill="auto"/>
            <w:noWrap/>
            <w:vAlign w:val="bottom"/>
          </w:tcPr>
          <w:p w14:paraId="582A55B7" w14:textId="77777777" w:rsidR="00480949" w:rsidRPr="00953054" w:rsidRDefault="00480949" w:rsidP="00AF1A81">
            <w:pPr>
              <w:autoSpaceDE/>
              <w:autoSpaceDN/>
              <w:spacing w:line="276" w:lineRule="auto"/>
              <w:jc w:val="both"/>
              <w:rPr>
                <w:b/>
                <w:bCs/>
                <w:sz w:val="22"/>
                <w:szCs w:val="22"/>
                <w:lang w:val="en-US"/>
              </w:rPr>
            </w:pPr>
          </w:p>
        </w:tc>
        <w:tc>
          <w:tcPr>
            <w:tcW w:w="1235" w:type="pct"/>
          </w:tcPr>
          <w:p w14:paraId="6B273434" w14:textId="77777777" w:rsidR="00480949" w:rsidRPr="00953054" w:rsidRDefault="00480949" w:rsidP="00AF1A81">
            <w:pPr>
              <w:autoSpaceDE/>
              <w:autoSpaceDN/>
              <w:spacing w:line="276" w:lineRule="auto"/>
              <w:jc w:val="both"/>
              <w:rPr>
                <w:b/>
                <w:bCs/>
                <w:sz w:val="22"/>
                <w:szCs w:val="22"/>
              </w:rPr>
            </w:pPr>
          </w:p>
        </w:tc>
      </w:tr>
      <w:tr w:rsidR="00480949" w:rsidRPr="00953054" w14:paraId="71E6B37A" w14:textId="77777777" w:rsidTr="00E57678">
        <w:trPr>
          <w:trHeight w:val="352"/>
        </w:trPr>
        <w:tc>
          <w:tcPr>
            <w:tcW w:w="3765" w:type="pct"/>
            <w:shd w:val="clear" w:color="auto" w:fill="auto"/>
            <w:noWrap/>
            <w:vAlign w:val="bottom"/>
          </w:tcPr>
          <w:p w14:paraId="7C8AB2D1" w14:textId="77777777" w:rsidR="00480949" w:rsidRPr="00953054" w:rsidRDefault="00480949" w:rsidP="00AF1A81">
            <w:pPr>
              <w:autoSpaceDE/>
              <w:autoSpaceDN/>
              <w:spacing w:line="276" w:lineRule="auto"/>
              <w:jc w:val="both"/>
              <w:rPr>
                <w:b/>
                <w:bCs/>
                <w:sz w:val="22"/>
                <w:szCs w:val="22"/>
                <w:lang w:val="en-US"/>
              </w:rPr>
            </w:pPr>
            <w:r w:rsidRPr="00953054">
              <w:rPr>
                <w:b/>
                <w:bCs/>
                <w:sz w:val="22"/>
                <w:szCs w:val="22"/>
                <w:lang w:val="en-US"/>
              </w:rPr>
              <w:t xml:space="preserve">Balance at end of the period- domestic and </w:t>
            </w:r>
          </w:p>
          <w:p w14:paraId="6FFAEDE4" w14:textId="77777777" w:rsidR="00480949" w:rsidRPr="00953054" w:rsidRDefault="00480949" w:rsidP="00AF1A81">
            <w:pPr>
              <w:autoSpaceDE/>
              <w:autoSpaceDN/>
              <w:spacing w:line="276" w:lineRule="auto"/>
              <w:jc w:val="both"/>
              <w:rPr>
                <w:b/>
                <w:bCs/>
                <w:sz w:val="22"/>
                <w:szCs w:val="22"/>
                <w:lang w:val="en-US"/>
              </w:rPr>
            </w:pPr>
            <w:r w:rsidRPr="00953054">
              <w:rPr>
                <w:b/>
                <w:bCs/>
                <w:sz w:val="22"/>
                <w:szCs w:val="22"/>
                <w:lang w:val="en-US"/>
              </w:rPr>
              <w:t xml:space="preserve">External borrowings c = </w:t>
            </w:r>
            <w:r>
              <w:rPr>
                <w:b/>
                <w:bCs/>
                <w:sz w:val="22"/>
                <w:szCs w:val="22"/>
                <w:lang w:val="en-US"/>
              </w:rPr>
              <w:t>(</w:t>
            </w:r>
            <w:proofErr w:type="spellStart"/>
            <w:r w:rsidRPr="00953054">
              <w:rPr>
                <w:b/>
                <w:bCs/>
                <w:sz w:val="22"/>
                <w:szCs w:val="22"/>
                <w:lang w:val="en-US"/>
              </w:rPr>
              <w:t>a+b</w:t>
            </w:r>
            <w:proofErr w:type="spellEnd"/>
            <w:r>
              <w:rPr>
                <w:b/>
                <w:bCs/>
                <w:sz w:val="22"/>
                <w:szCs w:val="22"/>
                <w:lang w:val="en-US"/>
              </w:rPr>
              <w:t>)</w:t>
            </w:r>
          </w:p>
        </w:tc>
        <w:tc>
          <w:tcPr>
            <w:tcW w:w="1235" w:type="pct"/>
          </w:tcPr>
          <w:p w14:paraId="08852850" w14:textId="02AA0D53" w:rsidR="00480949" w:rsidRPr="00953054" w:rsidRDefault="00480949" w:rsidP="00AF1A81">
            <w:pPr>
              <w:autoSpaceDE/>
              <w:autoSpaceDN/>
              <w:spacing w:line="276" w:lineRule="auto"/>
              <w:jc w:val="both"/>
              <w:rPr>
                <w:b/>
                <w:bCs/>
                <w:sz w:val="22"/>
                <w:szCs w:val="22"/>
              </w:rPr>
            </w:pPr>
            <w:r w:rsidRPr="00A60D86">
              <w:t>xxx</w:t>
            </w:r>
          </w:p>
        </w:tc>
      </w:tr>
    </w:tbl>
    <w:p w14:paraId="43EF3AD2" w14:textId="77777777" w:rsidR="00046C7F" w:rsidRDefault="008476DE" w:rsidP="00972824">
      <w:pPr>
        <w:autoSpaceDE/>
        <w:autoSpaceDN/>
        <w:rPr>
          <w:sz w:val="22"/>
          <w:szCs w:val="22"/>
          <w:lang w:val="en-US"/>
        </w:rPr>
      </w:pPr>
      <w:r>
        <w:rPr>
          <w:sz w:val="22"/>
          <w:szCs w:val="22"/>
          <w:lang w:val="en-US"/>
        </w:rPr>
        <w:br w:type="page"/>
      </w:r>
    </w:p>
    <w:p w14:paraId="169745E2"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r>
        <w:rPr>
          <w:b/>
          <w:bCs/>
          <w:sz w:val="22"/>
          <w:szCs w:val="22"/>
        </w:rPr>
        <w:t xml:space="preserve"> (continued)</w:t>
      </w:r>
    </w:p>
    <w:p w14:paraId="1FF86068" w14:textId="77777777" w:rsidR="00046C7F" w:rsidRDefault="00046C7F" w:rsidP="00972824">
      <w:pPr>
        <w:autoSpaceDE/>
        <w:autoSpaceDN/>
        <w:rPr>
          <w:sz w:val="22"/>
          <w:szCs w:val="22"/>
          <w:lang w:val="en-US"/>
        </w:rPr>
      </w:pPr>
    </w:p>
    <w:p w14:paraId="46F8D444" w14:textId="6E93322A" w:rsidR="00282880" w:rsidRPr="00953054" w:rsidRDefault="00282880" w:rsidP="00972824">
      <w:pPr>
        <w:autoSpaceDE/>
        <w:autoSpaceDN/>
        <w:rPr>
          <w:sz w:val="22"/>
          <w:szCs w:val="22"/>
          <w:lang w:val="en-US"/>
        </w:rPr>
      </w:pPr>
      <w:r w:rsidRPr="00953054">
        <w:rPr>
          <w:sz w:val="22"/>
          <w:szCs w:val="22"/>
          <w:lang w:val="en-US"/>
        </w:rPr>
        <w:t>The analyses of both external and domestic borrowings are as follows: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098"/>
        <w:gridCol w:w="1844"/>
        <w:gridCol w:w="2088"/>
      </w:tblGrid>
      <w:tr w:rsidR="00364824" w:rsidRPr="00953054" w14:paraId="706A08CE" w14:textId="77777777" w:rsidTr="000A0629">
        <w:trPr>
          <w:trHeight w:val="397"/>
        </w:trPr>
        <w:tc>
          <w:tcPr>
            <w:tcW w:w="2823"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52F420AD" w14:textId="77777777" w:rsidR="00364824" w:rsidRPr="00953054" w:rsidRDefault="00364824" w:rsidP="00364824">
            <w:pPr>
              <w:autoSpaceDE/>
              <w:autoSpaceDN/>
              <w:spacing w:line="276" w:lineRule="auto"/>
              <w:jc w:val="both"/>
              <w:rPr>
                <w:sz w:val="22"/>
                <w:szCs w:val="22"/>
                <w:lang w:val="en-US"/>
              </w:rPr>
            </w:pPr>
          </w:p>
        </w:tc>
        <w:tc>
          <w:tcPr>
            <w:tcW w:w="1021" w:type="pct"/>
            <w:shd w:val="clear" w:color="auto" w:fill="0070C0"/>
            <w:noWrap/>
            <w:vAlign w:val="bottom"/>
            <w:hideMark/>
          </w:tcPr>
          <w:p w14:paraId="7A965CDE" w14:textId="77777777" w:rsidR="00364824" w:rsidRDefault="00364824" w:rsidP="00364824">
            <w:pPr>
              <w:autoSpaceDE/>
              <w:autoSpaceDN/>
              <w:jc w:val="center"/>
              <w:rPr>
                <w:b/>
                <w:bCs/>
                <w:color w:val="000000"/>
                <w:sz w:val="22"/>
                <w:szCs w:val="22"/>
                <w:lang w:val="en-US"/>
              </w:rPr>
            </w:pPr>
            <w:r>
              <w:rPr>
                <w:b/>
                <w:bCs/>
                <w:color w:val="000000"/>
                <w:sz w:val="22"/>
                <w:szCs w:val="22"/>
                <w:lang w:val="en-US"/>
              </w:rPr>
              <w:t>Period ended Sep</w:t>
            </w:r>
          </w:p>
          <w:p w14:paraId="7575B08C" w14:textId="77777777" w:rsidR="00364824" w:rsidRPr="00953054" w:rsidRDefault="00364824" w:rsidP="00364824">
            <w:pPr>
              <w:autoSpaceDE/>
              <w:autoSpaceDN/>
              <w:spacing w:line="276" w:lineRule="auto"/>
              <w:jc w:val="both"/>
              <w:rPr>
                <w:b/>
                <w:bCs/>
                <w:sz w:val="22"/>
                <w:szCs w:val="22"/>
                <w:lang w:val="en-US"/>
              </w:rPr>
            </w:pPr>
            <w:r>
              <w:rPr>
                <w:b/>
                <w:bCs/>
                <w:color w:val="000000"/>
                <w:sz w:val="22"/>
                <w:szCs w:val="22"/>
                <w:lang w:val="en-US"/>
              </w:rPr>
              <w:t>/Dec/March/June 20xx</w:t>
            </w:r>
          </w:p>
        </w:tc>
        <w:tc>
          <w:tcPr>
            <w:tcW w:w="1156" w:type="pct"/>
            <w:shd w:val="clear" w:color="auto" w:fill="0070C0"/>
            <w:noWrap/>
            <w:vAlign w:val="bottom"/>
            <w:hideMark/>
          </w:tcPr>
          <w:p w14:paraId="6E5C926B" w14:textId="153FE6E7" w:rsidR="00364824" w:rsidRPr="00953054" w:rsidRDefault="006C289C" w:rsidP="00364824">
            <w:pPr>
              <w:autoSpaceDE/>
              <w:autoSpaceDN/>
              <w:spacing w:line="276" w:lineRule="auto"/>
              <w:jc w:val="both"/>
              <w:rPr>
                <w:b/>
                <w:bCs/>
                <w:sz w:val="22"/>
                <w:szCs w:val="22"/>
                <w:lang w:val="en-US"/>
              </w:rPr>
            </w:pPr>
            <w:r w:rsidRPr="006C289C">
              <w:rPr>
                <w:b/>
                <w:color w:val="000000"/>
                <w:lang w:val="en-US"/>
              </w:rPr>
              <w:t>Opening Statement 1st July 20xx</w:t>
            </w:r>
          </w:p>
        </w:tc>
      </w:tr>
      <w:tr w:rsidR="00650C14" w:rsidRPr="00953054" w14:paraId="31464F1B" w14:textId="77777777" w:rsidTr="00832BD0">
        <w:trPr>
          <w:trHeight w:val="397"/>
        </w:trPr>
        <w:tc>
          <w:tcPr>
            <w:tcW w:w="2823"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2EE0C371" w14:textId="77777777" w:rsidR="00282880" w:rsidRPr="00953054" w:rsidRDefault="00282880" w:rsidP="00953054">
            <w:pPr>
              <w:autoSpaceDE/>
              <w:autoSpaceDN/>
              <w:spacing w:line="276" w:lineRule="auto"/>
              <w:jc w:val="both"/>
              <w:rPr>
                <w:sz w:val="22"/>
                <w:szCs w:val="22"/>
                <w:lang w:val="en-US"/>
              </w:rPr>
            </w:pPr>
          </w:p>
        </w:tc>
        <w:tc>
          <w:tcPr>
            <w:tcW w:w="1021"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7FB6A295" w14:textId="77777777" w:rsidR="00282880" w:rsidRPr="00953054" w:rsidRDefault="000F2281" w:rsidP="00953054">
            <w:pPr>
              <w:autoSpaceDE/>
              <w:autoSpaceDN/>
              <w:spacing w:line="276" w:lineRule="auto"/>
              <w:jc w:val="both"/>
              <w:rPr>
                <w:b/>
                <w:bCs/>
                <w:sz w:val="22"/>
                <w:szCs w:val="22"/>
                <w:lang w:val="en-US"/>
              </w:rPr>
            </w:pPr>
            <w:r w:rsidRPr="00953054">
              <w:rPr>
                <w:b/>
                <w:bCs/>
                <w:sz w:val="22"/>
                <w:szCs w:val="22"/>
                <w:lang w:val="en-US"/>
              </w:rPr>
              <w:t>Kshs</w:t>
            </w:r>
          </w:p>
        </w:tc>
        <w:tc>
          <w:tcPr>
            <w:tcW w:w="1156"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1C883AD9" w14:textId="77777777" w:rsidR="00282880" w:rsidRPr="00953054" w:rsidRDefault="000F2281" w:rsidP="00953054">
            <w:pPr>
              <w:autoSpaceDE/>
              <w:autoSpaceDN/>
              <w:spacing w:line="276" w:lineRule="auto"/>
              <w:jc w:val="both"/>
              <w:rPr>
                <w:b/>
                <w:bCs/>
                <w:sz w:val="22"/>
                <w:szCs w:val="22"/>
                <w:lang w:val="en-US"/>
              </w:rPr>
            </w:pPr>
            <w:r w:rsidRPr="00953054">
              <w:rPr>
                <w:b/>
                <w:bCs/>
                <w:sz w:val="22"/>
                <w:szCs w:val="22"/>
                <w:lang w:val="en-US"/>
              </w:rPr>
              <w:t>Kshs</w:t>
            </w:r>
          </w:p>
        </w:tc>
      </w:tr>
      <w:tr w:rsidR="00650C14" w:rsidRPr="00953054" w14:paraId="243579C2" w14:textId="77777777" w:rsidTr="00832BD0">
        <w:trPr>
          <w:trHeight w:val="397"/>
        </w:trPr>
        <w:tc>
          <w:tcPr>
            <w:tcW w:w="2823" w:type="pct"/>
            <w:shd w:val="clear" w:color="auto" w:fill="auto"/>
            <w:noWrap/>
            <w:vAlign w:val="bottom"/>
            <w:hideMark/>
          </w:tcPr>
          <w:p w14:paraId="71558217" w14:textId="77777777" w:rsidR="00282880" w:rsidRPr="00953054" w:rsidRDefault="000F2281" w:rsidP="00953054">
            <w:pPr>
              <w:autoSpaceDE/>
              <w:autoSpaceDN/>
              <w:spacing w:line="276" w:lineRule="auto"/>
              <w:jc w:val="both"/>
              <w:rPr>
                <w:b/>
                <w:bCs/>
                <w:sz w:val="22"/>
                <w:szCs w:val="22"/>
                <w:lang w:val="en-US"/>
              </w:rPr>
            </w:pPr>
            <w:r w:rsidRPr="00953054">
              <w:rPr>
                <w:b/>
                <w:bCs/>
                <w:sz w:val="22"/>
                <w:szCs w:val="22"/>
                <w:lang w:val="en-US"/>
              </w:rPr>
              <w:t>External Borrowings</w:t>
            </w:r>
          </w:p>
        </w:tc>
        <w:tc>
          <w:tcPr>
            <w:tcW w:w="1021" w:type="pct"/>
            <w:shd w:val="clear" w:color="auto" w:fill="auto"/>
            <w:noWrap/>
            <w:vAlign w:val="bottom"/>
            <w:hideMark/>
          </w:tcPr>
          <w:p w14:paraId="786CB0E7" w14:textId="77777777" w:rsidR="00282880" w:rsidRPr="00953054" w:rsidRDefault="00282880" w:rsidP="00953054">
            <w:pPr>
              <w:autoSpaceDE/>
              <w:autoSpaceDN/>
              <w:spacing w:line="276" w:lineRule="auto"/>
              <w:jc w:val="both"/>
              <w:rPr>
                <w:sz w:val="22"/>
                <w:szCs w:val="22"/>
                <w:lang w:val="en-US"/>
              </w:rPr>
            </w:pPr>
          </w:p>
        </w:tc>
        <w:tc>
          <w:tcPr>
            <w:tcW w:w="1156" w:type="pct"/>
            <w:shd w:val="clear" w:color="auto" w:fill="auto"/>
            <w:noWrap/>
            <w:vAlign w:val="bottom"/>
            <w:hideMark/>
          </w:tcPr>
          <w:p w14:paraId="7CCB7431" w14:textId="77777777" w:rsidR="00282880" w:rsidRPr="00953054" w:rsidRDefault="00282880" w:rsidP="00953054">
            <w:pPr>
              <w:autoSpaceDE/>
              <w:autoSpaceDN/>
              <w:spacing w:line="276" w:lineRule="auto"/>
              <w:jc w:val="both"/>
              <w:rPr>
                <w:sz w:val="22"/>
                <w:szCs w:val="22"/>
                <w:lang w:val="en-US"/>
              </w:rPr>
            </w:pPr>
          </w:p>
        </w:tc>
      </w:tr>
      <w:tr w:rsidR="00650C14" w:rsidRPr="00953054" w14:paraId="09F605A7" w14:textId="77777777" w:rsidTr="00832BD0">
        <w:trPr>
          <w:trHeight w:val="397"/>
        </w:trPr>
        <w:tc>
          <w:tcPr>
            <w:tcW w:w="2823" w:type="pct"/>
            <w:shd w:val="clear" w:color="auto" w:fill="auto"/>
            <w:noWrap/>
            <w:vAlign w:val="bottom"/>
            <w:hideMark/>
          </w:tcPr>
          <w:p w14:paraId="328CC7FE" w14:textId="77777777" w:rsidR="00282880" w:rsidRPr="00953054" w:rsidRDefault="00282880" w:rsidP="00953054">
            <w:pPr>
              <w:autoSpaceDE/>
              <w:autoSpaceDN/>
              <w:spacing w:line="276" w:lineRule="auto"/>
              <w:jc w:val="both"/>
              <w:rPr>
                <w:sz w:val="22"/>
                <w:szCs w:val="22"/>
                <w:lang w:val="en-US"/>
              </w:rPr>
            </w:pPr>
            <w:r w:rsidRPr="00953054">
              <w:rPr>
                <w:sz w:val="22"/>
                <w:szCs w:val="22"/>
                <w:lang w:val="en-US"/>
              </w:rPr>
              <w:t xml:space="preserve">Dollar </w:t>
            </w:r>
            <w:r w:rsidR="000F2281" w:rsidRPr="00953054">
              <w:rPr>
                <w:sz w:val="22"/>
                <w:szCs w:val="22"/>
                <w:lang w:val="en-US"/>
              </w:rPr>
              <w:t xml:space="preserve">Denominated Loan From ‘X </w:t>
            </w:r>
            <w:proofErr w:type="spellStart"/>
            <w:r w:rsidR="000F2281" w:rsidRPr="00953054">
              <w:rPr>
                <w:sz w:val="22"/>
                <w:szCs w:val="22"/>
                <w:lang w:val="en-US"/>
              </w:rPr>
              <w:t>Organisation</w:t>
            </w:r>
            <w:proofErr w:type="spellEnd"/>
            <w:r w:rsidR="000F2281" w:rsidRPr="00953054">
              <w:rPr>
                <w:sz w:val="22"/>
                <w:szCs w:val="22"/>
                <w:lang w:val="en-US"/>
              </w:rPr>
              <w:t>’</w:t>
            </w:r>
          </w:p>
        </w:tc>
        <w:tc>
          <w:tcPr>
            <w:tcW w:w="1021" w:type="pct"/>
            <w:shd w:val="clear" w:color="auto" w:fill="auto"/>
            <w:noWrap/>
            <w:vAlign w:val="bottom"/>
            <w:hideMark/>
          </w:tcPr>
          <w:p w14:paraId="5DE11DCF" w14:textId="77777777" w:rsidR="00282880" w:rsidRPr="00953054" w:rsidRDefault="000F2281" w:rsidP="00953054">
            <w:pPr>
              <w:autoSpaceDE/>
              <w:autoSpaceDN/>
              <w:spacing w:line="276" w:lineRule="auto"/>
              <w:jc w:val="both"/>
              <w:rPr>
                <w:sz w:val="22"/>
                <w:szCs w:val="22"/>
                <w:lang w:val="en-US"/>
              </w:rPr>
            </w:pPr>
            <w:r w:rsidRPr="00953054">
              <w:rPr>
                <w:sz w:val="22"/>
                <w:szCs w:val="22"/>
                <w:lang w:val="en-US"/>
              </w:rPr>
              <w:t>xxx</w:t>
            </w:r>
          </w:p>
        </w:tc>
        <w:tc>
          <w:tcPr>
            <w:tcW w:w="1156" w:type="pct"/>
            <w:shd w:val="clear" w:color="auto" w:fill="auto"/>
            <w:noWrap/>
            <w:vAlign w:val="bottom"/>
            <w:hideMark/>
          </w:tcPr>
          <w:p w14:paraId="2041736E" w14:textId="77777777" w:rsidR="00282880" w:rsidRPr="00953054" w:rsidRDefault="000F2281"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7FD4580A" w14:textId="77777777" w:rsidTr="00832BD0">
        <w:trPr>
          <w:trHeight w:val="397"/>
        </w:trPr>
        <w:tc>
          <w:tcPr>
            <w:tcW w:w="2823" w:type="pct"/>
            <w:shd w:val="clear" w:color="auto" w:fill="auto"/>
            <w:vAlign w:val="bottom"/>
            <w:hideMark/>
          </w:tcPr>
          <w:p w14:paraId="3E437E1B" w14:textId="77777777" w:rsidR="00282880" w:rsidRPr="00953054" w:rsidRDefault="00282880" w:rsidP="00953054">
            <w:pPr>
              <w:autoSpaceDE/>
              <w:autoSpaceDN/>
              <w:spacing w:line="276" w:lineRule="auto"/>
              <w:jc w:val="both"/>
              <w:rPr>
                <w:sz w:val="22"/>
                <w:szCs w:val="22"/>
                <w:lang w:val="en-US"/>
              </w:rPr>
            </w:pPr>
            <w:r w:rsidRPr="00953054">
              <w:rPr>
                <w:sz w:val="22"/>
                <w:szCs w:val="22"/>
                <w:lang w:val="en-US"/>
              </w:rPr>
              <w:t xml:space="preserve">Sterling Pound </w:t>
            </w:r>
            <w:r w:rsidR="000F2281" w:rsidRPr="00953054">
              <w:rPr>
                <w:sz w:val="22"/>
                <w:szCs w:val="22"/>
                <w:lang w:val="en-US"/>
              </w:rPr>
              <w:t xml:space="preserve">Denominated Loan From ‘Y </w:t>
            </w:r>
            <w:proofErr w:type="spellStart"/>
            <w:r w:rsidR="000F2281" w:rsidRPr="00953054">
              <w:rPr>
                <w:sz w:val="22"/>
                <w:szCs w:val="22"/>
                <w:lang w:val="en-US"/>
              </w:rPr>
              <w:t>Organisation</w:t>
            </w:r>
            <w:proofErr w:type="spellEnd"/>
            <w:r w:rsidR="000F2281" w:rsidRPr="00953054">
              <w:rPr>
                <w:sz w:val="22"/>
                <w:szCs w:val="22"/>
                <w:lang w:val="en-US"/>
              </w:rPr>
              <w:t>’</w:t>
            </w:r>
          </w:p>
        </w:tc>
        <w:tc>
          <w:tcPr>
            <w:tcW w:w="1021" w:type="pct"/>
            <w:shd w:val="clear" w:color="auto" w:fill="auto"/>
            <w:noWrap/>
            <w:vAlign w:val="bottom"/>
            <w:hideMark/>
          </w:tcPr>
          <w:p w14:paraId="3E49B29E" w14:textId="77777777" w:rsidR="00282880" w:rsidRPr="00953054" w:rsidRDefault="000F2281" w:rsidP="00953054">
            <w:pPr>
              <w:autoSpaceDE/>
              <w:autoSpaceDN/>
              <w:spacing w:line="276" w:lineRule="auto"/>
              <w:jc w:val="both"/>
              <w:rPr>
                <w:sz w:val="22"/>
                <w:szCs w:val="22"/>
                <w:lang w:val="en-US"/>
              </w:rPr>
            </w:pPr>
            <w:r w:rsidRPr="00953054">
              <w:rPr>
                <w:sz w:val="22"/>
                <w:szCs w:val="22"/>
                <w:lang w:val="en-US"/>
              </w:rPr>
              <w:t>xxx</w:t>
            </w:r>
          </w:p>
        </w:tc>
        <w:tc>
          <w:tcPr>
            <w:tcW w:w="1156" w:type="pct"/>
            <w:shd w:val="clear" w:color="auto" w:fill="auto"/>
            <w:noWrap/>
            <w:vAlign w:val="bottom"/>
            <w:hideMark/>
          </w:tcPr>
          <w:p w14:paraId="2C5624F3" w14:textId="77777777" w:rsidR="00282880" w:rsidRPr="00953054" w:rsidRDefault="000F2281"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3689E3B6" w14:textId="77777777" w:rsidTr="00832BD0">
        <w:trPr>
          <w:trHeight w:val="397"/>
        </w:trPr>
        <w:tc>
          <w:tcPr>
            <w:tcW w:w="2823" w:type="pct"/>
            <w:shd w:val="clear" w:color="auto" w:fill="auto"/>
            <w:noWrap/>
            <w:vAlign w:val="bottom"/>
            <w:hideMark/>
          </w:tcPr>
          <w:p w14:paraId="104268B4" w14:textId="77777777" w:rsidR="00282880" w:rsidRPr="00953054" w:rsidRDefault="00282880" w:rsidP="00953054">
            <w:pPr>
              <w:autoSpaceDE/>
              <w:autoSpaceDN/>
              <w:spacing w:line="276" w:lineRule="auto"/>
              <w:jc w:val="both"/>
              <w:rPr>
                <w:sz w:val="22"/>
                <w:szCs w:val="22"/>
                <w:lang w:val="en-US"/>
              </w:rPr>
            </w:pPr>
            <w:r w:rsidRPr="00953054">
              <w:rPr>
                <w:sz w:val="22"/>
                <w:szCs w:val="22"/>
                <w:lang w:val="en-US"/>
              </w:rPr>
              <w:t xml:space="preserve">Euro </w:t>
            </w:r>
            <w:r w:rsidR="000F2281" w:rsidRPr="00953054">
              <w:rPr>
                <w:sz w:val="22"/>
                <w:szCs w:val="22"/>
                <w:lang w:val="en-US"/>
              </w:rPr>
              <w:t xml:space="preserve">Denominated Loan </w:t>
            </w:r>
            <w:r w:rsidR="00832BD0" w:rsidRPr="00953054">
              <w:rPr>
                <w:sz w:val="22"/>
                <w:szCs w:val="22"/>
                <w:lang w:val="en-US"/>
              </w:rPr>
              <w:t>from</w:t>
            </w:r>
            <w:r w:rsidR="000F2281" w:rsidRPr="00953054">
              <w:rPr>
                <w:sz w:val="22"/>
                <w:szCs w:val="22"/>
                <w:lang w:val="en-US"/>
              </w:rPr>
              <w:t xml:space="preserve"> Z </w:t>
            </w:r>
            <w:proofErr w:type="spellStart"/>
            <w:r w:rsidR="000F2281" w:rsidRPr="00953054">
              <w:rPr>
                <w:sz w:val="22"/>
                <w:szCs w:val="22"/>
                <w:lang w:val="en-US"/>
              </w:rPr>
              <w:t>Organisation</w:t>
            </w:r>
            <w:proofErr w:type="spellEnd"/>
            <w:r w:rsidR="000F2281" w:rsidRPr="00953054">
              <w:rPr>
                <w:sz w:val="22"/>
                <w:szCs w:val="22"/>
                <w:lang w:val="en-US"/>
              </w:rPr>
              <w:t>’</w:t>
            </w:r>
          </w:p>
        </w:tc>
        <w:tc>
          <w:tcPr>
            <w:tcW w:w="1021" w:type="pct"/>
            <w:shd w:val="clear" w:color="auto" w:fill="auto"/>
            <w:noWrap/>
            <w:vAlign w:val="bottom"/>
            <w:hideMark/>
          </w:tcPr>
          <w:p w14:paraId="5EB7789C" w14:textId="77777777" w:rsidR="00282880" w:rsidRPr="00953054" w:rsidRDefault="000F2281" w:rsidP="00953054">
            <w:pPr>
              <w:autoSpaceDE/>
              <w:autoSpaceDN/>
              <w:spacing w:line="276" w:lineRule="auto"/>
              <w:jc w:val="both"/>
              <w:rPr>
                <w:sz w:val="22"/>
                <w:szCs w:val="22"/>
                <w:lang w:val="en-US"/>
              </w:rPr>
            </w:pPr>
            <w:r w:rsidRPr="00953054">
              <w:rPr>
                <w:sz w:val="22"/>
                <w:szCs w:val="22"/>
                <w:lang w:val="en-US"/>
              </w:rPr>
              <w:t>xxx</w:t>
            </w:r>
          </w:p>
        </w:tc>
        <w:tc>
          <w:tcPr>
            <w:tcW w:w="1156" w:type="pct"/>
            <w:shd w:val="clear" w:color="auto" w:fill="auto"/>
            <w:noWrap/>
            <w:vAlign w:val="bottom"/>
            <w:hideMark/>
          </w:tcPr>
          <w:p w14:paraId="3F9AF3DB" w14:textId="77777777" w:rsidR="00282880" w:rsidRPr="00953054" w:rsidRDefault="000F2281"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241559A6" w14:textId="77777777" w:rsidTr="00832BD0">
        <w:trPr>
          <w:trHeight w:val="397"/>
        </w:trPr>
        <w:tc>
          <w:tcPr>
            <w:tcW w:w="2823" w:type="pct"/>
            <w:shd w:val="clear" w:color="auto" w:fill="auto"/>
            <w:noWrap/>
            <w:vAlign w:val="bottom"/>
            <w:hideMark/>
          </w:tcPr>
          <w:p w14:paraId="62F19E13" w14:textId="77777777" w:rsidR="00282880" w:rsidRPr="00953054" w:rsidRDefault="000F2281" w:rsidP="00953054">
            <w:pPr>
              <w:autoSpaceDE/>
              <w:autoSpaceDN/>
              <w:spacing w:line="276" w:lineRule="auto"/>
              <w:jc w:val="both"/>
              <w:rPr>
                <w:b/>
                <w:bCs/>
                <w:sz w:val="22"/>
                <w:szCs w:val="22"/>
                <w:lang w:val="en-US"/>
              </w:rPr>
            </w:pPr>
            <w:r w:rsidRPr="00953054">
              <w:rPr>
                <w:b/>
                <w:bCs/>
                <w:sz w:val="22"/>
                <w:szCs w:val="22"/>
                <w:lang w:val="en-US"/>
              </w:rPr>
              <w:t>Domestic Borrowings</w:t>
            </w:r>
          </w:p>
        </w:tc>
        <w:tc>
          <w:tcPr>
            <w:tcW w:w="1021" w:type="pct"/>
            <w:shd w:val="clear" w:color="auto" w:fill="auto"/>
            <w:noWrap/>
            <w:vAlign w:val="bottom"/>
            <w:hideMark/>
          </w:tcPr>
          <w:p w14:paraId="6A4A1A63" w14:textId="77777777" w:rsidR="00282880" w:rsidRPr="00953054" w:rsidRDefault="00282880" w:rsidP="00953054">
            <w:pPr>
              <w:autoSpaceDE/>
              <w:autoSpaceDN/>
              <w:spacing w:line="276" w:lineRule="auto"/>
              <w:jc w:val="both"/>
              <w:rPr>
                <w:sz w:val="22"/>
                <w:szCs w:val="22"/>
                <w:lang w:val="en-US"/>
              </w:rPr>
            </w:pPr>
          </w:p>
        </w:tc>
        <w:tc>
          <w:tcPr>
            <w:tcW w:w="1156" w:type="pct"/>
            <w:shd w:val="clear" w:color="auto" w:fill="auto"/>
            <w:noWrap/>
            <w:vAlign w:val="bottom"/>
            <w:hideMark/>
          </w:tcPr>
          <w:p w14:paraId="37E33FDA" w14:textId="77777777" w:rsidR="00282880" w:rsidRPr="00953054" w:rsidRDefault="00282880" w:rsidP="00953054">
            <w:pPr>
              <w:autoSpaceDE/>
              <w:autoSpaceDN/>
              <w:spacing w:line="276" w:lineRule="auto"/>
              <w:jc w:val="both"/>
              <w:rPr>
                <w:sz w:val="22"/>
                <w:szCs w:val="22"/>
                <w:lang w:val="en-US"/>
              </w:rPr>
            </w:pPr>
          </w:p>
        </w:tc>
      </w:tr>
      <w:tr w:rsidR="00650C14" w:rsidRPr="00953054" w14:paraId="17A85633" w14:textId="77777777" w:rsidTr="00832BD0">
        <w:trPr>
          <w:trHeight w:val="397"/>
        </w:trPr>
        <w:tc>
          <w:tcPr>
            <w:tcW w:w="2823" w:type="pct"/>
            <w:shd w:val="clear" w:color="auto" w:fill="auto"/>
            <w:noWrap/>
            <w:vAlign w:val="bottom"/>
            <w:hideMark/>
          </w:tcPr>
          <w:p w14:paraId="621D0BC5" w14:textId="77777777" w:rsidR="00282880" w:rsidRPr="00953054" w:rsidRDefault="00282880" w:rsidP="00953054">
            <w:pPr>
              <w:autoSpaceDE/>
              <w:autoSpaceDN/>
              <w:spacing w:line="276" w:lineRule="auto"/>
              <w:jc w:val="both"/>
              <w:rPr>
                <w:sz w:val="22"/>
                <w:szCs w:val="22"/>
                <w:lang w:val="en-US"/>
              </w:rPr>
            </w:pPr>
            <w:r w:rsidRPr="00953054">
              <w:rPr>
                <w:sz w:val="22"/>
                <w:szCs w:val="22"/>
                <w:lang w:val="en-US"/>
              </w:rPr>
              <w:t xml:space="preserve">Kenya Shilling </w:t>
            </w:r>
            <w:r w:rsidR="000F2281" w:rsidRPr="00953054">
              <w:rPr>
                <w:sz w:val="22"/>
                <w:szCs w:val="22"/>
                <w:lang w:val="en-US"/>
              </w:rPr>
              <w:t xml:space="preserve">Loan From </w:t>
            </w:r>
            <w:r w:rsidRPr="00953054">
              <w:rPr>
                <w:sz w:val="22"/>
                <w:szCs w:val="22"/>
                <w:lang w:val="en-US"/>
              </w:rPr>
              <w:t>KCB</w:t>
            </w:r>
          </w:p>
        </w:tc>
        <w:tc>
          <w:tcPr>
            <w:tcW w:w="1021" w:type="pct"/>
            <w:shd w:val="clear" w:color="auto" w:fill="auto"/>
            <w:noWrap/>
            <w:vAlign w:val="bottom"/>
            <w:hideMark/>
          </w:tcPr>
          <w:p w14:paraId="0F5975F0" w14:textId="77777777" w:rsidR="00282880" w:rsidRPr="00953054" w:rsidRDefault="000F2281" w:rsidP="00953054">
            <w:pPr>
              <w:autoSpaceDE/>
              <w:autoSpaceDN/>
              <w:spacing w:line="276" w:lineRule="auto"/>
              <w:jc w:val="both"/>
              <w:rPr>
                <w:sz w:val="22"/>
                <w:szCs w:val="22"/>
                <w:lang w:val="en-US"/>
              </w:rPr>
            </w:pPr>
            <w:r w:rsidRPr="00953054">
              <w:rPr>
                <w:sz w:val="22"/>
                <w:szCs w:val="22"/>
                <w:lang w:val="en-US"/>
              </w:rPr>
              <w:t>xxx</w:t>
            </w:r>
          </w:p>
        </w:tc>
        <w:tc>
          <w:tcPr>
            <w:tcW w:w="1156" w:type="pct"/>
            <w:shd w:val="clear" w:color="auto" w:fill="auto"/>
            <w:noWrap/>
            <w:vAlign w:val="bottom"/>
            <w:hideMark/>
          </w:tcPr>
          <w:p w14:paraId="760E24D7" w14:textId="77777777" w:rsidR="00282880" w:rsidRPr="00953054" w:rsidRDefault="000F2281"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2F09C12E" w14:textId="77777777" w:rsidTr="00832BD0">
        <w:trPr>
          <w:trHeight w:val="397"/>
        </w:trPr>
        <w:tc>
          <w:tcPr>
            <w:tcW w:w="2823" w:type="pct"/>
            <w:shd w:val="clear" w:color="auto" w:fill="auto"/>
            <w:vAlign w:val="bottom"/>
            <w:hideMark/>
          </w:tcPr>
          <w:p w14:paraId="2FFFB360" w14:textId="77777777" w:rsidR="00282880" w:rsidRPr="00953054" w:rsidRDefault="00282880" w:rsidP="00953054">
            <w:pPr>
              <w:autoSpaceDE/>
              <w:autoSpaceDN/>
              <w:spacing w:line="276" w:lineRule="auto"/>
              <w:jc w:val="both"/>
              <w:rPr>
                <w:sz w:val="22"/>
                <w:szCs w:val="22"/>
                <w:lang w:val="en-US"/>
              </w:rPr>
            </w:pPr>
            <w:r w:rsidRPr="00953054">
              <w:rPr>
                <w:sz w:val="22"/>
                <w:szCs w:val="22"/>
                <w:lang w:val="en-US"/>
              </w:rPr>
              <w:t xml:space="preserve">Kenya Shilling </w:t>
            </w:r>
            <w:r w:rsidR="000F2281" w:rsidRPr="00953054">
              <w:rPr>
                <w:sz w:val="22"/>
                <w:szCs w:val="22"/>
                <w:lang w:val="en-US"/>
              </w:rPr>
              <w:t xml:space="preserve">Loan </w:t>
            </w:r>
            <w:r w:rsidR="00832BD0" w:rsidRPr="00953054">
              <w:rPr>
                <w:sz w:val="22"/>
                <w:szCs w:val="22"/>
                <w:lang w:val="en-US"/>
              </w:rPr>
              <w:t>from</w:t>
            </w:r>
            <w:r w:rsidR="000F2281" w:rsidRPr="00953054">
              <w:rPr>
                <w:sz w:val="22"/>
                <w:szCs w:val="22"/>
                <w:lang w:val="en-US"/>
              </w:rPr>
              <w:t xml:space="preserve"> </w:t>
            </w:r>
            <w:r w:rsidRPr="00953054">
              <w:rPr>
                <w:sz w:val="22"/>
                <w:szCs w:val="22"/>
                <w:lang w:val="en-US"/>
              </w:rPr>
              <w:t>Barclays Bank</w:t>
            </w:r>
          </w:p>
        </w:tc>
        <w:tc>
          <w:tcPr>
            <w:tcW w:w="1021" w:type="pct"/>
            <w:shd w:val="clear" w:color="auto" w:fill="auto"/>
            <w:noWrap/>
            <w:vAlign w:val="bottom"/>
            <w:hideMark/>
          </w:tcPr>
          <w:p w14:paraId="7F914356" w14:textId="77777777" w:rsidR="00282880" w:rsidRPr="00953054" w:rsidRDefault="000F2281" w:rsidP="00953054">
            <w:pPr>
              <w:autoSpaceDE/>
              <w:autoSpaceDN/>
              <w:spacing w:line="276" w:lineRule="auto"/>
              <w:jc w:val="both"/>
              <w:rPr>
                <w:sz w:val="22"/>
                <w:szCs w:val="22"/>
                <w:lang w:val="en-US"/>
              </w:rPr>
            </w:pPr>
            <w:r w:rsidRPr="00953054">
              <w:rPr>
                <w:sz w:val="22"/>
                <w:szCs w:val="22"/>
                <w:lang w:val="en-US"/>
              </w:rPr>
              <w:t>xxx</w:t>
            </w:r>
          </w:p>
        </w:tc>
        <w:tc>
          <w:tcPr>
            <w:tcW w:w="1156" w:type="pct"/>
            <w:shd w:val="clear" w:color="auto" w:fill="auto"/>
            <w:noWrap/>
            <w:vAlign w:val="bottom"/>
            <w:hideMark/>
          </w:tcPr>
          <w:p w14:paraId="02D135CE" w14:textId="77777777" w:rsidR="00282880" w:rsidRPr="00953054" w:rsidRDefault="000F2281"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07C4683A" w14:textId="77777777" w:rsidTr="00832BD0">
        <w:trPr>
          <w:trHeight w:val="397"/>
        </w:trPr>
        <w:tc>
          <w:tcPr>
            <w:tcW w:w="2823" w:type="pct"/>
            <w:shd w:val="clear" w:color="auto" w:fill="auto"/>
            <w:vAlign w:val="bottom"/>
            <w:hideMark/>
          </w:tcPr>
          <w:p w14:paraId="2444D509" w14:textId="77777777" w:rsidR="00282880" w:rsidRPr="00953054" w:rsidRDefault="00282880" w:rsidP="00953054">
            <w:pPr>
              <w:autoSpaceDE/>
              <w:autoSpaceDN/>
              <w:spacing w:line="276" w:lineRule="auto"/>
              <w:jc w:val="both"/>
              <w:rPr>
                <w:sz w:val="22"/>
                <w:szCs w:val="22"/>
                <w:lang w:val="en-US"/>
              </w:rPr>
            </w:pPr>
            <w:r w:rsidRPr="00953054">
              <w:rPr>
                <w:sz w:val="22"/>
                <w:szCs w:val="22"/>
                <w:lang w:val="en-US"/>
              </w:rPr>
              <w:t xml:space="preserve">Kenya Shilling </w:t>
            </w:r>
            <w:r w:rsidR="000F2281" w:rsidRPr="00953054">
              <w:rPr>
                <w:sz w:val="22"/>
                <w:szCs w:val="22"/>
                <w:lang w:val="en-US"/>
              </w:rPr>
              <w:t xml:space="preserve">Loan </w:t>
            </w:r>
            <w:r w:rsidR="00832BD0" w:rsidRPr="00953054">
              <w:rPr>
                <w:sz w:val="22"/>
                <w:szCs w:val="22"/>
                <w:lang w:val="en-US"/>
              </w:rPr>
              <w:t>from</w:t>
            </w:r>
            <w:r w:rsidR="000F2281" w:rsidRPr="00953054">
              <w:rPr>
                <w:sz w:val="22"/>
                <w:szCs w:val="22"/>
                <w:lang w:val="en-US"/>
              </w:rPr>
              <w:t xml:space="preserve"> </w:t>
            </w:r>
            <w:r w:rsidRPr="00953054">
              <w:rPr>
                <w:sz w:val="22"/>
                <w:szCs w:val="22"/>
                <w:lang w:val="en-US"/>
              </w:rPr>
              <w:t>Consolidated Bank</w:t>
            </w:r>
          </w:p>
        </w:tc>
        <w:tc>
          <w:tcPr>
            <w:tcW w:w="1021" w:type="pct"/>
            <w:shd w:val="clear" w:color="auto" w:fill="auto"/>
            <w:noWrap/>
            <w:vAlign w:val="bottom"/>
            <w:hideMark/>
          </w:tcPr>
          <w:p w14:paraId="7FAD8425" w14:textId="77777777" w:rsidR="00282880" w:rsidRPr="00953054" w:rsidRDefault="000F2281" w:rsidP="00953054">
            <w:pPr>
              <w:autoSpaceDE/>
              <w:autoSpaceDN/>
              <w:spacing w:line="276" w:lineRule="auto"/>
              <w:jc w:val="both"/>
              <w:rPr>
                <w:sz w:val="22"/>
                <w:szCs w:val="22"/>
                <w:lang w:val="en-US"/>
              </w:rPr>
            </w:pPr>
            <w:r w:rsidRPr="00953054">
              <w:rPr>
                <w:sz w:val="22"/>
                <w:szCs w:val="22"/>
                <w:lang w:val="en-US"/>
              </w:rPr>
              <w:t>xxx</w:t>
            </w:r>
          </w:p>
        </w:tc>
        <w:tc>
          <w:tcPr>
            <w:tcW w:w="1156" w:type="pct"/>
            <w:shd w:val="clear" w:color="auto" w:fill="auto"/>
            <w:noWrap/>
            <w:vAlign w:val="bottom"/>
            <w:hideMark/>
          </w:tcPr>
          <w:p w14:paraId="3EB38364" w14:textId="77777777" w:rsidR="00282880" w:rsidRPr="00953054" w:rsidRDefault="000F2281" w:rsidP="00953054">
            <w:pPr>
              <w:autoSpaceDE/>
              <w:autoSpaceDN/>
              <w:spacing w:line="276" w:lineRule="auto"/>
              <w:jc w:val="both"/>
              <w:rPr>
                <w:sz w:val="22"/>
                <w:szCs w:val="22"/>
                <w:lang w:val="en-US"/>
              </w:rPr>
            </w:pPr>
            <w:r w:rsidRPr="00953054">
              <w:rPr>
                <w:sz w:val="22"/>
                <w:szCs w:val="22"/>
                <w:lang w:val="en-US"/>
              </w:rPr>
              <w:t>xxx</w:t>
            </w:r>
          </w:p>
        </w:tc>
      </w:tr>
      <w:tr w:rsidR="00473C81" w:rsidRPr="00953054" w14:paraId="0D063574" w14:textId="77777777" w:rsidTr="00832BD0">
        <w:trPr>
          <w:trHeight w:val="397"/>
        </w:trPr>
        <w:tc>
          <w:tcPr>
            <w:tcW w:w="2823" w:type="pct"/>
            <w:shd w:val="clear" w:color="auto" w:fill="auto"/>
            <w:noWrap/>
            <w:vAlign w:val="bottom"/>
            <w:hideMark/>
          </w:tcPr>
          <w:p w14:paraId="14DF24D5" w14:textId="4F89E8E9" w:rsidR="00282880" w:rsidRPr="00882A77" w:rsidRDefault="00282880" w:rsidP="00953054">
            <w:pPr>
              <w:autoSpaceDE/>
              <w:autoSpaceDN/>
              <w:spacing w:line="276" w:lineRule="auto"/>
              <w:jc w:val="both"/>
              <w:rPr>
                <w:b/>
                <w:sz w:val="22"/>
                <w:szCs w:val="22"/>
                <w:lang w:val="en-US"/>
              </w:rPr>
            </w:pPr>
            <w:r w:rsidRPr="00882A77">
              <w:rPr>
                <w:b/>
                <w:sz w:val="22"/>
                <w:szCs w:val="22"/>
                <w:lang w:val="en-US"/>
              </w:rPr>
              <w:t xml:space="preserve">Total </w:t>
            </w:r>
            <w:r w:rsidR="00832BD0" w:rsidRPr="00882A77">
              <w:rPr>
                <w:b/>
                <w:bCs/>
                <w:sz w:val="22"/>
                <w:szCs w:val="22"/>
                <w:lang w:val="en-US"/>
              </w:rPr>
              <w:t>/</w:t>
            </w:r>
            <w:r w:rsidR="000F2281" w:rsidRPr="00882A77">
              <w:rPr>
                <w:b/>
                <w:sz w:val="22"/>
                <w:szCs w:val="22"/>
                <w:lang w:val="en-US"/>
              </w:rPr>
              <w:t xml:space="preserve">Balance </w:t>
            </w:r>
            <w:r w:rsidR="00832BD0" w:rsidRPr="00882A77">
              <w:rPr>
                <w:b/>
                <w:bCs/>
                <w:sz w:val="22"/>
                <w:szCs w:val="22"/>
                <w:lang w:val="en-US"/>
              </w:rPr>
              <w:t xml:space="preserve">at </w:t>
            </w:r>
            <w:r w:rsidR="00832BD0">
              <w:rPr>
                <w:b/>
                <w:bCs/>
                <w:sz w:val="22"/>
                <w:szCs w:val="22"/>
                <w:lang w:val="en-US"/>
              </w:rPr>
              <w:t>e</w:t>
            </w:r>
            <w:r w:rsidR="00832BD0" w:rsidRPr="00882A77">
              <w:rPr>
                <w:b/>
                <w:bCs/>
                <w:sz w:val="22"/>
                <w:szCs w:val="22"/>
                <w:lang w:val="en-US"/>
              </w:rPr>
              <w:t>nd of</w:t>
            </w:r>
            <w:r w:rsidR="000F2281" w:rsidRPr="00882A77">
              <w:rPr>
                <w:b/>
                <w:sz w:val="22"/>
                <w:szCs w:val="22"/>
                <w:lang w:val="en-US"/>
              </w:rPr>
              <w:t xml:space="preserve"> The</w:t>
            </w:r>
            <w:r w:rsidR="00DF090E">
              <w:rPr>
                <w:b/>
                <w:sz w:val="22"/>
                <w:szCs w:val="22"/>
                <w:lang w:val="en-US"/>
              </w:rPr>
              <w:t xml:space="preserve"> Period</w:t>
            </w:r>
          </w:p>
        </w:tc>
        <w:tc>
          <w:tcPr>
            <w:tcW w:w="1021" w:type="pct"/>
            <w:shd w:val="clear" w:color="auto" w:fill="auto"/>
            <w:noWrap/>
            <w:vAlign w:val="bottom"/>
            <w:hideMark/>
          </w:tcPr>
          <w:p w14:paraId="4F94B5DA" w14:textId="77777777" w:rsidR="00282880" w:rsidRPr="00953054" w:rsidRDefault="000F2281" w:rsidP="00953054">
            <w:pPr>
              <w:autoSpaceDE/>
              <w:autoSpaceDN/>
              <w:spacing w:line="276" w:lineRule="auto"/>
              <w:jc w:val="both"/>
              <w:rPr>
                <w:b/>
                <w:bCs/>
                <w:sz w:val="22"/>
                <w:szCs w:val="22"/>
                <w:lang w:val="en-US"/>
              </w:rPr>
            </w:pPr>
            <w:r w:rsidRPr="00953054">
              <w:rPr>
                <w:b/>
                <w:bCs/>
                <w:sz w:val="22"/>
                <w:szCs w:val="22"/>
                <w:lang w:val="en-US"/>
              </w:rPr>
              <w:t>xxx</w:t>
            </w:r>
          </w:p>
        </w:tc>
        <w:tc>
          <w:tcPr>
            <w:tcW w:w="1156" w:type="pct"/>
            <w:shd w:val="clear" w:color="auto" w:fill="auto"/>
            <w:noWrap/>
            <w:vAlign w:val="bottom"/>
            <w:hideMark/>
          </w:tcPr>
          <w:p w14:paraId="1711480F" w14:textId="77777777" w:rsidR="00282880" w:rsidRPr="00953054" w:rsidRDefault="000F2281" w:rsidP="00953054">
            <w:pPr>
              <w:autoSpaceDE/>
              <w:autoSpaceDN/>
              <w:spacing w:line="276" w:lineRule="auto"/>
              <w:jc w:val="both"/>
              <w:rPr>
                <w:b/>
                <w:bCs/>
                <w:sz w:val="22"/>
                <w:szCs w:val="22"/>
                <w:lang w:val="en-US"/>
              </w:rPr>
            </w:pPr>
            <w:r w:rsidRPr="00953054">
              <w:rPr>
                <w:b/>
                <w:bCs/>
                <w:sz w:val="22"/>
                <w:szCs w:val="22"/>
                <w:lang w:val="en-US"/>
              </w:rPr>
              <w:t>xxx</w:t>
            </w:r>
          </w:p>
        </w:tc>
      </w:tr>
    </w:tbl>
    <w:p w14:paraId="423D59FD" w14:textId="77777777" w:rsidR="00BD301C" w:rsidRPr="00953054" w:rsidRDefault="00BD301C" w:rsidP="00953054">
      <w:pPr>
        <w:autoSpaceDE/>
        <w:autoSpaceDN/>
        <w:spacing w:line="360" w:lineRule="auto"/>
        <w:jc w:val="both"/>
        <w:rPr>
          <w:b/>
          <w:sz w:val="22"/>
          <w:szCs w:val="22"/>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634"/>
        <w:gridCol w:w="2045"/>
        <w:gridCol w:w="3351"/>
      </w:tblGrid>
      <w:tr w:rsidR="00364824" w:rsidRPr="00953054" w14:paraId="04ECA4B4" w14:textId="77777777" w:rsidTr="00480949">
        <w:trPr>
          <w:trHeight w:hRule="exact" w:val="622"/>
        </w:trPr>
        <w:tc>
          <w:tcPr>
            <w:tcW w:w="2012" w:type="pct"/>
            <w:shd w:val="clear" w:color="auto" w:fill="0070C0"/>
            <w:noWrap/>
            <w:hideMark/>
          </w:tcPr>
          <w:p w14:paraId="3932D202" w14:textId="77777777" w:rsidR="00364824" w:rsidRPr="00953054" w:rsidRDefault="00364824" w:rsidP="00364824">
            <w:pPr>
              <w:autoSpaceDE/>
              <w:autoSpaceDN/>
              <w:spacing w:line="276" w:lineRule="auto"/>
              <w:jc w:val="both"/>
              <w:rPr>
                <w:b/>
                <w:bCs/>
                <w:sz w:val="22"/>
                <w:szCs w:val="22"/>
                <w:lang w:eastAsia="en-GB"/>
              </w:rPr>
            </w:pPr>
            <w:r w:rsidRPr="00953054">
              <w:rPr>
                <w:b/>
                <w:bCs/>
                <w:sz w:val="22"/>
                <w:szCs w:val="22"/>
                <w:lang w:val="en-US"/>
              </w:rPr>
              <w:t>Description</w:t>
            </w:r>
          </w:p>
        </w:tc>
        <w:tc>
          <w:tcPr>
            <w:tcW w:w="1132" w:type="pct"/>
            <w:shd w:val="clear" w:color="auto" w:fill="0070C0"/>
            <w:vAlign w:val="bottom"/>
          </w:tcPr>
          <w:p w14:paraId="6DAF75CF" w14:textId="77777777" w:rsidR="00364824" w:rsidRPr="00953054" w:rsidRDefault="00364824" w:rsidP="00364824">
            <w:pPr>
              <w:autoSpaceDE/>
              <w:autoSpaceDN/>
              <w:spacing w:line="276" w:lineRule="auto"/>
              <w:jc w:val="both"/>
              <w:rPr>
                <w:b/>
                <w:bCs/>
                <w:sz w:val="22"/>
                <w:szCs w:val="22"/>
                <w:lang w:val="en-US"/>
              </w:rPr>
            </w:pPr>
            <w:r>
              <w:rPr>
                <w:b/>
                <w:bCs/>
                <w:color w:val="000000"/>
                <w:sz w:val="22"/>
                <w:szCs w:val="22"/>
                <w:lang w:val="en-US"/>
              </w:rPr>
              <w:t>Period ended Sep/Dec/March/June 20xx</w:t>
            </w:r>
          </w:p>
        </w:tc>
        <w:tc>
          <w:tcPr>
            <w:tcW w:w="1855" w:type="pct"/>
            <w:shd w:val="clear" w:color="auto" w:fill="0070C0"/>
            <w:noWrap/>
            <w:vAlign w:val="bottom"/>
          </w:tcPr>
          <w:p w14:paraId="731EF011" w14:textId="19804A54" w:rsidR="00364824" w:rsidRPr="00953054" w:rsidRDefault="00512A97" w:rsidP="00364824">
            <w:pPr>
              <w:autoSpaceDE/>
              <w:autoSpaceDN/>
              <w:spacing w:line="276" w:lineRule="auto"/>
              <w:jc w:val="both"/>
              <w:rPr>
                <w:b/>
                <w:bCs/>
                <w:sz w:val="22"/>
                <w:szCs w:val="22"/>
                <w:lang w:val="en-US"/>
              </w:rPr>
            </w:pPr>
            <w:r w:rsidRPr="00512A97">
              <w:rPr>
                <w:b/>
                <w:color w:val="000000"/>
                <w:lang w:val="en-US"/>
              </w:rPr>
              <w:t>Opening Statement 1st July 20xx</w:t>
            </w:r>
          </w:p>
        </w:tc>
      </w:tr>
      <w:tr w:rsidR="00650C14" w:rsidRPr="00953054" w14:paraId="0EC7987E" w14:textId="77777777" w:rsidTr="00480949">
        <w:trPr>
          <w:trHeight w:hRule="exact" w:val="288"/>
        </w:trPr>
        <w:tc>
          <w:tcPr>
            <w:tcW w:w="2012" w:type="pct"/>
            <w:shd w:val="clear" w:color="auto" w:fill="0070C0"/>
            <w:noWrap/>
            <w:hideMark/>
          </w:tcPr>
          <w:p w14:paraId="05774FDB" w14:textId="77777777" w:rsidR="00AD4F19" w:rsidRPr="00953054" w:rsidRDefault="00AD4F19" w:rsidP="00953054">
            <w:pPr>
              <w:autoSpaceDE/>
              <w:autoSpaceDN/>
              <w:spacing w:line="276" w:lineRule="auto"/>
              <w:jc w:val="both"/>
              <w:rPr>
                <w:b/>
                <w:bCs/>
                <w:sz w:val="22"/>
                <w:szCs w:val="22"/>
                <w:lang w:eastAsia="en-GB"/>
              </w:rPr>
            </w:pPr>
          </w:p>
        </w:tc>
        <w:tc>
          <w:tcPr>
            <w:tcW w:w="1132" w:type="pct"/>
            <w:shd w:val="clear" w:color="auto" w:fill="0070C0"/>
            <w:noWrap/>
            <w:hideMark/>
          </w:tcPr>
          <w:p w14:paraId="4D3F3C74" w14:textId="77777777" w:rsidR="00AD4F19" w:rsidRPr="00953054" w:rsidRDefault="006C41C3" w:rsidP="00953054">
            <w:pPr>
              <w:autoSpaceDE/>
              <w:autoSpaceDN/>
              <w:spacing w:line="276" w:lineRule="auto"/>
              <w:jc w:val="both"/>
              <w:rPr>
                <w:b/>
                <w:bCs/>
                <w:sz w:val="22"/>
                <w:szCs w:val="22"/>
                <w:lang w:val="en-US"/>
              </w:rPr>
            </w:pPr>
            <w:r w:rsidRPr="00953054">
              <w:rPr>
                <w:b/>
                <w:bCs/>
                <w:sz w:val="22"/>
                <w:szCs w:val="22"/>
                <w:lang w:val="en-US"/>
              </w:rPr>
              <w:t>Kshs</w:t>
            </w:r>
          </w:p>
        </w:tc>
        <w:tc>
          <w:tcPr>
            <w:tcW w:w="1855" w:type="pct"/>
            <w:shd w:val="clear" w:color="auto" w:fill="0070C0"/>
            <w:noWrap/>
            <w:hideMark/>
          </w:tcPr>
          <w:p w14:paraId="0DFF1B51" w14:textId="77777777" w:rsidR="00AD4F19" w:rsidRPr="00953054" w:rsidRDefault="006C41C3" w:rsidP="00953054">
            <w:pPr>
              <w:autoSpaceDE/>
              <w:autoSpaceDN/>
              <w:spacing w:line="276" w:lineRule="auto"/>
              <w:jc w:val="both"/>
              <w:rPr>
                <w:b/>
                <w:bCs/>
                <w:sz w:val="22"/>
                <w:szCs w:val="22"/>
                <w:lang w:val="en-US"/>
              </w:rPr>
            </w:pPr>
            <w:r w:rsidRPr="00953054">
              <w:rPr>
                <w:b/>
                <w:bCs/>
                <w:sz w:val="22"/>
                <w:szCs w:val="22"/>
                <w:lang w:val="en-US"/>
              </w:rPr>
              <w:t>Kshs</w:t>
            </w:r>
          </w:p>
        </w:tc>
      </w:tr>
      <w:tr w:rsidR="00650C14" w:rsidRPr="00953054" w14:paraId="3AFC1A3D" w14:textId="77777777" w:rsidTr="00480949">
        <w:trPr>
          <w:trHeight w:hRule="exact" w:val="288"/>
        </w:trPr>
        <w:tc>
          <w:tcPr>
            <w:tcW w:w="2012" w:type="pct"/>
            <w:shd w:val="clear" w:color="auto" w:fill="auto"/>
            <w:noWrap/>
            <w:hideMark/>
          </w:tcPr>
          <w:p w14:paraId="1A31D7BE" w14:textId="77777777" w:rsidR="00AD4F19" w:rsidRPr="00953054" w:rsidRDefault="00AD4F19" w:rsidP="00953054">
            <w:pPr>
              <w:autoSpaceDE/>
              <w:autoSpaceDN/>
              <w:spacing w:line="276" w:lineRule="auto"/>
              <w:jc w:val="both"/>
              <w:rPr>
                <w:sz w:val="22"/>
                <w:szCs w:val="22"/>
                <w:lang w:val="en-US"/>
              </w:rPr>
            </w:pPr>
            <w:r w:rsidRPr="00953054">
              <w:rPr>
                <w:sz w:val="22"/>
                <w:szCs w:val="22"/>
                <w:lang w:val="en-US"/>
              </w:rPr>
              <w:t xml:space="preserve">Short </w:t>
            </w:r>
            <w:r w:rsidR="006C41C3" w:rsidRPr="00953054">
              <w:rPr>
                <w:sz w:val="22"/>
                <w:szCs w:val="22"/>
                <w:lang w:val="en-US"/>
              </w:rPr>
              <w:t>Term Borrowings (Current Portion)</w:t>
            </w:r>
          </w:p>
        </w:tc>
        <w:tc>
          <w:tcPr>
            <w:tcW w:w="1132" w:type="pct"/>
            <w:shd w:val="clear" w:color="auto" w:fill="auto"/>
            <w:noWrap/>
            <w:hideMark/>
          </w:tcPr>
          <w:p w14:paraId="052E4FD2" w14:textId="77777777" w:rsidR="00AD4F19" w:rsidRPr="00953054" w:rsidRDefault="00AD4F19" w:rsidP="00953054">
            <w:pPr>
              <w:autoSpaceDE/>
              <w:autoSpaceDN/>
              <w:spacing w:line="276" w:lineRule="auto"/>
              <w:jc w:val="both"/>
              <w:rPr>
                <w:sz w:val="22"/>
                <w:szCs w:val="22"/>
                <w:lang w:val="en-US"/>
              </w:rPr>
            </w:pPr>
            <w:r w:rsidRPr="00953054">
              <w:rPr>
                <w:sz w:val="22"/>
                <w:szCs w:val="22"/>
                <w:lang w:val="en-US"/>
              </w:rPr>
              <w:t>xxx</w:t>
            </w:r>
          </w:p>
        </w:tc>
        <w:tc>
          <w:tcPr>
            <w:tcW w:w="1855" w:type="pct"/>
            <w:shd w:val="clear" w:color="auto" w:fill="auto"/>
            <w:noWrap/>
            <w:hideMark/>
          </w:tcPr>
          <w:p w14:paraId="5CB8DCD1" w14:textId="77777777" w:rsidR="00AD4F19" w:rsidRPr="00953054" w:rsidRDefault="00F24F0D"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4AF514A2" w14:textId="77777777" w:rsidTr="00480949">
        <w:trPr>
          <w:trHeight w:hRule="exact" w:val="288"/>
        </w:trPr>
        <w:tc>
          <w:tcPr>
            <w:tcW w:w="2012" w:type="pct"/>
            <w:shd w:val="clear" w:color="auto" w:fill="auto"/>
            <w:noWrap/>
            <w:hideMark/>
          </w:tcPr>
          <w:p w14:paraId="7487679B" w14:textId="77777777" w:rsidR="00AD4F19" w:rsidRPr="00953054" w:rsidRDefault="00AD4F19" w:rsidP="00953054">
            <w:pPr>
              <w:autoSpaceDE/>
              <w:autoSpaceDN/>
              <w:spacing w:line="276" w:lineRule="auto"/>
              <w:jc w:val="both"/>
              <w:rPr>
                <w:sz w:val="22"/>
                <w:szCs w:val="22"/>
                <w:lang w:val="en-US"/>
              </w:rPr>
            </w:pPr>
            <w:r w:rsidRPr="00953054">
              <w:rPr>
                <w:sz w:val="22"/>
                <w:szCs w:val="22"/>
                <w:lang w:val="en-US"/>
              </w:rPr>
              <w:t xml:space="preserve">Long </w:t>
            </w:r>
            <w:r w:rsidR="006C41C3" w:rsidRPr="00953054">
              <w:rPr>
                <w:sz w:val="22"/>
                <w:szCs w:val="22"/>
                <w:lang w:val="en-US"/>
              </w:rPr>
              <w:t>Term Borrowings</w:t>
            </w:r>
          </w:p>
        </w:tc>
        <w:tc>
          <w:tcPr>
            <w:tcW w:w="1132" w:type="pct"/>
            <w:shd w:val="clear" w:color="auto" w:fill="auto"/>
            <w:noWrap/>
            <w:hideMark/>
          </w:tcPr>
          <w:p w14:paraId="099E9029" w14:textId="77777777" w:rsidR="00AD4F19" w:rsidRPr="00953054" w:rsidRDefault="00AD4F19" w:rsidP="00953054">
            <w:pPr>
              <w:autoSpaceDE/>
              <w:autoSpaceDN/>
              <w:spacing w:line="276" w:lineRule="auto"/>
              <w:jc w:val="both"/>
              <w:rPr>
                <w:sz w:val="22"/>
                <w:szCs w:val="22"/>
                <w:lang w:val="en-US"/>
              </w:rPr>
            </w:pPr>
            <w:r w:rsidRPr="00953054">
              <w:rPr>
                <w:sz w:val="22"/>
                <w:szCs w:val="22"/>
                <w:lang w:val="en-US"/>
              </w:rPr>
              <w:t>xxx</w:t>
            </w:r>
          </w:p>
        </w:tc>
        <w:tc>
          <w:tcPr>
            <w:tcW w:w="1855" w:type="pct"/>
            <w:shd w:val="clear" w:color="auto" w:fill="auto"/>
            <w:noWrap/>
            <w:hideMark/>
          </w:tcPr>
          <w:p w14:paraId="230D2946" w14:textId="77777777" w:rsidR="00AD4F19" w:rsidRPr="00953054" w:rsidRDefault="00F24F0D" w:rsidP="00953054">
            <w:pPr>
              <w:autoSpaceDE/>
              <w:autoSpaceDN/>
              <w:spacing w:line="276" w:lineRule="auto"/>
              <w:jc w:val="both"/>
              <w:rPr>
                <w:sz w:val="22"/>
                <w:szCs w:val="22"/>
                <w:lang w:val="en-US"/>
              </w:rPr>
            </w:pPr>
            <w:r w:rsidRPr="00953054">
              <w:rPr>
                <w:sz w:val="22"/>
                <w:szCs w:val="22"/>
                <w:lang w:val="en-US"/>
              </w:rPr>
              <w:t>xxx</w:t>
            </w:r>
          </w:p>
        </w:tc>
      </w:tr>
      <w:tr w:rsidR="00650C14" w:rsidRPr="00953054" w14:paraId="6E8D3BD4" w14:textId="77777777" w:rsidTr="00480949">
        <w:trPr>
          <w:trHeight w:hRule="exact" w:val="288"/>
        </w:trPr>
        <w:tc>
          <w:tcPr>
            <w:tcW w:w="2012" w:type="pct"/>
            <w:shd w:val="clear" w:color="auto" w:fill="auto"/>
            <w:noWrap/>
            <w:hideMark/>
          </w:tcPr>
          <w:p w14:paraId="37255927" w14:textId="77777777" w:rsidR="00AD4F19" w:rsidRPr="00953054" w:rsidRDefault="00AD4F19" w:rsidP="00953054">
            <w:pPr>
              <w:autoSpaceDE/>
              <w:autoSpaceDN/>
              <w:spacing w:line="276" w:lineRule="auto"/>
              <w:jc w:val="both"/>
              <w:rPr>
                <w:sz w:val="22"/>
                <w:szCs w:val="22"/>
                <w:lang w:val="en-US"/>
              </w:rPr>
            </w:pPr>
            <w:r w:rsidRPr="00953054">
              <w:rPr>
                <w:sz w:val="22"/>
                <w:szCs w:val="22"/>
                <w:lang w:val="en-US"/>
              </w:rPr>
              <w:t>Total</w:t>
            </w:r>
          </w:p>
        </w:tc>
        <w:tc>
          <w:tcPr>
            <w:tcW w:w="1132" w:type="pct"/>
            <w:shd w:val="clear" w:color="auto" w:fill="auto"/>
            <w:noWrap/>
            <w:hideMark/>
          </w:tcPr>
          <w:p w14:paraId="2ED9FFE4" w14:textId="77777777" w:rsidR="00AD4F19" w:rsidRPr="00953054" w:rsidRDefault="00AD4F19" w:rsidP="00953054">
            <w:pPr>
              <w:autoSpaceDE/>
              <w:autoSpaceDN/>
              <w:spacing w:line="276" w:lineRule="auto"/>
              <w:jc w:val="both"/>
              <w:rPr>
                <w:b/>
                <w:bCs/>
                <w:sz w:val="22"/>
                <w:szCs w:val="22"/>
                <w:lang w:val="en-US"/>
              </w:rPr>
            </w:pPr>
            <w:r w:rsidRPr="00953054">
              <w:rPr>
                <w:b/>
                <w:bCs/>
                <w:sz w:val="22"/>
                <w:szCs w:val="22"/>
                <w:lang w:val="en-US"/>
              </w:rPr>
              <w:t>xxx</w:t>
            </w:r>
          </w:p>
        </w:tc>
        <w:tc>
          <w:tcPr>
            <w:tcW w:w="1855" w:type="pct"/>
            <w:shd w:val="clear" w:color="auto" w:fill="auto"/>
            <w:noWrap/>
            <w:hideMark/>
          </w:tcPr>
          <w:p w14:paraId="7C3A95AE" w14:textId="77777777" w:rsidR="00AD4F19" w:rsidRPr="00953054" w:rsidRDefault="00F24F0D" w:rsidP="00953054">
            <w:pPr>
              <w:autoSpaceDE/>
              <w:autoSpaceDN/>
              <w:spacing w:line="276" w:lineRule="auto"/>
              <w:jc w:val="both"/>
              <w:rPr>
                <w:b/>
                <w:bCs/>
                <w:sz w:val="22"/>
                <w:szCs w:val="22"/>
                <w:lang w:val="en-US"/>
              </w:rPr>
            </w:pPr>
            <w:r w:rsidRPr="00953054">
              <w:rPr>
                <w:b/>
                <w:bCs/>
                <w:sz w:val="22"/>
                <w:szCs w:val="22"/>
                <w:lang w:val="en-US"/>
              </w:rPr>
              <w:t>xxx</w:t>
            </w:r>
          </w:p>
        </w:tc>
      </w:tr>
    </w:tbl>
    <w:p w14:paraId="3B3D2B87" w14:textId="5DD2B8A2" w:rsidR="008E57EB" w:rsidRDefault="00F24F0D" w:rsidP="003E7D09">
      <w:pPr>
        <w:autoSpaceDE/>
        <w:autoSpaceDN/>
        <w:jc w:val="both"/>
        <w:rPr>
          <w:bCs/>
          <w:i/>
          <w:sz w:val="22"/>
          <w:szCs w:val="22"/>
        </w:rPr>
      </w:pPr>
      <w:r w:rsidRPr="00D2561C">
        <w:rPr>
          <w:i/>
          <w:sz w:val="22"/>
          <w:szCs w:val="22"/>
        </w:rPr>
        <w:t xml:space="preserve">(NB: the total of this statement should tie to note </w:t>
      </w:r>
      <w:r w:rsidR="000D794B">
        <w:rPr>
          <w:i/>
          <w:sz w:val="22"/>
          <w:szCs w:val="22"/>
        </w:rPr>
        <w:t>35</w:t>
      </w:r>
      <w:r w:rsidRPr="00953054">
        <w:rPr>
          <w:bCs/>
          <w:i/>
          <w:sz w:val="22"/>
          <w:szCs w:val="22"/>
        </w:rPr>
        <w:t xml:space="preserve"> totals. Current portion of borrowings are those borrowings that are payable within one year or the next financial year. Additional disclosures on terms of borrowings, nature of borrowings, security and interest rates should be disclosed).</w:t>
      </w:r>
    </w:p>
    <w:p w14:paraId="34BBA918" w14:textId="77777777" w:rsidR="003E7D09" w:rsidRPr="00953054" w:rsidRDefault="003E7D09" w:rsidP="003E7D09">
      <w:pPr>
        <w:autoSpaceDE/>
        <w:autoSpaceDN/>
        <w:jc w:val="both"/>
        <w:rPr>
          <w:bCs/>
          <w:i/>
          <w:sz w:val="22"/>
          <w:szCs w:val="22"/>
        </w:rPr>
      </w:pPr>
    </w:p>
    <w:p w14:paraId="1E52C966" w14:textId="77777777" w:rsidR="00F24F0D" w:rsidRPr="00953054" w:rsidRDefault="009A07FD" w:rsidP="00196F69">
      <w:pPr>
        <w:pStyle w:val="ListParagraph"/>
        <w:numPr>
          <w:ilvl w:val="0"/>
          <w:numId w:val="36"/>
        </w:numPr>
        <w:spacing w:line="360" w:lineRule="auto"/>
        <w:ind w:right="-20"/>
        <w:jc w:val="both"/>
        <w:rPr>
          <w:rFonts w:eastAsia="Arial"/>
          <w:b/>
          <w:bCs/>
          <w:spacing w:val="3"/>
          <w:sz w:val="22"/>
          <w:szCs w:val="22"/>
        </w:rPr>
      </w:pPr>
      <w:r w:rsidRPr="00953054">
        <w:rPr>
          <w:rFonts w:eastAsia="Arial"/>
          <w:b/>
          <w:bCs/>
          <w:spacing w:val="3"/>
          <w:sz w:val="22"/>
          <w:szCs w:val="22"/>
        </w:rPr>
        <w:t>Service Concession Arrangements</w:t>
      </w:r>
      <w:r w:rsidR="001F1501" w:rsidRPr="00953054">
        <w:rPr>
          <w:rFonts w:eastAsia="Arial"/>
          <w:b/>
          <w:bCs/>
          <w:spacing w:val="3"/>
          <w:sz w:val="22"/>
          <w:szCs w:val="22"/>
        </w:rPr>
        <w:t xml:space="preserve"> Liability</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617"/>
        <w:gridCol w:w="1732"/>
        <w:gridCol w:w="1681"/>
      </w:tblGrid>
      <w:tr w:rsidR="00364824" w:rsidRPr="00953054" w14:paraId="0779E052" w14:textId="77777777" w:rsidTr="000A0629">
        <w:trPr>
          <w:trHeight w:val="340"/>
        </w:trPr>
        <w:tc>
          <w:tcPr>
            <w:tcW w:w="3110" w:type="pct"/>
            <w:shd w:val="clear" w:color="auto" w:fill="0070C0"/>
            <w:noWrap/>
            <w:vAlign w:val="bottom"/>
            <w:hideMark/>
          </w:tcPr>
          <w:p w14:paraId="69051310" w14:textId="77777777" w:rsidR="00364824" w:rsidRPr="00953054" w:rsidRDefault="00364824" w:rsidP="00364824">
            <w:pPr>
              <w:autoSpaceDE/>
              <w:autoSpaceDN/>
              <w:spacing w:line="276" w:lineRule="auto"/>
              <w:jc w:val="both"/>
              <w:rPr>
                <w:b/>
                <w:bCs/>
                <w:sz w:val="22"/>
                <w:szCs w:val="22"/>
                <w:lang w:eastAsia="en-GB"/>
              </w:rPr>
            </w:pPr>
            <w:r w:rsidRPr="00953054">
              <w:rPr>
                <w:b/>
                <w:bCs/>
                <w:sz w:val="22"/>
                <w:szCs w:val="22"/>
                <w:lang w:val="en-US"/>
              </w:rPr>
              <w:t>Description</w:t>
            </w:r>
          </w:p>
        </w:tc>
        <w:tc>
          <w:tcPr>
            <w:tcW w:w="945" w:type="pct"/>
            <w:shd w:val="clear" w:color="auto" w:fill="0070C0"/>
            <w:vAlign w:val="bottom"/>
          </w:tcPr>
          <w:p w14:paraId="02B931D2" w14:textId="77777777" w:rsidR="00364824" w:rsidRDefault="00364824" w:rsidP="00364824">
            <w:pPr>
              <w:autoSpaceDE/>
              <w:autoSpaceDN/>
              <w:jc w:val="center"/>
              <w:rPr>
                <w:b/>
                <w:bCs/>
                <w:color w:val="000000"/>
                <w:sz w:val="22"/>
                <w:szCs w:val="22"/>
                <w:lang w:val="en-US"/>
              </w:rPr>
            </w:pPr>
            <w:r>
              <w:rPr>
                <w:b/>
                <w:bCs/>
                <w:color w:val="000000"/>
                <w:sz w:val="22"/>
                <w:szCs w:val="22"/>
                <w:lang w:val="en-US"/>
              </w:rPr>
              <w:t>Period ended Sep/Dec/March/</w:t>
            </w:r>
          </w:p>
          <w:p w14:paraId="15B8F313" w14:textId="77777777" w:rsidR="00364824" w:rsidRPr="00953054" w:rsidRDefault="00364824" w:rsidP="00364824">
            <w:pPr>
              <w:autoSpaceDE/>
              <w:autoSpaceDN/>
              <w:spacing w:line="276" w:lineRule="auto"/>
              <w:jc w:val="both"/>
              <w:rPr>
                <w:b/>
                <w:i/>
                <w:iCs/>
                <w:sz w:val="22"/>
                <w:szCs w:val="22"/>
                <w:lang w:val="en-US"/>
              </w:rPr>
            </w:pPr>
            <w:r>
              <w:rPr>
                <w:b/>
                <w:bCs/>
                <w:color w:val="000000"/>
                <w:sz w:val="22"/>
                <w:szCs w:val="22"/>
                <w:lang w:val="en-US"/>
              </w:rPr>
              <w:t>June 20xx</w:t>
            </w:r>
          </w:p>
        </w:tc>
        <w:tc>
          <w:tcPr>
            <w:tcW w:w="945" w:type="pct"/>
            <w:shd w:val="clear" w:color="auto" w:fill="0070C0"/>
            <w:vAlign w:val="bottom"/>
          </w:tcPr>
          <w:p w14:paraId="250D3A14" w14:textId="7ED6A69D" w:rsidR="00364824" w:rsidRPr="003F41E7" w:rsidRDefault="00116D32" w:rsidP="00364824">
            <w:pPr>
              <w:autoSpaceDE/>
              <w:autoSpaceDN/>
              <w:spacing w:line="276" w:lineRule="auto"/>
              <w:jc w:val="both"/>
              <w:rPr>
                <w:b/>
                <w:bCs/>
                <w:sz w:val="22"/>
                <w:szCs w:val="22"/>
                <w:lang w:val="en-US"/>
              </w:rPr>
            </w:pPr>
            <w:r w:rsidRPr="003F41E7">
              <w:rPr>
                <w:b/>
                <w:color w:val="000000"/>
                <w:sz w:val="22"/>
                <w:szCs w:val="22"/>
                <w:lang w:val="en-US"/>
              </w:rPr>
              <w:t>Opening Statement 1st July 20xx</w:t>
            </w:r>
          </w:p>
        </w:tc>
      </w:tr>
      <w:tr w:rsidR="00B1614A" w:rsidRPr="00953054" w14:paraId="06DBF79C" w14:textId="77777777" w:rsidTr="000A0629">
        <w:trPr>
          <w:trHeight w:val="340"/>
        </w:trPr>
        <w:tc>
          <w:tcPr>
            <w:tcW w:w="3110" w:type="pct"/>
            <w:shd w:val="clear" w:color="auto" w:fill="0070C0"/>
            <w:noWrap/>
            <w:vAlign w:val="bottom"/>
            <w:hideMark/>
          </w:tcPr>
          <w:p w14:paraId="699F4F1A" w14:textId="77777777" w:rsidR="00B1614A" w:rsidRPr="00953054" w:rsidRDefault="00B1614A" w:rsidP="00B1614A">
            <w:pPr>
              <w:autoSpaceDE/>
              <w:autoSpaceDN/>
              <w:spacing w:line="276" w:lineRule="auto"/>
              <w:jc w:val="both"/>
              <w:rPr>
                <w:b/>
                <w:bCs/>
                <w:sz w:val="22"/>
                <w:szCs w:val="22"/>
                <w:lang w:eastAsia="en-GB"/>
              </w:rPr>
            </w:pPr>
          </w:p>
        </w:tc>
        <w:tc>
          <w:tcPr>
            <w:tcW w:w="945" w:type="pct"/>
            <w:shd w:val="clear" w:color="auto" w:fill="0070C0"/>
            <w:vAlign w:val="bottom"/>
          </w:tcPr>
          <w:p w14:paraId="1FAA83D2" w14:textId="77777777" w:rsidR="00B1614A" w:rsidRPr="00953054" w:rsidRDefault="00B1614A" w:rsidP="00B1614A">
            <w:pPr>
              <w:autoSpaceDE/>
              <w:autoSpaceDN/>
              <w:spacing w:line="276" w:lineRule="auto"/>
              <w:jc w:val="both"/>
              <w:rPr>
                <w:b/>
                <w:bCs/>
                <w:sz w:val="22"/>
                <w:szCs w:val="22"/>
                <w:lang w:val="en-US"/>
              </w:rPr>
            </w:pPr>
            <w:r w:rsidRPr="00953054">
              <w:rPr>
                <w:b/>
                <w:bCs/>
                <w:sz w:val="22"/>
                <w:szCs w:val="22"/>
                <w:lang w:val="en-US"/>
              </w:rPr>
              <w:t>Kshs</w:t>
            </w:r>
          </w:p>
        </w:tc>
        <w:tc>
          <w:tcPr>
            <w:tcW w:w="945" w:type="pct"/>
            <w:shd w:val="clear" w:color="auto" w:fill="0070C0"/>
            <w:noWrap/>
            <w:vAlign w:val="bottom"/>
            <w:hideMark/>
          </w:tcPr>
          <w:p w14:paraId="6B8FCDED" w14:textId="77777777" w:rsidR="00B1614A" w:rsidRPr="00953054" w:rsidRDefault="00B1614A" w:rsidP="00B1614A">
            <w:pPr>
              <w:autoSpaceDE/>
              <w:autoSpaceDN/>
              <w:spacing w:line="276" w:lineRule="auto"/>
              <w:jc w:val="both"/>
              <w:rPr>
                <w:b/>
                <w:bCs/>
                <w:sz w:val="22"/>
                <w:szCs w:val="22"/>
                <w:lang w:val="en-US"/>
              </w:rPr>
            </w:pPr>
            <w:r w:rsidRPr="00953054">
              <w:rPr>
                <w:b/>
                <w:bCs/>
                <w:sz w:val="22"/>
                <w:szCs w:val="22"/>
                <w:lang w:val="en-US"/>
              </w:rPr>
              <w:t>Kshs</w:t>
            </w:r>
          </w:p>
        </w:tc>
      </w:tr>
      <w:tr w:rsidR="00B1614A" w:rsidRPr="00953054" w14:paraId="508475B8" w14:textId="77777777" w:rsidTr="000A0629">
        <w:trPr>
          <w:trHeight w:val="340"/>
        </w:trPr>
        <w:tc>
          <w:tcPr>
            <w:tcW w:w="3110" w:type="pct"/>
            <w:shd w:val="clear" w:color="auto" w:fill="auto"/>
            <w:noWrap/>
            <w:vAlign w:val="bottom"/>
            <w:hideMark/>
          </w:tcPr>
          <w:p w14:paraId="3FB6CE8C" w14:textId="77777777" w:rsidR="00B1614A" w:rsidRPr="00953054" w:rsidRDefault="00B1614A" w:rsidP="00B1614A">
            <w:pPr>
              <w:autoSpaceDE/>
              <w:autoSpaceDN/>
              <w:spacing w:line="276" w:lineRule="auto"/>
              <w:jc w:val="both"/>
              <w:rPr>
                <w:sz w:val="22"/>
                <w:szCs w:val="22"/>
                <w:lang w:val="en-US"/>
              </w:rPr>
            </w:pPr>
            <w:r w:rsidRPr="00953054">
              <w:rPr>
                <w:sz w:val="22"/>
                <w:szCs w:val="22"/>
                <w:lang w:val="en-US"/>
              </w:rPr>
              <w:t>Fair value of service concession assets recognized under PPE</w:t>
            </w:r>
          </w:p>
        </w:tc>
        <w:tc>
          <w:tcPr>
            <w:tcW w:w="945" w:type="pct"/>
            <w:shd w:val="clear" w:color="auto" w:fill="auto"/>
            <w:vAlign w:val="bottom"/>
          </w:tcPr>
          <w:p w14:paraId="631EB782" w14:textId="77777777" w:rsidR="00B1614A" w:rsidRPr="00953054" w:rsidRDefault="00B1614A" w:rsidP="00B1614A">
            <w:pPr>
              <w:autoSpaceDE/>
              <w:autoSpaceDN/>
              <w:spacing w:line="276" w:lineRule="auto"/>
              <w:jc w:val="both"/>
              <w:rPr>
                <w:sz w:val="22"/>
                <w:szCs w:val="22"/>
                <w:lang w:val="en-US"/>
              </w:rPr>
            </w:pPr>
            <w:r w:rsidRPr="00953054">
              <w:rPr>
                <w:sz w:val="22"/>
                <w:szCs w:val="22"/>
                <w:lang w:val="en-US"/>
              </w:rPr>
              <w:t>xxx</w:t>
            </w:r>
          </w:p>
        </w:tc>
        <w:tc>
          <w:tcPr>
            <w:tcW w:w="945" w:type="pct"/>
            <w:noWrap/>
            <w:vAlign w:val="bottom"/>
            <w:hideMark/>
          </w:tcPr>
          <w:p w14:paraId="2C72F096" w14:textId="77777777" w:rsidR="00B1614A" w:rsidRPr="00953054" w:rsidRDefault="00B1614A" w:rsidP="00B1614A">
            <w:pPr>
              <w:autoSpaceDE/>
              <w:autoSpaceDN/>
              <w:spacing w:line="276" w:lineRule="auto"/>
              <w:jc w:val="both"/>
              <w:rPr>
                <w:sz w:val="22"/>
                <w:szCs w:val="22"/>
                <w:lang w:val="en-US"/>
              </w:rPr>
            </w:pPr>
            <w:r w:rsidRPr="00953054">
              <w:rPr>
                <w:sz w:val="22"/>
                <w:szCs w:val="22"/>
                <w:lang w:val="en-US"/>
              </w:rPr>
              <w:t>xxx</w:t>
            </w:r>
          </w:p>
        </w:tc>
      </w:tr>
      <w:tr w:rsidR="00B1614A" w:rsidRPr="00953054" w14:paraId="4E5E7E23" w14:textId="77777777" w:rsidTr="000A0629">
        <w:trPr>
          <w:trHeight w:val="340"/>
        </w:trPr>
        <w:tc>
          <w:tcPr>
            <w:tcW w:w="3110" w:type="pct"/>
            <w:shd w:val="clear" w:color="auto" w:fill="auto"/>
            <w:noWrap/>
            <w:vAlign w:val="bottom"/>
            <w:hideMark/>
          </w:tcPr>
          <w:p w14:paraId="04A4FBC6" w14:textId="77777777" w:rsidR="00B1614A" w:rsidRPr="00953054" w:rsidRDefault="00B1614A" w:rsidP="00B1614A">
            <w:pPr>
              <w:autoSpaceDE/>
              <w:autoSpaceDN/>
              <w:spacing w:line="276" w:lineRule="auto"/>
              <w:jc w:val="both"/>
              <w:rPr>
                <w:sz w:val="22"/>
                <w:szCs w:val="22"/>
                <w:lang w:val="en-US"/>
              </w:rPr>
            </w:pPr>
            <w:r w:rsidRPr="00953054">
              <w:rPr>
                <w:sz w:val="22"/>
                <w:szCs w:val="22"/>
                <w:lang w:val="en-US"/>
              </w:rPr>
              <w:t>Accumulated depreciation to date</w:t>
            </w:r>
          </w:p>
        </w:tc>
        <w:tc>
          <w:tcPr>
            <w:tcW w:w="945" w:type="pct"/>
            <w:shd w:val="clear" w:color="auto" w:fill="auto"/>
            <w:vAlign w:val="bottom"/>
          </w:tcPr>
          <w:p w14:paraId="485B8BEF" w14:textId="77777777" w:rsidR="00B1614A" w:rsidRPr="00953054" w:rsidRDefault="00B1614A" w:rsidP="00B1614A">
            <w:pPr>
              <w:autoSpaceDE/>
              <w:autoSpaceDN/>
              <w:spacing w:line="276" w:lineRule="auto"/>
              <w:jc w:val="both"/>
              <w:rPr>
                <w:sz w:val="22"/>
                <w:szCs w:val="22"/>
                <w:lang w:val="en-US"/>
              </w:rPr>
            </w:pPr>
            <w:r w:rsidRPr="00953054">
              <w:rPr>
                <w:sz w:val="22"/>
                <w:szCs w:val="22"/>
                <w:lang w:val="en-US"/>
              </w:rPr>
              <w:t>(xxx)</w:t>
            </w:r>
          </w:p>
        </w:tc>
        <w:tc>
          <w:tcPr>
            <w:tcW w:w="945" w:type="pct"/>
            <w:noWrap/>
            <w:vAlign w:val="bottom"/>
            <w:hideMark/>
          </w:tcPr>
          <w:p w14:paraId="7B1421B8" w14:textId="77777777" w:rsidR="00B1614A" w:rsidRPr="00953054" w:rsidRDefault="00B1614A" w:rsidP="00B1614A">
            <w:pPr>
              <w:autoSpaceDE/>
              <w:autoSpaceDN/>
              <w:spacing w:line="276" w:lineRule="auto"/>
              <w:jc w:val="both"/>
              <w:rPr>
                <w:sz w:val="22"/>
                <w:szCs w:val="22"/>
                <w:lang w:val="en-US"/>
              </w:rPr>
            </w:pPr>
            <w:r w:rsidRPr="00953054">
              <w:rPr>
                <w:sz w:val="22"/>
                <w:szCs w:val="22"/>
                <w:lang w:val="en-US"/>
              </w:rPr>
              <w:t>(xxx)</w:t>
            </w:r>
          </w:p>
        </w:tc>
      </w:tr>
      <w:tr w:rsidR="00B1614A" w:rsidRPr="00953054" w14:paraId="1ED3AB62" w14:textId="77777777" w:rsidTr="000A0629">
        <w:trPr>
          <w:trHeight w:val="340"/>
        </w:trPr>
        <w:tc>
          <w:tcPr>
            <w:tcW w:w="3110" w:type="pct"/>
            <w:shd w:val="clear" w:color="auto" w:fill="auto"/>
            <w:noWrap/>
            <w:vAlign w:val="bottom"/>
            <w:hideMark/>
          </w:tcPr>
          <w:p w14:paraId="1A19ECF1" w14:textId="77777777" w:rsidR="00B1614A" w:rsidRPr="00953054" w:rsidRDefault="00B1614A" w:rsidP="00B1614A">
            <w:pPr>
              <w:autoSpaceDE/>
              <w:autoSpaceDN/>
              <w:spacing w:line="276" w:lineRule="auto"/>
              <w:jc w:val="both"/>
              <w:rPr>
                <w:sz w:val="22"/>
                <w:szCs w:val="22"/>
                <w:lang w:val="en-US"/>
              </w:rPr>
            </w:pPr>
            <w:r w:rsidRPr="00953054">
              <w:rPr>
                <w:sz w:val="22"/>
                <w:szCs w:val="22"/>
                <w:lang w:val="en-US"/>
              </w:rPr>
              <w:t>Net carrying amount</w:t>
            </w:r>
          </w:p>
        </w:tc>
        <w:tc>
          <w:tcPr>
            <w:tcW w:w="945" w:type="pct"/>
            <w:shd w:val="clear" w:color="auto" w:fill="auto"/>
            <w:vAlign w:val="bottom"/>
          </w:tcPr>
          <w:p w14:paraId="6FA3A66D" w14:textId="77777777" w:rsidR="00B1614A" w:rsidRPr="00953054" w:rsidRDefault="00B1614A" w:rsidP="00B1614A">
            <w:pPr>
              <w:autoSpaceDE/>
              <w:autoSpaceDN/>
              <w:spacing w:line="276" w:lineRule="auto"/>
              <w:jc w:val="both"/>
              <w:rPr>
                <w:b/>
                <w:sz w:val="22"/>
                <w:szCs w:val="22"/>
                <w:u w:val="single"/>
                <w:lang w:val="en-US"/>
              </w:rPr>
            </w:pPr>
            <w:r w:rsidRPr="00953054">
              <w:rPr>
                <w:b/>
                <w:sz w:val="22"/>
                <w:szCs w:val="22"/>
                <w:u w:val="single"/>
                <w:lang w:val="en-US"/>
              </w:rPr>
              <w:t>xxx</w:t>
            </w:r>
          </w:p>
        </w:tc>
        <w:tc>
          <w:tcPr>
            <w:tcW w:w="945" w:type="pct"/>
            <w:noWrap/>
            <w:vAlign w:val="bottom"/>
            <w:hideMark/>
          </w:tcPr>
          <w:p w14:paraId="74348B5F" w14:textId="77777777" w:rsidR="00B1614A" w:rsidRPr="00953054" w:rsidRDefault="00B1614A" w:rsidP="00B1614A">
            <w:pPr>
              <w:autoSpaceDE/>
              <w:autoSpaceDN/>
              <w:spacing w:line="276" w:lineRule="auto"/>
              <w:jc w:val="both"/>
              <w:rPr>
                <w:b/>
                <w:sz w:val="22"/>
                <w:szCs w:val="22"/>
                <w:u w:val="single"/>
                <w:lang w:val="en-US"/>
              </w:rPr>
            </w:pPr>
            <w:r w:rsidRPr="00953054">
              <w:rPr>
                <w:b/>
                <w:sz w:val="22"/>
                <w:szCs w:val="22"/>
                <w:u w:val="single"/>
                <w:lang w:val="en-US"/>
              </w:rPr>
              <w:t>xxx</w:t>
            </w:r>
          </w:p>
        </w:tc>
      </w:tr>
      <w:tr w:rsidR="00B1614A" w:rsidRPr="00953054" w14:paraId="546C19DC" w14:textId="77777777" w:rsidTr="000A0629">
        <w:trPr>
          <w:trHeight w:val="340"/>
        </w:trPr>
        <w:tc>
          <w:tcPr>
            <w:tcW w:w="3110" w:type="pct"/>
            <w:shd w:val="clear" w:color="auto" w:fill="auto"/>
            <w:vAlign w:val="bottom"/>
            <w:hideMark/>
          </w:tcPr>
          <w:p w14:paraId="3962896C" w14:textId="77777777" w:rsidR="00B1614A" w:rsidRPr="00953054" w:rsidRDefault="00B1614A" w:rsidP="00B1614A">
            <w:pPr>
              <w:autoSpaceDE/>
              <w:autoSpaceDN/>
              <w:spacing w:line="276" w:lineRule="auto"/>
              <w:jc w:val="both"/>
              <w:rPr>
                <w:sz w:val="22"/>
                <w:szCs w:val="22"/>
                <w:lang w:eastAsia="en-GB"/>
              </w:rPr>
            </w:pPr>
            <w:r w:rsidRPr="00953054">
              <w:rPr>
                <w:sz w:val="22"/>
                <w:szCs w:val="22"/>
                <w:lang w:eastAsia="en-GB"/>
              </w:rPr>
              <w:t xml:space="preserve">Service concession liability at beginning of the </w:t>
            </w:r>
            <w:r w:rsidR="00364824">
              <w:rPr>
                <w:sz w:val="22"/>
                <w:szCs w:val="22"/>
                <w:lang w:eastAsia="en-GB"/>
              </w:rPr>
              <w:t>period</w:t>
            </w:r>
          </w:p>
        </w:tc>
        <w:tc>
          <w:tcPr>
            <w:tcW w:w="945" w:type="pct"/>
            <w:shd w:val="clear" w:color="auto" w:fill="auto"/>
            <w:vAlign w:val="bottom"/>
          </w:tcPr>
          <w:p w14:paraId="143EBE44" w14:textId="77777777" w:rsidR="00B1614A" w:rsidRPr="00953054" w:rsidRDefault="00B1614A" w:rsidP="00B1614A">
            <w:pPr>
              <w:autoSpaceDE/>
              <w:autoSpaceDN/>
              <w:spacing w:line="276" w:lineRule="auto"/>
              <w:jc w:val="both"/>
              <w:rPr>
                <w:sz w:val="22"/>
                <w:szCs w:val="22"/>
                <w:lang w:val="en-US"/>
              </w:rPr>
            </w:pPr>
            <w:r w:rsidRPr="00953054">
              <w:rPr>
                <w:sz w:val="22"/>
                <w:szCs w:val="22"/>
                <w:lang w:val="en-US"/>
              </w:rPr>
              <w:t>xxx</w:t>
            </w:r>
          </w:p>
        </w:tc>
        <w:tc>
          <w:tcPr>
            <w:tcW w:w="945" w:type="pct"/>
            <w:noWrap/>
            <w:vAlign w:val="bottom"/>
            <w:hideMark/>
          </w:tcPr>
          <w:p w14:paraId="4615FBDD" w14:textId="77777777" w:rsidR="00B1614A" w:rsidRPr="00953054" w:rsidRDefault="00B1614A" w:rsidP="00B1614A">
            <w:pPr>
              <w:autoSpaceDE/>
              <w:autoSpaceDN/>
              <w:spacing w:line="276" w:lineRule="auto"/>
              <w:jc w:val="both"/>
              <w:rPr>
                <w:sz w:val="22"/>
                <w:szCs w:val="22"/>
                <w:lang w:val="en-US"/>
              </w:rPr>
            </w:pPr>
            <w:r w:rsidRPr="00953054">
              <w:rPr>
                <w:sz w:val="22"/>
                <w:szCs w:val="22"/>
                <w:lang w:val="en-US"/>
              </w:rPr>
              <w:t>xxx</w:t>
            </w:r>
          </w:p>
        </w:tc>
      </w:tr>
      <w:tr w:rsidR="00B1614A" w:rsidRPr="00953054" w14:paraId="6F293782" w14:textId="77777777" w:rsidTr="000A0629">
        <w:trPr>
          <w:trHeight w:val="340"/>
        </w:trPr>
        <w:tc>
          <w:tcPr>
            <w:tcW w:w="3110" w:type="pct"/>
            <w:shd w:val="clear" w:color="auto" w:fill="auto"/>
            <w:vAlign w:val="bottom"/>
            <w:hideMark/>
          </w:tcPr>
          <w:p w14:paraId="5228FF30" w14:textId="77777777" w:rsidR="00B1614A" w:rsidRPr="00953054" w:rsidRDefault="00B1614A" w:rsidP="00B1614A">
            <w:pPr>
              <w:autoSpaceDE/>
              <w:autoSpaceDN/>
              <w:spacing w:line="276" w:lineRule="auto"/>
              <w:jc w:val="both"/>
              <w:rPr>
                <w:sz w:val="22"/>
                <w:szCs w:val="22"/>
                <w:lang w:eastAsia="en-GB"/>
              </w:rPr>
            </w:pPr>
            <w:r w:rsidRPr="00953054">
              <w:rPr>
                <w:sz w:val="22"/>
                <w:szCs w:val="22"/>
                <w:lang w:eastAsia="en-GB"/>
              </w:rPr>
              <w:t>Service concession revenue recognized</w:t>
            </w:r>
          </w:p>
        </w:tc>
        <w:tc>
          <w:tcPr>
            <w:tcW w:w="945" w:type="pct"/>
            <w:shd w:val="clear" w:color="auto" w:fill="auto"/>
            <w:vAlign w:val="bottom"/>
          </w:tcPr>
          <w:p w14:paraId="09D2AE5B" w14:textId="77777777" w:rsidR="00B1614A" w:rsidRPr="00953054" w:rsidRDefault="00B1614A" w:rsidP="00B1614A">
            <w:pPr>
              <w:autoSpaceDE/>
              <w:autoSpaceDN/>
              <w:spacing w:line="276" w:lineRule="auto"/>
              <w:jc w:val="both"/>
              <w:rPr>
                <w:sz w:val="22"/>
                <w:szCs w:val="22"/>
                <w:lang w:val="en-US"/>
              </w:rPr>
            </w:pPr>
            <w:r w:rsidRPr="00953054">
              <w:rPr>
                <w:sz w:val="22"/>
                <w:szCs w:val="22"/>
                <w:lang w:val="en-US"/>
              </w:rPr>
              <w:t>(xxx)</w:t>
            </w:r>
          </w:p>
        </w:tc>
        <w:tc>
          <w:tcPr>
            <w:tcW w:w="945" w:type="pct"/>
            <w:noWrap/>
            <w:vAlign w:val="bottom"/>
            <w:hideMark/>
          </w:tcPr>
          <w:p w14:paraId="72778B55" w14:textId="77777777" w:rsidR="00B1614A" w:rsidRPr="00953054" w:rsidRDefault="00B1614A" w:rsidP="00B1614A">
            <w:pPr>
              <w:autoSpaceDE/>
              <w:autoSpaceDN/>
              <w:spacing w:line="276" w:lineRule="auto"/>
              <w:jc w:val="both"/>
              <w:rPr>
                <w:sz w:val="22"/>
                <w:szCs w:val="22"/>
                <w:lang w:val="en-US"/>
              </w:rPr>
            </w:pPr>
            <w:r w:rsidRPr="00953054">
              <w:rPr>
                <w:sz w:val="22"/>
                <w:szCs w:val="22"/>
                <w:lang w:val="en-US"/>
              </w:rPr>
              <w:t>(xxx)</w:t>
            </w:r>
          </w:p>
        </w:tc>
      </w:tr>
      <w:tr w:rsidR="00B1614A" w:rsidRPr="00953054" w14:paraId="5DD687A1" w14:textId="77777777" w:rsidTr="000A0629">
        <w:trPr>
          <w:trHeight w:val="340"/>
        </w:trPr>
        <w:tc>
          <w:tcPr>
            <w:tcW w:w="3110" w:type="pct"/>
            <w:shd w:val="clear" w:color="auto" w:fill="auto"/>
            <w:noWrap/>
            <w:vAlign w:val="bottom"/>
            <w:hideMark/>
          </w:tcPr>
          <w:p w14:paraId="1B436B58" w14:textId="77777777" w:rsidR="00B1614A" w:rsidRPr="00953054" w:rsidRDefault="00B1614A" w:rsidP="00B1614A">
            <w:pPr>
              <w:autoSpaceDE/>
              <w:autoSpaceDN/>
              <w:spacing w:line="276" w:lineRule="auto"/>
              <w:jc w:val="both"/>
              <w:rPr>
                <w:sz w:val="22"/>
                <w:szCs w:val="22"/>
                <w:lang w:eastAsia="en-GB"/>
              </w:rPr>
            </w:pPr>
            <w:r w:rsidRPr="00953054">
              <w:rPr>
                <w:sz w:val="22"/>
                <w:szCs w:val="22"/>
                <w:lang w:eastAsia="en-GB"/>
              </w:rPr>
              <w:t xml:space="preserve">Service concession liability at end of the </w:t>
            </w:r>
            <w:r w:rsidR="00364824">
              <w:rPr>
                <w:sz w:val="22"/>
                <w:szCs w:val="22"/>
                <w:lang w:eastAsia="en-GB"/>
              </w:rPr>
              <w:t>period</w:t>
            </w:r>
          </w:p>
        </w:tc>
        <w:tc>
          <w:tcPr>
            <w:tcW w:w="945" w:type="pct"/>
            <w:shd w:val="clear" w:color="auto" w:fill="auto"/>
            <w:vAlign w:val="bottom"/>
          </w:tcPr>
          <w:p w14:paraId="0479BEDA" w14:textId="77777777" w:rsidR="00B1614A" w:rsidRPr="00953054" w:rsidRDefault="00B1614A" w:rsidP="00B1614A">
            <w:pPr>
              <w:autoSpaceDE/>
              <w:autoSpaceDN/>
              <w:spacing w:line="276" w:lineRule="auto"/>
              <w:jc w:val="both"/>
              <w:rPr>
                <w:b/>
                <w:bCs/>
                <w:sz w:val="22"/>
                <w:szCs w:val="22"/>
                <w:u w:val="single"/>
                <w:lang w:val="en-US"/>
              </w:rPr>
            </w:pPr>
            <w:r w:rsidRPr="00953054">
              <w:rPr>
                <w:b/>
                <w:bCs/>
                <w:sz w:val="22"/>
                <w:szCs w:val="22"/>
                <w:u w:val="single"/>
                <w:lang w:val="en-US"/>
              </w:rPr>
              <w:t>xxx</w:t>
            </w:r>
          </w:p>
        </w:tc>
        <w:tc>
          <w:tcPr>
            <w:tcW w:w="945" w:type="pct"/>
            <w:noWrap/>
            <w:vAlign w:val="bottom"/>
            <w:hideMark/>
          </w:tcPr>
          <w:p w14:paraId="4D9B674B" w14:textId="77777777" w:rsidR="00B1614A" w:rsidRPr="00953054" w:rsidRDefault="00B1614A" w:rsidP="00B1614A">
            <w:pPr>
              <w:autoSpaceDE/>
              <w:autoSpaceDN/>
              <w:spacing w:line="276" w:lineRule="auto"/>
              <w:jc w:val="both"/>
              <w:rPr>
                <w:b/>
                <w:bCs/>
                <w:sz w:val="22"/>
                <w:szCs w:val="22"/>
                <w:u w:val="single"/>
                <w:lang w:val="en-US"/>
              </w:rPr>
            </w:pPr>
            <w:r w:rsidRPr="00953054">
              <w:rPr>
                <w:b/>
                <w:bCs/>
                <w:sz w:val="22"/>
                <w:szCs w:val="22"/>
                <w:u w:val="single"/>
                <w:lang w:val="en-US"/>
              </w:rPr>
              <w:t>xxx</w:t>
            </w:r>
          </w:p>
        </w:tc>
      </w:tr>
    </w:tbl>
    <w:p w14:paraId="0A1E0E19" w14:textId="77777777" w:rsidR="00154840" w:rsidRPr="00953054" w:rsidRDefault="00154840" w:rsidP="00953054">
      <w:pPr>
        <w:autoSpaceDE/>
        <w:autoSpaceDN/>
        <w:spacing w:line="360" w:lineRule="auto"/>
        <w:jc w:val="both"/>
        <w:rPr>
          <w:b/>
          <w:bCs/>
          <w:sz w:val="22"/>
          <w:szCs w:val="22"/>
          <w:lang w:eastAsia="en-GB"/>
        </w:rPr>
      </w:pPr>
    </w:p>
    <w:p w14:paraId="3E0F8A0F" w14:textId="77777777" w:rsidR="00154840" w:rsidRPr="00953054" w:rsidRDefault="00154840" w:rsidP="00953054">
      <w:pPr>
        <w:autoSpaceDE/>
        <w:autoSpaceDN/>
        <w:jc w:val="both"/>
        <w:rPr>
          <w:b/>
          <w:bCs/>
          <w:sz w:val="22"/>
          <w:szCs w:val="22"/>
          <w:lang w:eastAsia="en-GB"/>
        </w:rPr>
      </w:pPr>
      <w:r w:rsidRPr="00953054">
        <w:rPr>
          <w:b/>
          <w:bCs/>
          <w:sz w:val="22"/>
          <w:szCs w:val="22"/>
          <w:lang w:eastAsia="en-GB"/>
        </w:rPr>
        <w:br w:type="page"/>
      </w:r>
    </w:p>
    <w:p w14:paraId="4460A93F"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r>
        <w:rPr>
          <w:b/>
          <w:bCs/>
          <w:sz w:val="22"/>
          <w:szCs w:val="22"/>
        </w:rPr>
        <w:t xml:space="preserve"> (continued)</w:t>
      </w:r>
    </w:p>
    <w:p w14:paraId="2CB4BB71" w14:textId="77777777" w:rsidR="008476DE" w:rsidRDefault="008476DE" w:rsidP="008476DE">
      <w:pPr>
        <w:pStyle w:val="ListParagraph"/>
        <w:spacing w:line="360" w:lineRule="auto"/>
        <w:ind w:left="502" w:right="-20"/>
        <w:jc w:val="both"/>
        <w:rPr>
          <w:rFonts w:eastAsia="Arial"/>
          <w:b/>
          <w:bCs/>
          <w:spacing w:val="3"/>
          <w:sz w:val="22"/>
          <w:szCs w:val="22"/>
        </w:rPr>
      </w:pPr>
    </w:p>
    <w:p w14:paraId="75302508" w14:textId="01477088" w:rsidR="00F24F0D" w:rsidRPr="00953054" w:rsidRDefault="009A07FD" w:rsidP="00196F69">
      <w:pPr>
        <w:pStyle w:val="ListParagraph"/>
        <w:numPr>
          <w:ilvl w:val="0"/>
          <w:numId w:val="36"/>
        </w:numPr>
        <w:spacing w:line="360" w:lineRule="auto"/>
        <w:ind w:right="-20"/>
        <w:jc w:val="both"/>
        <w:rPr>
          <w:rFonts w:eastAsia="Arial"/>
          <w:b/>
          <w:bCs/>
          <w:spacing w:val="3"/>
          <w:sz w:val="22"/>
          <w:szCs w:val="22"/>
        </w:rPr>
      </w:pPr>
      <w:r w:rsidRPr="00953054">
        <w:rPr>
          <w:rFonts w:eastAsia="Arial"/>
          <w:b/>
          <w:bCs/>
          <w:spacing w:val="3"/>
          <w:sz w:val="22"/>
          <w:szCs w:val="22"/>
        </w:rPr>
        <w:t>Cash Generated from Operations</w:t>
      </w:r>
    </w:p>
    <w:tbl>
      <w:tblPr>
        <w:tblW w:w="4978"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351"/>
        <w:gridCol w:w="2639"/>
      </w:tblGrid>
      <w:tr w:rsidR="00480949" w:rsidRPr="00953054" w14:paraId="6181E180" w14:textId="77777777" w:rsidTr="00480949">
        <w:trPr>
          <w:trHeight w:val="341"/>
          <w:tblHeader/>
        </w:trPr>
        <w:tc>
          <w:tcPr>
            <w:tcW w:w="3532" w:type="pct"/>
            <w:shd w:val="clear" w:color="auto" w:fill="0070C0"/>
            <w:noWrap/>
            <w:hideMark/>
          </w:tcPr>
          <w:p w14:paraId="53099DF7" w14:textId="77777777" w:rsidR="00480949" w:rsidRPr="00953054" w:rsidRDefault="00480949" w:rsidP="00364824">
            <w:pPr>
              <w:autoSpaceDE/>
              <w:autoSpaceDN/>
              <w:spacing w:line="276" w:lineRule="auto"/>
              <w:jc w:val="both"/>
              <w:rPr>
                <w:b/>
                <w:bCs/>
                <w:sz w:val="22"/>
                <w:szCs w:val="22"/>
                <w:lang w:eastAsia="en-GB"/>
              </w:rPr>
            </w:pPr>
          </w:p>
        </w:tc>
        <w:tc>
          <w:tcPr>
            <w:tcW w:w="1468" w:type="pct"/>
            <w:shd w:val="clear" w:color="auto" w:fill="0070C0"/>
            <w:vAlign w:val="bottom"/>
          </w:tcPr>
          <w:p w14:paraId="32FDE286" w14:textId="77777777" w:rsidR="00480949" w:rsidRPr="00953054" w:rsidRDefault="00480949" w:rsidP="00364824">
            <w:pPr>
              <w:autoSpaceDE/>
              <w:autoSpaceDN/>
              <w:spacing w:line="276" w:lineRule="auto"/>
              <w:jc w:val="both"/>
              <w:rPr>
                <w:b/>
                <w:i/>
                <w:iCs/>
                <w:sz w:val="22"/>
                <w:szCs w:val="22"/>
                <w:lang w:val="en-US"/>
              </w:rPr>
            </w:pPr>
            <w:r>
              <w:rPr>
                <w:b/>
                <w:bCs/>
                <w:color w:val="000000"/>
                <w:sz w:val="22"/>
                <w:szCs w:val="22"/>
                <w:lang w:val="en-US"/>
              </w:rPr>
              <w:t>Period ended Sep/Dec/March/June 20xx</w:t>
            </w:r>
          </w:p>
        </w:tc>
      </w:tr>
      <w:tr w:rsidR="00480949" w:rsidRPr="00953054" w14:paraId="3F354BF1" w14:textId="77777777" w:rsidTr="00480949">
        <w:trPr>
          <w:trHeight w:val="341"/>
          <w:tblHeader/>
        </w:trPr>
        <w:tc>
          <w:tcPr>
            <w:tcW w:w="3532" w:type="pct"/>
            <w:shd w:val="clear" w:color="auto" w:fill="0070C0"/>
            <w:noWrap/>
            <w:hideMark/>
          </w:tcPr>
          <w:p w14:paraId="4EB4DC1E" w14:textId="77777777" w:rsidR="00480949" w:rsidRPr="00953054" w:rsidRDefault="00480949" w:rsidP="00364824">
            <w:pPr>
              <w:autoSpaceDE/>
              <w:autoSpaceDN/>
              <w:spacing w:line="276" w:lineRule="auto"/>
              <w:jc w:val="both"/>
              <w:rPr>
                <w:b/>
                <w:bCs/>
                <w:sz w:val="22"/>
                <w:szCs w:val="22"/>
                <w:lang w:eastAsia="en-GB"/>
              </w:rPr>
            </w:pPr>
          </w:p>
        </w:tc>
        <w:tc>
          <w:tcPr>
            <w:tcW w:w="1468" w:type="pct"/>
            <w:shd w:val="clear" w:color="auto" w:fill="0070C0"/>
          </w:tcPr>
          <w:p w14:paraId="0B6D44F7" w14:textId="77777777" w:rsidR="00480949" w:rsidRPr="00953054" w:rsidRDefault="00480949" w:rsidP="00364824">
            <w:pPr>
              <w:autoSpaceDE/>
              <w:autoSpaceDN/>
              <w:spacing w:line="276" w:lineRule="auto"/>
              <w:jc w:val="both"/>
              <w:rPr>
                <w:b/>
                <w:bCs/>
                <w:sz w:val="22"/>
                <w:szCs w:val="22"/>
                <w:lang w:val="en-US"/>
              </w:rPr>
            </w:pPr>
          </w:p>
        </w:tc>
      </w:tr>
      <w:tr w:rsidR="00480949" w:rsidRPr="00953054" w14:paraId="54CD4EE8" w14:textId="77777777" w:rsidTr="00480949">
        <w:trPr>
          <w:trHeight w:val="341"/>
        </w:trPr>
        <w:tc>
          <w:tcPr>
            <w:tcW w:w="3532" w:type="pct"/>
            <w:shd w:val="clear" w:color="auto" w:fill="auto"/>
            <w:noWrap/>
            <w:vAlign w:val="bottom"/>
          </w:tcPr>
          <w:p w14:paraId="7AAF2BE6" w14:textId="77777777" w:rsidR="00480949" w:rsidRPr="00953054" w:rsidRDefault="00480949" w:rsidP="00451E94">
            <w:pPr>
              <w:autoSpaceDE/>
              <w:autoSpaceDN/>
              <w:spacing w:line="276" w:lineRule="auto"/>
              <w:jc w:val="both"/>
              <w:rPr>
                <w:b/>
                <w:bCs/>
                <w:sz w:val="22"/>
                <w:szCs w:val="22"/>
                <w:lang w:val="en-US"/>
              </w:rPr>
            </w:pPr>
            <w:r w:rsidRPr="00953054">
              <w:rPr>
                <w:b/>
                <w:bCs/>
                <w:sz w:val="22"/>
                <w:szCs w:val="22"/>
                <w:lang w:val="en-US"/>
              </w:rPr>
              <w:t>Surplus for the year before tax</w:t>
            </w:r>
          </w:p>
        </w:tc>
        <w:tc>
          <w:tcPr>
            <w:tcW w:w="1468" w:type="pct"/>
          </w:tcPr>
          <w:p w14:paraId="2D33FE1B" w14:textId="57060C5F" w:rsidR="00480949" w:rsidRPr="00953054" w:rsidRDefault="00480949" w:rsidP="00451E94">
            <w:pPr>
              <w:autoSpaceDE/>
              <w:autoSpaceDN/>
              <w:spacing w:line="276" w:lineRule="auto"/>
              <w:jc w:val="both"/>
              <w:rPr>
                <w:b/>
                <w:sz w:val="22"/>
                <w:szCs w:val="22"/>
                <w:lang w:val="en-US"/>
              </w:rPr>
            </w:pPr>
            <w:r w:rsidRPr="00497B1E">
              <w:t>xxx</w:t>
            </w:r>
          </w:p>
        </w:tc>
      </w:tr>
      <w:tr w:rsidR="00480949" w:rsidRPr="00953054" w14:paraId="36527430" w14:textId="77777777" w:rsidTr="00480949">
        <w:trPr>
          <w:trHeight w:val="341"/>
        </w:trPr>
        <w:tc>
          <w:tcPr>
            <w:tcW w:w="3532" w:type="pct"/>
            <w:shd w:val="clear" w:color="auto" w:fill="auto"/>
            <w:noWrap/>
            <w:vAlign w:val="bottom"/>
            <w:hideMark/>
          </w:tcPr>
          <w:p w14:paraId="6358FE75" w14:textId="77777777" w:rsidR="00480949" w:rsidRPr="00953054" w:rsidRDefault="00480949" w:rsidP="00451E94">
            <w:pPr>
              <w:autoSpaceDE/>
              <w:autoSpaceDN/>
              <w:spacing w:line="276" w:lineRule="auto"/>
              <w:jc w:val="both"/>
              <w:rPr>
                <w:b/>
                <w:sz w:val="22"/>
                <w:szCs w:val="22"/>
                <w:lang w:eastAsia="en-GB"/>
              </w:rPr>
            </w:pPr>
            <w:r w:rsidRPr="00953054">
              <w:rPr>
                <w:b/>
                <w:sz w:val="22"/>
                <w:szCs w:val="22"/>
                <w:lang w:eastAsia="en-GB"/>
              </w:rPr>
              <w:t>Adjusted for:</w:t>
            </w:r>
          </w:p>
        </w:tc>
        <w:tc>
          <w:tcPr>
            <w:tcW w:w="1468" w:type="pct"/>
          </w:tcPr>
          <w:p w14:paraId="6826C916" w14:textId="77777777" w:rsidR="00480949" w:rsidRPr="00953054" w:rsidRDefault="00480949" w:rsidP="00451E94">
            <w:pPr>
              <w:autoSpaceDE/>
              <w:autoSpaceDN/>
              <w:spacing w:line="276" w:lineRule="auto"/>
              <w:jc w:val="both"/>
              <w:rPr>
                <w:sz w:val="22"/>
                <w:szCs w:val="22"/>
                <w:lang w:val="en-US"/>
              </w:rPr>
            </w:pPr>
          </w:p>
        </w:tc>
      </w:tr>
      <w:tr w:rsidR="00480949" w:rsidRPr="00953054" w14:paraId="7084FC69" w14:textId="77777777" w:rsidTr="00480949">
        <w:trPr>
          <w:trHeight w:val="341"/>
        </w:trPr>
        <w:tc>
          <w:tcPr>
            <w:tcW w:w="3532" w:type="pct"/>
            <w:shd w:val="clear" w:color="auto" w:fill="auto"/>
            <w:noWrap/>
            <w:vAlign w:val="bottom"/>
            <w:hideMark/>
          </w:tcPr>
          <w:p w14:paraId="14402DEE" w14:textId="77777777" w:rsidR="00480949" w:rsidRPr="00953054" w:rsidRDefault="00480949" w:rsidP="00451E94">
            <w:pPr>
              <w:autoSpaceDE/>
              <w:autoSpaceDN/>
              <w:spacing w:line="276" w:lineRule="auto"/>
              <w:jc w:val="both"/>
              <w:rPr>
                <w:sz w:val="22"/>
                <w:szCs w:val="22"/>
                <w:lang w:eastAsia="en-GB"/>
              </w:rPr>
            </w:pPr>
            <w:r w:rsidRPr="00953054">
              <w:rPr>
                <w:sz w:val="22"/>
                <w:szCs w:val="22"/>
                <w:lang w:eastAsia="en-GB"/>
              </w:rPr>
              <w:t>Depreciation</w:t>
            </w:r>
          </w:p>
        </w:tc>
        <w:tc>
          <w:tcPr>
            <w:tcW w:w="1468" w:type="pct"/>
          </w:tcPr>
          <w:p w14:paraId="7D2ECACA" w14:textId="1E157A98" w:rsidR="00480949" w:rsidRPr="00953054" w:rsidRDefault="00480949" w:rsidP="00451E94">
            <w:pPr>
              <w:autoSpaceDE/>
              <w:autoSpaceDN/>
              <w:spacing w:line="276" w:lineRule="auto"/>
              <w:jc w:val="both"/>
              <w:rPr>
                <w:sz w:val="22"/>
                <w:szCs w:val="22"/>
                <w:lang w:val="en-US"/>
              </w:rPr>
            </w:pPr>
            <w:r w:rsidRPr="00497B1E">
              <w:t>xxx</w:t>
            </w:r>
          </w:p>
        </w:tc>
      </w:tr>
      <w:tr w:rsidR="00480949" w:rsidRPr="00953054" w14:paraId="705E79C3" w14:textId="77777777" w:rsidTr="00480949">
        <w:trPr>
          <w:trHeight w:val="341"/>
        </w:trPr>
        <w:tc>
          <w:tcPr>
            <w:tcW w:w="3532" w:type="pct"/>
            <w:shd w:val="clear" w:color="auto" w:fill="auto"/>
            <w:noWrap/>
            <w:vAlign w:val="bottom"/>
            <w:hideMark/>
          </w:tcPr>
          <w:p w14:paraId="38D433E4" w14:textId="77777777" w:rsidR="00480949" w:rsidRPr="00953054" w:rsidRDefault="00480949" w:rsidP="00451E94">
            <w:pPr>
              <w:autoSpaceDE/>
              <w:autoSpaceDN/>
              <w:spacing w:line="276" w:lineRule="auto"/>
              <w:jc w:val="both"/>
              <w:rPr>
                <w:sz w:val="22"/>
                <w:szCs w:val="22"/>
                <w:lang w:eastAsia="en-GB"/>
              </w:rPr>
            </w:pPr>
            <w:r w:rsidRPr="00953054">
              <w:rPr>
                <w:sz w:val="22"/>
                <w:szCs w:val="22"/>
                <w:lang w:eastAsia="en-GB"/>
              </w:rPr>
              <w:t>Non-cash grants received</w:t>
            </w:r>
          </w:p>
        </w:tc>
        <w:tc>
          <w:tcPr>
            <w:tcW w:w="1468" w:type="pct"/>
          </w:tcPr>
          <w:p w14:paraId="3FD79376" w14:textId="390CEA24" w:rsidR="00480949" w:rsidRPr="00953054" w:rsidRDefault="00480949" w:rsidP="00451E94">
            <w:pPr>
              <w:autoSpaceDE/>
              <w:autoSpaceDN/>
              <w:spacing w:line="276" w:lineRule="auto"/>
              <w:jc w:val="both"/>
              <w:rPr>
                <w:sz w:val="22"/>
                <w:szCs w:val="22"/>
                <w:lang w:val="en-US"/>
              </w:rPr>
            </w:pPr>
            <w:r w:rsidRPr="00497B1E">
              <w:t>(xxx)</w:t>
            </w:r>
          </w:p>
        </w:tc>
      </w:tr>
      <w:tr w:rsidR="00480949" w:rsidRPr="00953054" w14:paraId="5DA28BF4" w14:textId="77777777" w:rsidTr="00480949">
        <w:trPr>
          <w:trHeight w:val="341"/>
        </w:trPr>
        <w:tc>
          <w:tcPr>
            <w:tcW w:w="3532" w:type="pct"/>
            <w:shd w:val="clear" w:color="auto" w:fill="auto"/>
            <w:vAlign w:val="bottom"/>
            <w:hideMark/>
          </w:tcPr>
          <w:p w14:paraId="73722306" w14:textId="77777777" w:rsidR="00480949" w:rsidRPr="00953054" w:rsidRDefault="00480949" w:rsidP="00451E94">
            <w:pPr>
              <w:autoSpaceDE/>
              <w:autoSpaceDN/>
              <w:spacing w:line="276" w:lineRule="auto"/>
              <w:jc w:val="both"/>
              <w:rPr>
                <w:sz w:val="22"/>
                <w:szCs w:val="22"/>
                <w:lang w:eastAsia="en-GB"/>
              </w:rPr>
            </w:pPr>
            <w:r w:rsidRPr="00953054">
              <w:rPr>
                <w:sz w:val="22"/>
                <w:szCs w:val="22"/>
                <w:lang w:eastAsia="en-GB"/>
              </w:rPr>
              <w:t>Contributed assets</w:t>
            </w:r>
          </w:p>
        </w:tc>
        <w:tc>
          <w:tcPr>
            <w:tcW w:w="1468" w:type="pct"/>
          </w:tcPr>
          <w:p w14:paraId="7CB6A0AD" w14:textId="3F7F4783" w:rsidR="00480949" w:rsidRPr="00953054" w:rsidRDefault="00480949" w:rsidP="00451E94">
            <w:pPr>
              <w:autoSpaceDE/>
              <w:autoSpaceDN/>
              <w:spacing w:line="276" w:lineRule="auto"/>
              <w:jc w:val="both"/>
              <w:rPr>
                <w:sz w:val="22"/>
                <w:szCs w:val="22"/>
                <w:lang w:val="en-US"/>
              </w:rPr>
            </w:pPr>
            <w:r w:rsidRPr="00497B1E">
              <w:t>(xxx)</w:t>
            </w:r>
          </w:p>
        </w:tc>
      </w:tr>
      <w:tr w:rsidR="00480949" w:rsidRPr="00953054" w14:paraId="0C0A27E4" w14:textId="77777777" w:rsidTr="00480949">
        <w:trPr>
          <w:trHeight w:val="341"/>
        </w:trPr>
        <w:tc>
          <w:tcPr>
            <w:tcW w:w="3532" w:type="pct"/>
            <w:shd w:val="clear" w:color="auto" w:fill="auto"/>
            <w:vAlign w:val="bottom"/>
            <w:hideMark/>
          </w:tcPr>
          <w:p w14:paraId="3FDFF133" w14:textId="77777777" w:rsidR="00480949" w:rsidRPr="00953054" w:rsidRDefault="00480949" w:rsidP="00451E94">
            <w:pPr>
              <w:autoSpaceDE/>
              <w:autoSpaceDN/>
              <w:spacing w:line="276" w:lineRule="auto"/>
              <w:jc w:val="both"/>
              <w:rPr>
                <w:sz w:val="22"/>
                <w:szCs w:val="22"/>
                <w:lang w:eastAsia="en-GB"/>
              </w:rPr>
            </w:pPr>
            <w:r w:rsidRPr="00953054">
              <w:rPr>
                <w:sz w:val="22"/>
                <w:szCs w:val="22"/>
                <w:lang w:eastAsia="en-GB"/>
              </w:rPr>
              <w:t>Impairment</w:t>
            </w:r>
          </w:p>
        </w:tc>
        <w:tc>
          <w:tcPr>
            <w:tcW w:w="1468" w:type="pct"/>
          </w:tcPr>
          <w:p w14:paraId="0D34F80A" w14:textId="10E73DAA" w:rsidR="00480949" w:rsidRPr="00953054" w:rsidRDefault="00480949" w:rsidP="00451E94">
            <w:pPr>
              <w:autoSpaceDE/>
              <w:autoSpaceDN/>
              <w:spacing w:line="276" w:lineRule="auto"/>
              <w:jc w:val="both"/>
              <w:rPr>
                <w:sz w:val="22"/>
                <w:szCs w:val="22"/>
                <w:lang w:val="en-US"/>
              </w:rPr>
            </w:pPr>
            <w:r w:rsidRPr="00497B1E">
              <w:t>xxx</w:t>
            </w:r>
          </w:p>
        </w:tc>
      </w:tr>
      <w:tr w:rsidR="00480949" w:rsidRPr="00953054" w14:paraId="542CBC85" w14:textId="77777777" w:rsidTr="00480949">
        <w:trPr>
          <w:trHeight w:val="341"/>
        </w:trPr>
        <w:tc>
          <w:tcPr>
            <w:tcW w:w="3532" w:type="pct"/>
            <w:shd w:val="clear" w:color="auto" w:fill="auto"/>
            <w:vAlign w:val="bottom"/>
            <w:hideMark/>
          </w:tcPr>
          <w:p w14:paraId="7CA9101E" w14:textId="77777777" w:rsidR="00480949" w:rsidRPr="00953054" w:rsidRDefault="00480949" w:rsidP="00451E94">
            <w:pPr>
              <w:autoSpaceDE/>
              <w:autoSpaceDN/>
              <w:spacing w:line="276" w:lineRule="auto"/>
              <w:jc w:val="both"/>
              <w:rPr>
                <w:sz w:val="22"/>
                <w:szCs w:val="22"/>
                <w:lang w:eastAsia="en-GB"/>
              </w:rPr>
            </w:pPr>
            <w:r w:rsidRPr="00953054">
              <w:rPr>
                <w:sz w:val="22"/>
                <w:szCs w:val="22"/>
                <w:lang w:eastAsia="en-GB"/>
              </w:rPr>
              <w:t>Gains and losses on disposal of assets</w:t>
            </w:r>
          </w:p>
        </w:tc>
        <w:tc>
          <w:tcPr>
            <w:tcW w:w="1468" w:type="pct"/>
          </w:tcPr>
          <w:p w14:paraId="7CDC5B3C" w14:textId="12356AC4" w:rsidR="00480949" w:rsidRPr="00953054" w:rsidRDefault="00480949" w:rsidP="00451E94">
            <w:pPr>
              <w:autoSpaceDE/>
              <w:autoSpaceDN/>
              <w:spacing w:line="276" w:lineRule="auto"/>
              <w:jc w:val="both"/>
              <w:rPr>
                <w:sz w:val="22"/>
                <w:szCs w:val="22"/>
                <w:lang w:val="en-US"/>
              </w:rPr>
            </w:pPr>
            <w:r w:rsidRPr="00497B1E">
              <w:t>(xxx)</w:t>
            </w:r>
          </w:p>
        </w:tc>
      </w:tr>
      <w:tr w:rsidR="00480949" w:rsidRPr="00953054" w14:paraId="60469515" w14:textId="77777777" w:rsidTr="00480949">
        <w:trPr>
          <w:trHeight w:val="341"/>
        </w:trPr>
        <w:tc>
          <w:tcPr>
            <w:tcW w:w="3532" w:type="pct"/>
            <w:shd w:val="clear" w:color="auto" w:fill="auto"/>
            <w:noWrap/>
            <w:vAlign w:val="bottom"/>
            <w:hideMark/>
          </w:tcPr>
          <w:p w14:paraId="534921B7" w14:textId="77777777" w:rsidR="00480949" w:rsidRPr="00953054" w:rsidRDefault="00480949" w:rsidP="00451E94">
            <w:pPr>
              <w:autoSpaceDE/>
              <w:autoSpaceDN/>
              <w:spacing w:line="276" w:lineRule="auto"/>
              <w:jc w:val="both"/>
              <w:rPr>
                <w:sz w:val="22"/>
                <w:szCs w:val="22"/>
                <w:lang w:eastAsia="en-GB"/>
              </w:rPr>
            </w:pPr>
            <w:r w:rsidRPr="00953054">
              <w:rPr>
                <w:sz w:val="22"/>
                <w:szCs w:val="22"/>
                <w:lang w:eastAsia="en-GB"/>
              </w:rPr>
              <w:t>Contribution to provisions</w:t>
            </w:r>
          </w:p>
        </w:tc>
        <w:tc>
          <w:tcPr>
            <w:tcW w:w="1468" w:type="pct"/>
          </w:tcPr>
          <w:p w14:paraId="379F5CCC" w14:textId="264DAA09" w:rsidR="00480949" w:rsidRPr="00953054" w:rsidRDefault="00480949" w:rsidP="00451E94">
            <w:pPr>
              <w:autoSpaceDE/>
              <w:autoSpaceDN/>
              <w:spacing w:line="276" w:lineRule="auto"/>
              <w:jc w:val="both"/>
              <w:rPr>
                <w:sz w:val="22"/>
                <w:szCs w:val="22"/>
                <w:lang w:val="en-US"/>
              </w:rPr>
            </w:pPr>
            <w:r w:rsidRPr="00497B1E">
              <w:t>xxx</w:t>
            </w:r>
          </w:p>
        </w:tc>
      </w:tr>
      <w:tr w:rsidR="00480949" w:rsidRPr="00953054" w14:paraId="4D88BFF9" w14:textId="77777777" w:rsidTr="00480949">
        <w:trPr>
          <w:trHeight w:val="341"/>
        </w:trPr>
        <w:tc>
          <w:tcPr>
            <w:tcW w:w="3532" w:type="pct"/>
            <w:shd w:val="clear" w:color="auto" w:fill="auto"/>
            <w:noWrap/>
            <w:vAlign w:val="bottom"/>
            <w:hideMark/>
          </w:tcPr>
          <w:p w14:paraId="0ED22138" w14:textId="77777777" w:rsidR="00480949" w:rsidRPr="00953054" w:rsidRDefault="00480949" w:rsidP="00451E94">
            <w:pPr>
              <w:autoSpaceDE/>
              <w:autoSpaceDN/>
              <w:spacing w:line="276" w:lineRule="auto"/>
              <w:jc w:val="both"/>
              <w:rPr>
                <w:sz w:val="22"/>
                <w:szCs w:val="22"/>
                <w:lang w:eastAsia="en-GB"/>
              </w:rPr>
            </w:pPr>
            <w:r w:rsidRPr="00953054">
              <w:rPr>
                <w:sz w:val="22"/>
                <w:szCs w:val="22"/>
                <w:lang w:eastAsia="en-GB"/>
              </w:rPr>
              <w:t>Contribution to impairment allowance</w:t>
            </w:r>
          </w:p>
        </w:tc>
        <w:tc>
          <w:tcPr>
            <w:tcW w:w="1468" w:type="pct"/>
          </w:tcPr>
          <w:p w14:paraId="2E512BF9" w14:textId="0C80E407" w:rsidR="00480949" w:rsidRPr="00953054" w:rsidRDefault="00480949" w:rsidP="00451E94">
            <w:pPr>
              <w:autoSpaceDE/>
              <w:autoSpaceDN/>
              <w:spacing w:line="276" w:lineRule="auto"/>
              <w:jc w:val="both"/>
              <w:rPr>
                <w:sz w:val="22"/>
                <w:szCs w:val="22"/>
                <w:lang w:val="en-US"/>
              </w:rPr>
            </w:pPr>
            <w:r w:rsidRPr="00497B1E">
              <w:t>xxx</w:t>
            </w:r>
          </w:p>
        </w:tc>
      </w:tr>
      <w:tr w:rsidR="00480949" w:rsidRPr="00953054" w14:paraId="526740E3" w14:textId="77777777" w:rsidTr="00480949">
        <w:trPr>
          <w:trHeight w:val="341"/>
        </w:trPr>
        <w:tc>
          <w:tcPr>
            <w:tcW w:w="3532" w:type="pct"/>
            <w:shd w:val="clear" w:color="auto" w:fill="auto"/>
            <w:noWrap/>
            <w:vAlign w:val="bottom"/>
            <w:hideMark/>
          </w:tcPr>
          <w:p w14:paraId="12398282" w14:textId="77777777" w:rsidR="00480949" w:rsidRPr="00953054" w:rsidRDefault="00480949" w:rsidP="00451E94">
            <w:pPr>
              <w:autoSpaceDE/>
              <w:autoSpaceDN/>
              <w:spacing w:line="276" w:lineRule="auto"/>
              <w:jc w:val="both"/>
              <w:rPr>
                <w:b/>
                <w:sz w:val="22"/>
                <w:szCs w:val="22"/>
                <w:lang w:eastAsia="en-GB"/>
              </w:rPr>
            </w:pPr>
            <w:r w:rsidRPr="00953054">
              <w:rPr>
                <w:b/>
                <w:sz w:val="22"/>
                <w:szCs w:val="22"/>
                <w:lang w:eastAsia="en-GB"/>
              </w:rPr>
              <w:t>Working capital adjustments</w:t>
            </w:r>
          </w:p>
        </w:tc>
        <w:tc>
          <w:tcPr>
            <w:tcW w:w="1468" w:type="pct"/>
          </w:tcPr>
          <w:p w14:paraId="435080E7" w14:textId="77777777" w:rsidR="00480949" w:rsidRPr="00953054" w:rsidRDefault="00480949" w:rsidP="00451E94">
            <w:pPr>
              <w:autoSpaceDE/>
              <w:autoSpaceDN/>
              <w:spacing w:line="276" w:lineRule="auto"/>
              <w:jc w:val="both"/>
              <w:rPr>
                <w:sz w:val="22"/>
                <w:szCs w:val="22"/>
                <w:lang w:val="en-US"/>
              </w:rPr>
            </w:pPr>
          </w:p>
        </w:tc>
      </w:tr>
      <w:tr w:rsidR="00480949" w:rsidRPr="00953054" w14:paraId="72E2F025" w14:textId="77777777" w:rsidTr="00480949">
        <w:trPr>
          <w:trHeight w:val="341"/>
        </w:trPr>
        <w:tc>
          <w:tcPr>
            <w:tcW w:w="3532" w:type="pct"/>
            <w:shd w:val="clear" w:color="auto" w:fill="auto"/>
            <w:noWrap/>
            <w:vAlign w:val="bottom"/>
            <w:hideMark/>
          </w:tcPr>
          <w:p w14:paraId="5E31189C" w14:textId="77777777" w:rsidR="00480949" w:rsidRPr="00953054" w:rsidRDefault="00480949" w:rsidP="00451E94">
            <w:pPr>
              <w:autoSpaceDE/>
              <w:autoSpaceDN/>
              <w:spacing w:line="276" w:lineRule="auto"/>
              <w:jc w:val="both"/>
              <w:rPr>
                <w:sz w:val="22"/>
                <w:szCs w:val="22"/>
                <w:lang w:eastAsia="en-GB"/>
              </w:rPr>
            </w:pPr>
            <w:r w:rsidRPr="00953054">
              <w:rPr>
                <w:sz w:val="22"/>
                <w:szCs w:val="22"/>
                <w:lang w:eastAsia="en-GB"/>
              </w:rPr>
              <w:t>Increase in inventory</w:t>
            </w:r>
          </w:p>
        </w:tc>
        <w:tc>
          <w:tcPr>
            <w:tcW w:w="1468" w:type="pct"/>
          </w:tcPr>
          <w:p w14:paraId="1C8A08D8" w14:textId="47B8A254" w:rsidR="00480949" w:rsidRPr="00953054" w:rsidRDefault="00480949" w:rsidP="00451E94">
            <w:pPr>
              <w:autoSpaceDE/>
              <w:autoSpaceDN/>
              <w:spacing w:line="276" w:lineRule="auto"/>
              <w:jc w:val="both"/>
              <w:rPr>
                <w:sz w:val="22"/>
                <w:szCs w:val="22"/>
                <w:lang w:eastAsia="en-GB"/>
              </w:rPr>
            </w:pPr>
            <w:r w:rsidRPr="00497B1E">
              <w:t>(xxx)</w:t>
            </w:r>
          </w:p>
        </w:tc>
      </w:tr>
      <w:tr w:rsidR="00480949" w:rsidRPr="00953054" w14:paraId="241F8F50" w14:textId="77777777" w:rsidTr="00480949">
        <w:trPr>
          <w:trHeight w:val="341"/>
        </w:trPr>
        <w:tc>
          <w:tcPr>
            <w:tcW w:w="3532" w:type="pct"/>
            <w:shd w:val="clear" w:color="auto" w:fill="auto"/>
            <w:noWrap/>
            <w:vAlign w:val="bottom"/>
            <w:hideMark/>
          </w:tcPr>
          <w:p w14:paraId="0723ACA9" w14:textId="77777777" w:rsidR="00480949" w:rsidRPr="00953054" w:rsidRDefault="00480949" w:rsidP="00451E94">
            <w:pPr>
              <w:autoSpaceDE/>
              <w:autoSpaceDN/>
              <w:spacing w:line="276" w:lineRule="auto"/>
              <w:jc w:val="both"/>
              <w:rPr>
                <w:sz w:val="22"/>
                <w:szCs w:val="22"/>
                <w:lang w:eastAsia="en-GB"/>
              </w:rPr>
            </w:pPr>
            <w:r w:rsidRPr="00953054">
              <w:rPr>
                <w:sz w:val="22"/>
                <w:szCs w:val="22"/>
                <w:lang w:eastAsia="en-GB"/>
              </w:rPr>
              <w:t>Increase in receivables</w:t>
            </w:r>
          </w:p>
        </w:tc>
        <w:tc>
          <w:tcPr>
            <w:tcW w:w="1468" w:type="pct"/>
          </w:tcPr>
          <w:p w14:paraId="7EA3948D" w14:textId="11385CCA" w:rsidR="00480949" w:rsidRPr="00953054" w:rsidRDefault="00480949" w:rsidP="00451E94">
            <w:pPr>
              <w:autoSpaceDE/>
              <w:autoSpaceDN/>
              <w:spacing w:line="276" w:lineRule="auto"/>
              <w:jc w:val="both"/>
              <w:rPr>
                <w:sz w:val="22"/>
                <w:szCs w:val="22"/>
                <w:lang w:eastAsia="en-GB"/>
              </w:rPr>
            </w:pPr>
            <w:r w:rsidRPr="00497B1E">
              <w:t>(xxx)</w:t>
            </w:r>
          </w:p>
        </w:tc>
      </w:tr>
      <w:tr w:rsidR="00480949" w:rsidRPr="00953054" w14:paraId="1A5DD337" w14:textId="77777777" w:rsidTr="00480949">
        <w:trPr>
          <w:trHeight w:val="341"/>
        </w:trPr>
        <w:tc>
          <w:tcPr>
            <w:tcW w:w="3532" w:type="pct"/>
            <w:shd w:val="clear" w:color="auto" w:fill="auto"/>
            <w:noWrap/>
            <w:vAlign w:val="bottom"/>
            <w:hideMark/>
          </w:tcPr>
          <w:p w14:paraId="69C9B18C" w14:textId="77777777" w:rsidR="00480949" w:rsidRPr="00953054" w:rsidRDefault="00480949" w:rsidP="00451E94">
            <w:pPr>
              <w:autoSpaceDE/>
              <w:autoSpaceDN/>
              <w:spacing w:line="276" w:lineRule="auto"/>
              <w:jc w:val="both"/>
              <w:rPr>
                <w:sz w:val="22"/>
                <w:szCs w:val="22"/>
                <w:lang w:eastAsia="en-GB"/>
              </w:rPr>
            </w:pPr>
            <w:r w:rsidRPr="00953054">
              <w:rPr>
                <w:sz w:val="22"/>
                <w:szCs w:val="22"/>
                <w:lang w:eastAsia="en-GB"/>
              </w:rPr>
              <w:t>Increase in deferred income</w:t>
            </w:r>
          </w:p>
        </w:tc>
        <w:tc>
          <w:tcPr>
            <w:tcW w:w="1468" w:type="pct"/>
          </w:tcPr>
          <w:p w14:paraId="79AD3E9E" w14:textId="3A4C76EB" w:rsidR="00480949" w:rsidRPr="00953054" w:rsidRDefault="00480949" w:rsidP="00451E94">
            <w:pPr>
              <w:autoSpaceDE/>
              <w:autoSpaceDN/>
              <w:spacing w:line="276" w:lineRule="auto"/>
              <w:jc w:val="both"/>
              <w:rPr>
                <w:sz w:val="22"/>
                <w:szCs w:val="22"/>
                <w:lang w:val="en-US"/>
              </w:rPr>
            </w:pPr>
            <w:r w:rsidRPr="00497B1E">
              <w:t>xxx</w:t>
            </w:r>
          </w:p>
        </w:tc>
      </w:tr>
      <w:tr w:rsidR="00480949" w:rsidRPr="00953054" w14:paraId="74657E58" w14:textId="77777777" w:rsidTr="00480949">
        <w:trPr>
          <w:trHeight w:val="341"/>
        </w:trPr>
        <w:tc>
          <w:tcPr>
            <w:tcW w:w="3532" w:type="pct"/>
            <w:shd w:val="clear" w:color="auto" w:fill="auto"/>
            <w:noWrap/>
            <w:vAlign w:val="bottom"/>
            <w:hideMark/>
          </w:tcPr>
          <w:p w14:paraId="1C7CAA5E" w14:textId="77777777" w:rsidR="00480949" w:rsidRPr="00953054" w:rsidRDefault="00480949" w:rsidP="00451E94">
            <w:pPr>
              <w:autoSpaceDE/>
              <w:autoSpaceDN/>
              <w:spacing w:line="276" w:lineRule="auto"/>
              <w:jc w:val="both"/>
              <w:rPr>
                <w:sz w:val="22"/>
                <w:szCs w:val="22"/>
                <w:lang w:eastAsia="en-GB"/>
              </w:rPr>
            </w:pPr>
            <w:r w:rsidRPr="00953054">
              <w:rPr>
                <w:sz w:val="22"/>
                <w:szCs w:val="22"/>
                <w:lang w:eastAsia="en-GB"/>
              </w:rPr>
              <w:t>Increase in payables</w:t>
            </w:r>
          </w:p>
        </w:tc>
        <w:tc>
          <w:tcPr>
            <w:tcW w:w="1468" w:type="pct"/>
          </w:tcPr>
          <w:p w14:paraId="75A09344" w14:textId="227ADE6E" w:rsidR="00480949" w:rsidRPr="00953054" w:rsidRDefault="00480949" w:rsidP="00451E94">
            <w:pPr>
              <w:autoSpaceDE/>
              <w:autoSpaceDN/>
              <w:spacing w:line="276" w:lineRule="auto"/>
              <w:jc w:val="both"/>
              <w:rPr>
                <w:sz w:val="22"/>
                <w:szCs w:val="22"/>
                <w:lang w:val="en-US"/>
              </w:rPr>
            </w:pPr>
            <w:r w:rsidRPr="00497B1E">
              <w:t>xxx</w:t>
            </w:r>
          </w:p>
        </w:tc>
      </w:tr>
      <w:tr w:rsidR="00480949" w:rsidRPr="00953054" w14:paraId="0AE6EE48" w14:textId="77777777" w:rsidTr="00480949">
        <w:trPr>
          <w:trHeight w:val="341"/>
        </w:trPr>
        <w:tc>
          <w:tcPr>
            <w:tcW w:w="3532" w:type="pct"/>
            <w:shd w:val="clear" w:color="auto" w:fill="auto"/>
            <w:noWrap/>
            <w:vAlign w:val="bottom"/>
          </w:tcPr>
          <w:p w14:paraId="74ACEA68" w14:textId="77777777" w:rsidR="00480949" w:rsidRPr="00953054" w:rsidRDefault="00480949" w:rsidP="00451E94">
            <w:pPr>
              <w:autoSpaceDE/>
              <w:autoSpaceDN/>
              <w:spacing w:line="276" w:lineRule="auto"/>
              <w:jc w:val="both"/>
              <w:rPr>
                <w:sz w:val="22"/>
                <w:szCs w:val="22"/>
                <w:lang w:eastAsia="en-GB"/>
              </w:rPr>
            </w:pPr>
            <w:r w:rsidRPr="00953054">
              <w:rPr>
                <w:sz w:val="22"/>
                <w:szCs w:val="22"/>
                <w:lang w:eastAsia="en-GB"/>
              </w:rPr>
              <w:t>Increase in payments received in advance</w:t>
            </w:r>
          </w:p>
        </w:tc>
        <w:tc>
          <w:tcPr>
            <w:tcW w:w="1468" w:type="pct"/>
          </w:tcPr>
          <w:p w14:paraId="28A97C1D" w14:textId="5EB3D942" w:rsidR="00480949" w:rsidRPr="00953054" w:rsidRDefault="00480949" w:rsidP="00451E94">
            <w:pPr>
              <w:autoSpaceDE/>
              <w:autoSpaceDN/>
              <w:spacing w:line="276" w:lineRule="auto"/>
              <w:jc w:val="both"/>
              <w:rPr>
                <w:sz w:val="22"/>
                <w:szCs w:val="22"/>
                <w:lang w:val="en-US"/>
              </w:rPr>
            </w:pPr>
            <w:r w:rsidRPr="00497B1E">
              <w:t>xxx</w:t>
            </w:r>
          </w:p>
        </w:tc>
      </w:tr>
      <w:tr w:rsidR="00480949" w:rsidRPr="00953054" w14:paraId="240AA94E" w14:textId="77777777" w:rsidTr="00480949">
        <w:trPr>
          <w:trHeight w:val="341"/>
        </w:trPr>
        <w:tc>
          <w:tcPr>
            <w:tcW w:w="3532" w:type="pct"/>
            <w:shd w:val="clear" w:color="auto" w:fill="auto"/>
            <w:noWrap/>
            <w:vAlign w:val="bottom"/>
          </w:tcPr>
          <w:p w14:paraId="584FF1FB" w14:textId="77777777" w:rsidR="00480949" w:rsidRPr="00953054" w:rsidRDefault="00480949" w:rsidP="00451E94">
            <w:pPr>
              <w:autoSpaceDE/>
              <w:autoSpaceDN/>
              <w:spacing w:line="276" w:lineRule="auto"/>
              <w:jc w:val="both"/>
              <w:rPr>
                <w:b/>
                <w:sz w:val="22"/>
                <w:szCs w:val="22"/>
                <w:lang w:eastAsia="en-GB"/>
              </w:rPr>
            </w:pPr>
            <w:r w:rsidRPr="00953054">
              <w:rPr>
                <w:b/>
                <w:sz w:val="22"/>
                <w:szCs w:val="22"/>
                <w:lang w:eastAsia="en-GB"/>
              </w:rPr>
              <w:t>Net cash flow from operating activities</w:t>
            </w:r>
          </w:p>
        </w:tc>
        <w:tc>
          <w:tcPr>
            <w:tcW w:w="1468" w:type="pct"/>
          </w:tcPr>
          <w:p w14:paraId="0E03225F" w14:textId="34A294C4" w:rsidR="00480949" w:rsidRPr="00953054" w:rsidRDefault="00480949" w:rsidP="00451E94">
            <w:pPr>
              <w:autoSpaceDE/>
              <w:autoSpaceDN/>
              <w:spacing w:line="276" w:lineRule="auto"/>
              <w:jc w:val="both"/>
              <w:rPr>
                <w:b/>
                <w:sz w:val="22"/>
                <w:szCs w:val="22"/>
                <w:lang w:val="en-US"/>
              </w:rPr>
            </w:pPr>
            <w:r w:rsidRPr="00497B1E">
              <w:t>xxx</w:t>
            </w:r>
          </w:p>
        </w:tc>
      </w:tr>
    </w:tbl>
    <w:p w14:paraId="480DE1D6" w14:textId="77777777" w:rsidR="007D72A4" w:rsidRPr="00953054" w:rsidRDefault="007D72A4" w:rsidP="00953054">
      <w:pPr>
        <w:autoSpaceDE/>
        <w:autoSpaceDN/>
        <w:spacing w:line="360" w:lineRule="auto"/>
        <w:jc w:val="both"/>
        <w:rPr>
          <w:bCs/>
          <w:i/>
          <w:sz w:val="22"/>
          <w:szCs w:val="22"/>
        </w:rPr>
      </w:pPr>
      <w:r w:rsidRPr="00953054">
        <w:rPr>
          <w:bCs/>
          <w:i/>
          <w:sz w:val="22"/>
          <w:szCs w:val="22"/>
        </w:rPr>
        <w:t>(The total of this statement should tie to the cash flow section on net cash flows from/ used in operations)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230"/>
        <w:gridCol w:w="1450"/>
        <w:gridCol w:w="1450"/>
        <w:gridCol w:w="1450"/>
        <w:gridCol w:w="1450"/>
      </w:tblGrid>
      <w:tr w:rsidR="00650C14" w:rsidRPr="00953054" w14:paraId="52CFD6A5" w14:textId="77777777" w:rsidTr="004E1238">
        <w:trPr>
          <w:trHeight w:val="340"/>
        </w:trPr>
        <w:tc>
          <w:tcPr>
            <w:tcW w:w="1788" w:type="pct"/>
            <w:shd w:val="clear" w:color="auto" w:fill="auto"/>
            <w:vAlign w:val="bottom"/>
            <w:hideMark/>
          </w:tcPr>
          <w:p w14:paraId="21CDA72B" w14:textId="77777777" w:rsidR="00D83F1C" w:rsidRPr="00953054" w:rsidRDefault="00D83F1C" w:rsidP="00953054">
            <w:pPr>
              <w:spacing w:line="276" w:lineRule="auto"/>
              <w:jc w:val="both"/>
              <w:rPr>
                <w:sz w:val="22"/>
                <w:szCs w:val="22"/>
              </w:rPr>
            </w:pPr>
            <w:r w:rsidRPr="00953054">
              <w:rPr>
                <w:sz w:val="22"/>
                <w:szCs w:val="22"/>
              </w:rPr>
              <w:t xml:space="preserve">Receivables </w:t>
            </w:r>
            <w:r w:rsidR="004E1238" w:rsidRPr="00953054">
              <w:rPr>
                <w:sz w:val="22"/>
                <w:szCs w:val="22"/>
              </w:rPr>
              <w:t>from non-exchange transactions</w:t>
            </w:r>
          </w:p>
        </w:tc>
        <w:tc>
          <w:tcPr>
            <w:tcW w:w="803" w:type="pct"/>
            <w:vAlign w:val="center"/>
          </w:tcPr>
          <w:p w14:paraId="6992D527" w14:textId="77777777" w:rsidR="00D83F1C" w:rsidRPr="00953054" w:rsidRDefault="00D83F1C" w:rsidP="00953054">
            <w:pPr>
              <w:spacing w:line="276" w:lineRule="auto"/>
              <w:jc w:val="both"/>
              <w:rPr>
                <w:sz w:val="22"/>
                <w:szCs w:val="22"/>
              </w:rPr>
            </w:pPr>
            <w:r w:rsidRPr="00953054">
              <w:rPr>
                <w:sz w:val="22"/>
                <w:szCs w:val="22"/>
              </w:rPr>
              <w:t>xxx</w:t>
            </w:r>
          </w:p>
        </w:tc>
        <w:tc>
          <w:tcPr>
            <w:tcW w:w="803" w:type="pct"/>
            <w:shd w:val="clear" w:color="auto" w:fill="auto"/>
            <w:vAlign w:val="center"/>
          </w:tcPr>
          <w:p w14:paraId="41082806" w14:textId="77777777" w:rsidR="00D83F1C" w:rsidRPr="00953054" w:rsidRDefault="00D83F1C" w:rsidP="00953054">
            <w:pPr>
              <w:spacing w:line="276" w:lineRule="auto"/>
              <w:jc w:val="both"/>
              <w:rPr>
                <w:sz w:val="22"/>
                <w:szCs w:val="22"/>
              </w:rPr>
            </w:pPr>
            <w:r w:rsidRPr="00953054">
              <w:rPr>
                <w:sz w:val="22"/>
                <w:szCs w:val="22"/>
              </w:rPr>
              <w:t>xxx</w:t>
            </w:r>
          </w:p>
        </w:tc>
        <w:tc>
          <w:tcPr>
            <w:tcW w:w="803" w:type="pct"/>
            <w:shd w:val="clear" w:color="auto" w:fill="auto"/>
            <w:vAlign w:val="center"/>
          </w:tcPr>
          <w:p w14:paraId="70F45115" w14:textId="77777777" w:rsidR="00D83F1C" w:rsidRPr="00953054" w:rsidRDefault="00D83F1C" w:rsidP="00953054">
            <w:pPr>
              <w:spacing w:line="276" w:lineRule="auto"/>
              <w:jc w:val="both"/>
              <w:rPr>
                <w:sz w:val="22"/>
                <w:szCs w:val="22"/>
              </w:rPr>
            </w:pPr>
            <w:r w:rsidRPr="00953054">
              <w:rPr>
                <w:sz w:val="22"/>
                <w:szCs w:val="22"/>
              </w:rPr>
              <w:t>xxx</w:t>
            </w:r>
          </w:p>
        </w:tc>
        <w:tc>
          <w:tcPr>
            <w:tcW w:w="803" w:type="pct"/>
            <w:shd w:val="clear" w:color="auto" w:fill="auto"/>
            <w:vAlign w:val="center"/>
          </w:tcPr>
          <w:p w14:paraId="67D789D6" w14:textId="77777777" w:rsidR="00D83F1C" w:rsidRPr="00953054" w:rsidRDefault="00D83F1C" w:rsidP="00953054">
            <w:pPr>
              <w:spacing w:line="276" w:lineRule="auto"/>
              <w:jc w:val="both"/>
              <w:rPr>
                <w:sz w:val="22"/>
                <w:szCs w:val="22"/>
              </w:rPr>
            </w:pPr>
            <w:r w:rsidRPr="00953054">
              <w:rPr>
                <w:sz w:val="22"/>
                <w:szCs w:val="22"/>
              </w:rPr>
              <w:t>xxx</w:t>
            </w:r>
          </w:p>
        </w:tc>
      </w:tr>
      <w:tr w:rsidR="00650C14" w:rsidRPr="00953054" w14:paraId="382AA543" w14:textId="77777777" w:rsidTr="004E1238">
        <w:trPr>
          <w:trHeight w:val="340"/>
        </w:trPr>
        <w:tc>
          <w:tcPr>
            <w:tcW w:w="1788" w:type="pct"/>
            <w:shd w:val="clear" w:color="auto" w:fill="auto"/>
            <w:vAlign w:val="bottom"/>
            <w:hideMark/>
          </w:tcPr>
          <w:p w14:paraId="0A6A541B" w14:textId="77777777" w:rsidR="00D83F1C" w:rsidRPr="00953054" w:rsidRDefault="00D83F1C" w:rsidP="00953054">
            <w:pPr>
              <w:spacing w:line="276" w:lineRule="auto"/>
              <w:jc w:val="both"/>
              <w:rPr>
                <w:sz w:val="22"/>
                <w:szCs w:val="22"/>
              </w:rPr>
            </w:pPr>
            <w:r w:rsidRPr="00953054">
              <w:rPr>
                <w:sz w:val="22"/>
                <w:szCs w:val="22"/>
              </w:rPr>
              <w:t xml:space="preserve">Bank </w:t>
            </w:r>
            <w:r w:rsidR="004E1238" w:rsidRPr="00953054">
              <w:rPr>
                <w:sz w:val="22"/>
                <w:szCs w:val="22"/>
              </w:rPr>
              <w:t>balances</w:t>
            </w:r>
          </w:p>
        </w:tc>
        <w:tc>
          <w:tcPr>
            <w:tcW w:w="803" w:type="pct"/>
            <w:vAlign w:val="center"/>
          </w:tcPr>
          <w:p w14:paraId="2C295352" w14:textId="77777777" w:rsidR="00D83F1C" w:rsidRPr="00953054" w:rsidRDefault="00D83F1C" w:rsidP="00953054">
            <w:pPr>
              <w:spacing w:line="276" w:lineRule="auto"/>
              <w:jc w:val="both"/>
              <w:rPr>
                <w:sz w:val="22"/>
                <w:szCs w:val="22"/>
              </w:rPr>
            </w:pPr>
            <w:r w:rsidRPr="00953054">
              <w:rPr>
                <w:sz w:val="22"/>
                <w:szCs w:val="22"/>
              </w:rPr>
              <w:t>xxx</w:t>
            </w:r>
          </w:p>
        </w:tc>
        <w:tc>
          <w:tcPr>
            <w:tcW w:w="803" w:type="pct"/>
            <w:shd w:val="clear" w:color="auto" w:fill="auto"/>
            <w:vAlign w:val="center"/>
          </w:tcPr>
          <w:p w14:paraId="486E3D84" w14:textId="77777777" w:rsidR="00D83F1C" w:rsidRPr="00953054" w:rsidRDefault="00D83F1C" w:rsidP="00953054">
            <w:pPr>
              <w:spacing w:line="276" w:lineRule="auto"/>
              <w:jc w:val="both"/>
              <w:rPr>
                <w:sz w:val="22"/>
                <w:szCs w:val="22"/>
              </w:rPr>
            </w:pPr>
            <w:r w:rsidRPr="00953054">
              <w:rPr>
                <w:sz w:val="22"/>
                <w:szCs w:val="22"/>
              </w:rPr>
              <w:t>xxx</w:t>
            </w:r>
          </w:p>
        </w:tc>
        <w:tc>
          <w:tcPr>
            <w:tcW w:w="803" w:type="pct"/>
            <w:shd w:val="clear" w:color="auto" w:fill="auto"/>
            <w:vAlign w:val="center"/>
          </w:tcPr>
          <w:p w14:paraId="483ACACB" w14:textId="77777777" w:rsidR="00D83F1C" w:rsidRPr="00953054" w:rsidRDefault="00D83F1C" w:rsidP="00953054">
            <w:pPr>
              <w:spacing w:line="276" w:lineRule="auto"/>
              <w:jc w:val="both"/>
              <w:rPr>
                <w:sz w:val="22"/>
                <w:szCs w:val="22"/>
              </w:rPr>
            </w:pPr>
            <w:r w:rsidRPr="00953054">
              <w:rPr>
                <w:sz w:val="22"/>
                <w:szCs w:val="22"/>
              </w:rPr>
              <w:t>xxx</w:t>
            </w:r>
          </w:p>
        </w:tc>
        <w:tc>
          <w:tcPr>
            <w:tcW w:w="803" w:type="pct"/>
            <w:shd w:val="clear" w:color="auto" w:fill="auto"/>
            <w:vAlign w:val="center"/>
          </w:tcPr>
          <w:p w14:paraId="12829F6C" w14:textId="77777777" w:rsidR="00D83F1C" w:rsidRPr="00953054" w:rsidRDefault="00D83F1C" w:rsidP="00953054">
            <w:pPr>
              <w:spacing w:line="276" w:lineRule="auto"/>
              <w:jc w:val="both"/>
              <w:rPr>
                <w:sz w:val="22"/>
                <w:szCs w:val="22"/>
              </w:rPr>
            </w:pPr>
            <w:r w:rsidRPr="00953054">
              <w:rPr>
                <w:sz w:val="22"/>
                <w:szCs w:val="22"/>
              </w:rPr>
              <w:t>xxx</w:t>
            </w:r>
          </w:p>
        </w:tc>
      </w:tr>
      <w:tr w:rsidR="00650C14" w:rsidRPr="00953054" w14:paraId="0BB29619" w14:textId="77777777" w:rsidTr="004E1238">
        <w:trPr>
          <w:trHeight w:val="340"/>
        </w:trPr>
        <w:tc>
          <w:tcPr>
            <w:tcW w:w="1788" w:type="pct"/>
            <w:shd w:val="clear" w:color="auto" w:fill="auto"/>
            <w:vAlign w:val="bottom"/>
            <w:hideMark/>
          </w:tcPr>
          <w:p w14:paraId="5712C990" w14:textId="77777777" w:rsidR="00D83F1C" w:rsidRPr="00953054" w:rsidRDefault="00D83F1C" w:rsidP="00953054">
            <w:pPr>
              <w:spacing w:line="276" w:lineRule="auto"/>
              <w:jc w:val="both"/>
              <w:rPr>
                <w:b/>
                <w:sz w:val="22"/>
                <w:szCs w:val="22"/>
              </w:rPr>
            </w:pPr>
            <w:r w:rsidRPr="00953054">
              <w:rPr>
                <w:b/>
                <w:sz w:val="22"/>
                <w:szCs w:val="22"/>
              </w:rPr>
              <w:t>Total</w:t>
            </w:r>
          </w:p>
        </w:tc>
        <w:tc>
          <w:tcPr>
            <w:tcW w:w="803" w:type="pct"/>
            <w:vAlign w:val="center"/>
          </w:tcPr>
          <w:p w14:paraId="06CB8B6F" w14:textId="77777777" w:rsidR="00D83F1C" w:rsidRPr="00953054" w:rsidRDefault="00D83F1C" w:rsidP="00953054">
            <w:pPr>
              <w:spacing w:line="276" w:lineRule="auto"/>
              <w:jc w:val="both"/>
              <w:rPr>
                <w:b/>
                <w:sz w:val="22"/>
                <w:szCs w:val="22"/>
              </w:rPr>
            </w:pPr>
            <w:r w:rsidRPr="00953054">
              <w:rPr>
                <w:b/>
                <w:sz w:val="22"/>
                <w:szCs w:val="22"/>
              </w:rPr>
              <w:t>xxx</w:t>
            </w:r>
          </w:p>
        </w:tc>
        <w:tc>
          <w:tcPr>
            <w:tcW w:w="803" w:type="pct"/>
            <w:shd w:val="clear" w:color="auto" w:fill="auto"/>
            <w:vAlign w:val="center"/>
            <w:hideMark/>
          </w:tcPr>
          <w:p w14:paraId="49B0C6F0" w14:textId="77777777" w:rsidR="00D83F1C" w:rsidRPr="00953054" w:rsidRDefault="00D83F1C" w:rsidP="00953054">
            <w:pPr>
              <w:spacing w:line="276" w:lineRule="auto"/>
              <w:jc w:val="both"/>
              <w:rPr>
                <w:b/>
                <w:sz w:val="22"/>
                <w:szCs w:val="22"/>
              </w:rPr>
            </w:pPr>
            <w:r w:rsidRPr="00953054">
              <w:rPr>
                <w:b/>
                <w:sz w:val="22"/>
                <w:szCs w:val="22"/>
              </w:rPr>
              <w:t>xxx</w:t>
            </w:r>
          </w:p>
        </w:tc>
        <w:tc>
          <w:tcPr>
            <w:tcW w:w="803" w:type="pct"/>
            <w:shd w:val="clear" w:color="auto" w:fill="auto"/>
            <w:vAlign w:val="center"/>
            <w:hideMark/>
          </w:tcPr>
          <w:p w14:paraId="1DCCC612" w14:textId="77777777" w:rsidR="00D83F1C" w:rsidRPr="00953054" w:rsidRDefault="00D83F1C" w:rsidP="00953054">
            <w:pPr>
              <w:spacing w:line="276" w:lineRule="auto"/>
              <w:jc w:val="both"/>
              <w:rPr>
                <w:b/>
                <w:sz w:val="22"/>
                <w:szCs w:val="22"/>
              </w:rPr>
            </w:pPr>
            <w:r w:rsidRPr="00953054">
              <w:rPr>
                <w:b/>
                <w:sz w:val="22"/>
                <w:szCs w:val="22"/>
              </w:rPr>
              <w:t>xxx</w:t>
            </w:r>
          </w:p>
        </w:tc>
        <w:tc>
          <w:tcPr>
            <w:tcW w:w="803" w:type="pct"/>
            <w:shd w:val="clear" w:color="auto" w:fill="auto"/>
            <w:vAlign w:val="center"/>
            <w:hideMark/>
          </w:tcPr>
          <w:p w14:paraId="53D7750F" w14:textId="77777777" w:rsidR="00D83F1C" w:rsidRPr="00953054" w:rsidRDefault="00D83F1C" w:rsidP="00953054">
            <w:pPr>
              <w:spacing w:line="276" w:lineRule="auto"/>
              <w:jc w:val="both"/>
              <w:rPr>
                <w:b/>
                <w:sz w:val="22"/>
                <w:szCs w:val="22"/>
              </w:rPr>
            </w:pPr>
            <w:r w:rsidRPr="00953054">
              <w:rPr>
                <w:b/>
                <w:sz w:val="22"/>
                <w:szCs w:val="22"/>
              </w:rPr>
              <w:t>xxx</w:t>
            </w:r>
          </w:p>
        </w:tc>
      </w:tr>
    </w:tbl>
    <w:p w14:paraId="5D34E1CC" w14:textId="77777777" w:rsidR="00D83F1C" w:rsidRPr="00953054" w:rsidRDefault="00D83F1C" w:rsidP="00953054">
      <w:pPr>
        <w:spacing w:line="360" w:lineRule="auto"/>
        <w:jc w:val="both"/>
        <w:rPr>
          <w:bCs/>
          <w:i/>
          <w:sz w:val="22"/>
          <w:szCs w:val="22"/>
        </w:rPr>
      </w:pPr>
      <w:r w:rsidRPr="00953054">
        <w:rPr>
          <w:bCs/>
          <w:i/>
          <w:sz w:val="22"/>
          <w:szCs w:val="22"/>
        </w:rPr>
        <w:t xml:space="preserve">(NB: The totals column should tie to the individual elements of credit risk disclosed in the </w:t>
      </w:r>
      <w:r w:rsidR="00E80625" w:rsidRPr="00953054">
        <w:rPr>
          <w:bCs/>
          <w:i/>
          <w:sz w:val="22"/>
          <w:szCs w:val="22"/>
        </w:rPr>
        <w:t>Entity</w:t>
      </w:r>
      <w:r w:rsidRPr="00953054">
        <w:rPr>
          <w:bCs/>
          <w:i/>
          <w:sz w:val="22"/>
          <w:szCs w:val="22"/>
        </w:rPr>
        <w:t>’s statement of financial position)</w:t>
      </w:r>
    </w:p>
    <w:p w14:paraId="1738AD26" w14:textId="77777777" w:rsidR="00CB3B53" w:rsidRPr="00953054" w:rsidRDefault="00CB3B53" w:rsidP="00953054">
      <w:pPr>
        <w:autoSpaceDE/>
        <w:autoSpaceDN/>
        <w:spacing w:line="360" w:lineRule="auto"/>
        <w:jc w:val="both"/>
        <w:rPr>
          <w:b/>
          <w:sz w:val="22"/>
          <w:szCs w:val="22"/>
        </w:rPr>
      </w:pPr>
    </w:p>
    <w:p w14:paraId="745744CC" w14:textId="77777777" w:rsidR="00770179" w:rsidRPr="00953054" w:rsidRDefault="00893492" w:rsidP="00196F69">
      <w:pPr>
        <w:pStyle w:val="ListParagraph"/>
        <w:numPr>
          <w:ilvl w:val="0"/>
          <w:numId w:val="36"/>
        </w:numPr>
        <w:spacing w:line="360" w:lineRule="auto"/>
        <w:ind w:right="-20"/>
        <w:jc w:val="both"/>
        <w:rPr>
          <w:rFonts w:eastAsia="Arial"/>
          <w:b/>
          <w:bCs/>
          <w:spacing w:val="3"/>
          <w:sz w:val="22"/>
          <w:szCs w:val="22"/>
        </w:rPr>
      </w:pPr>
      <w:r w:rsidRPr="00953054">
        <w:rPr>
          <w:rFonts w:eastAsia="Arial"/>
          <w:b/>
          <w:bCs/>
          <w:spacing w:val="3"/>
          <w:sz w:val="22"/>
          <w:szCs w:val="22"/>
        </w:rPr>
        <w:t>Segment Information</w:t>
      </w:r>
    </w:p>
    <w:p w14:paraId="52F73693" w14:textId="5BDF028A" w:rsidR="00CF7CB4" w:rsidRDefault="00770179" w:rsidP="00953054">
      <w:pPr>
        <w:autoSpaceDE/>
        <w:autoSpaceDN/>
        <w:spacing w:line="360" w:lineRule="auto"/>
        <w:jc w:val="both"/>
        <w:rPr>
          <w:bCs/>
          <w:i/>
          <w:sz w:val="22"/>
          <w:szCs w:val="22"/>
          <w:lang w:eastAsia="en-GB"/>
        </w:rPr>
      </w:pPr>
      <w:r w:rsidRPr="00953054">
        <w:rPr>
          <w:bCs/>
          <w:i/>
          <w:sz w:val="22"/>
          <w:szCs w:val="22"/>
          <w:lang w:eastAsia="en-GB"/>
        </w:rPr>
        <w:t>(Where an organisation operates in different geographical regions or in departments, IPSAS 18</w:t>
      </w:r>
      <w:r w:rsidR="0004426C" w:rsidRPr="00953054">
        <w:rPr>
          <w:bCs/>
          <w:i/>
          <w:sz w:val="22"/>
          <w:szCs w:val="22"/>
          <w:lang w:eastAsia="en-GB"/>
        </w:rPr>
        <w:t xml:space="preserve"> on segmental reporting requires an </w:t>
      </w:r>
      <w:r w:rsidR="00E80625" w:rsidRPr="00953054">
        <w:rPr>
          <w:bCs/>
          <w:i/>
          <w:sz w:val="22"/>
          <w:szCs w:val="22"/>
          <w:lang w:eastAsia="en-GB"/>
        </w:rPr>
        <w:t>Entity</w:t>
      </w:r>
      <w:r w:rsidR="0004426C" w:rsidRPr="00953054">
        <w:rPr>
          <w:bCs/>
          <w:i/>
          <w:sz w:val="22"/>
          <w:szCs w:val="22"/>
          <w:lang w:eastAsia="en-GB"/>
        </w:rPr>
        <w:t xml:space="preserve"> to present segmental information of each geographic region or department to enable users understand the </w:t>
      </w:r>
      <w:r w:rsidR="00E80625" w:rsidRPr="00953054">
        <w:rPr>
          <w:bCs/>
          <w:i/>
          <w:sz w:val="22"/>
          <w:szCs w:val="22"/>
          <w:lang w:eastAsia="en-GB"/>
        </w:rPr>
        <w:t>Entity</w:t>
      </w:r>
      <w:r w:rsidR="0004426C" w:rsidRPr="00953054">
        <w:rPr>
          <w:bCs/>
          <w:i/>
          <w:sz w:val="22"/>
          <w:szCs w:val="22"/>
          <w:lang w:eastAsia="en-GB"/>
        </w:rPr>
        <w:t>’s performance and allocation of resources to different segments)</w:t>
      </w:r>
    </w:p>
    <w:p w14:paraId="15713DB4" w14:textId="77777777" w:rsidR="00CF7CB4" w:rsidRDefault="00CF7CB4">
      <w:pPr>
        <w:autoSpaceDE/>
        <w:autoSpaceDN/>
        <w:rPr>
          <w:bCs/>
          <w:i/>
          <w:sz w:val="22"/>
          <w:szCs w:val="22"/>
          <w:lang w:eastAsia="en-GB"/>
        </w:rPr>
      </w:pPr>
      <w:r>
        <w:rPr>
          <w:bCs/>
          <w:i/>
          <w:sz w:val="22"/>
          <w:szCs w:val="22"/>
          <w:lang w:eastAsia="en-GB"/>
        </w:rPr>
        <w:br w:type="page"/>
      </w:r>
    </w:p>
    <w:p w14:paraId="4B49ADED"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r>
        <w:rPr>
          <w:b/>
          <w:bCs/>
          <w:sz w:val="22"/>
          <w:szCs w:val="22"/>
        </w:rPr>
        <w:t xml:space="preserve"> (continued)</w:t>
      </w:r>
    </w:p>
    <w:p w14:paraId="57867262" w14:textId="77777777" w:rsidR="00770179" w:rsidRPr="00953054" w:rsidRDefault="00770179" w:rsidP="00953054">
      <w:pPr>
        <w:autoSpaceDE/>
        <w:autoSpaceDN/>
        <w:spacing w:line="360" w:lineRule="auto"/>
        <w:jc w:val="both"/>
        <w:rPr>
          <w:bCs/>
          <w:i/>
          <w:sz w:val="22"/>
          <w:szCs w:val="22"/>
          <w:lang w:eastAsia="en-GB"/>
        </w:rPr>
      </w:pPr>
    </w:p>
    <w:p w14:paraId="70F597F7" w14:textId="77777777" w:rsidR="005D708E" w:rsidRPr="00953054" w:rsidRDefault="00893492" w:rsidP="00196F69">
      <w:pPr>
        <w:pStyle w:val="ListParagraph"/>
        <w:numPr>
          <w:ilvl w:val="0"/>
          <w:numId w:val="36"/>
        </w:numPr>
        <w:spacing w:line="360" w:lineRule="auto"/>
        <w:ind w:right="-20"/>
        <w:jc w:val="both"/>
        <w:rPr>
          <w:rFonts w:eastAsia="Arial"/>
          <w:b/>
          <w:bCs/>
          <w:spacing w:val="3"/>
          <w:sz w:val="22"/>
          <w:szCs w:val="22"/>
        </w:rPr>
      </w:pPr>
      <w:r w:rsidRPr="00953054">
        <w:rPr>
          <w:rFonts w:eastAsia="Arial"/>
          <w:b/>
          <w:bCs/>
          <w:spacing w:val="3"/>
          <w:sz w:val="22"/>
          <w:szCs w:val="22"/>
        </w:rPr>
        <w:t>Contingent Assets and Contingent Liabilities</w:t>
      </w:r>
    </w:p>
    <w:p w14:paraId="18D3D485" w14:textId="77777777" w:rsidR="00770179" w:rsidRPr="00953054" w:rsidRDefault="00D63CF7" w:rsidP="00953054">
      <w:pPr>
        <w:autoSpaceDE/>
        <w:autoSpaceDN/>
        <w:spacing w:line="360" w:lineRule="auto"/>
        <w:jc w:val="both"/>
        <w:rPr>
          <w:b/>
          <w:iCs/>
          <w:sz w:val="22"/>
          <w:szCs w:val="22"/>
          <w:u w:val="single"/>
          <w:lang w:eastAsia="en-GB"/>
        </w:rPr>
      </w:pPr>
      <w:r w:rsidRPr="00953054">
        <w:rPr>
          <w:b/>
          <w:iCs/>
          <w:sz w:val="22"/>
          <w:szCs w:val="22"/>
          <w:u w:val="single"/>
          <w:lang w:eastAsia="en-GB"/>
        </w:rPr>
        <w:t>Contingent Assets</w:t>
      </w:r>
    </w:p>
    <w:tbl>
      <w:tblPr>
        <w:tblW w:w="4942"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226"/>
        <w:gridCol w:w="2699"/>
      </w:tblGrid>
      <w:tr w:rsidR="00B26552" w:rsidRPr="00953054" w14:paraId="0108C216" w14:textId="77777777" w:rsidTr="00972824">
        <w:trPr>
          <w:trHeight w:val="438"/>
        </w:trPr>
        <w:tc>
          <w:tcPr>
            <w:tcW w:w="3488" w:type="pct"/>
            <w:shd w:val="clear" w:color="auto" w:fill="0070C0"/>
          </w:tcPr>
          <w:p w14:paraId="118CBA7A" w14:textId="77777777" w:rsidR="00B26552" w:rsidRPr="00953054" w:rsidRDefault="00B26552" w:rsidP="00953054">
            <w:pPr>
              <w:spacing w:line="276" w:lineRule="auto"/>
              <w:jc w:val="both"/>
              <w:rPr>
                <w:b/>
                <w:bCs/>
                <w:sz w:val="22"/>
                <w:szCs w:val="22"/>
              </w:rPr>
            </w:pPr>
          </w:p>
        </w:tc>
        <w:tc>
          <w:tcPr>
            <w:tcW w:w="1512" w:type="pct"/>
            <w:shd w:val="clear" w:color="auto" w:fill="0070C0"/>
            <w:vAlign w:val="center"/>
          </w:tcPr>
          <w:p w14:paraId="5EDA8AB9" w14:textId="08068B19" w:rsidR="00B26552" w:rsidRPr="00953054" w:rsidRDefault="001C4D4D" w:rsidP="00953054">
            <w:pPr>
              <w:jc w:val="both"/>
              <w:rPr>
                <w:b/>
                <w:bCs/>
                <w:sz w:val="22"/>
                <w:szCs w:val="22"/>
              </w:rPr>
            </w:pPr>
            <w:r w:rsidRPr="001C4D4D">
              <w:rPr>
                <w:b/>
                <w:i/>
                <w:iCs/>
                <w:sz w:val="22"/>
                <w:szCs w:val="22"/>
                <w:lang w:val="en-US"/>
              </w:rPr>
              <w:t>Period ended Sep/Dec/March/June 20xx</w:t>
            </w:r>
          </w:p>
        </w:tc>
      </w:tr>
      <w:tr w:rsidR="00B26552" w:rsidRPr="00953054" w14:paraId="2F8CB395" w14:textId="77777777" w:rsidTr="00972824">
        <w:trPr>
          <w:trHeight w:val="438"/>
        </w:trPr>
        <w:tc>
          <w:tcPr>
            <w:tcW w:w="3488" w:type="pct"/>
            <w:shd w:val="clear" w:color="auto" w:fill="0070C0"/>
          </w:tcPr>
          <w:p w14:paraId="480A8887" w14:textId="77777777" w:rsidR="00B26552" w:rsidRPr="00953054" w:rsidRDefault="00B26552" w:rsidP="00953054">
            <w:pPr>
              <w:spacing w:line="276" w:lineRule="auto"/>
              <w:jc w:val="both"/>
              <w:rPr>
                <w:b/>
                <w:bCs/>
                <w:sz w:val="22"/>
                <w:szCs w:val="22"/>
              </w:rPr>
            </w:pPr>
          </w:p>
        </w:tc>
        <w:tc>
          <w:tcPr>
            <w:tcW w:w="1512" w:type="pct"/>
            <w:shd w:val="clear" w:color="auto" w:fill="0070C0"/>
            <w:vAlign w:val="center"/>
          </w:tcPr>
          <w:p w14:paraId="57248845" w14:textId="77777777" w:rsidR="00B26552" w:rsidRPr="00953054" w:rsidRDefault="00B26552" w:rsidP="00953054">
            <w:pPr>
              <w:jc w:val="both"/>
              <w:rPr>
                <w:b/>
                <w:bCs/>
                <w:sz w:val="22"/>
                <w:szCs w:val="22"/>
              </w:rPr>
            </w:pPr>
            <w:r w:rsidRPr="00953054">
              <w:rPr>
                <w:b/>
                <w:bCs/>
                <w:sz w:val="22"/>
                <w:szCs w:val="22"/>
              </w:rPr>
              <w:t>Kshs</w:t>
            </w:r>
          </w:p>
        </w:tc>
      </w:tr>
      <w:tr w:rsidR="00B26552" w:rsidRPr="00953054" w14:paraId="18B90052" w14:textId="77777777" w:rsidTr="00972824">
        <w:trPr>
          <w:trHeight w:val="438"/>
        </w:trPr>
        <w:tc>
          <w:tcPr>
            <w:tcW w:w="3488" w:type="pct"/>
            <w:shd w:val="clear" w:color="auto" w:fill="auto"/>
            <w:vAlign w:val="bottom"/>
          </w:tcPr>
          <w:p w14:paraId="43D21FEA" w14:textId="77777777" w:rsidR="00B26552" w:rsidRPr="00953054" w:rsidRDefault="00B26552" w:rsidP="00953054">
            <w:pPr>
              <w:spacing w:line="276" w:lineRule="auto"/>
              <w:jc w:val="both"/>
              <w:rPr>
                <w:b/>
                <w:sz w:val="22"/>
                <w:szCs w:val="22"/>
              </w:rPr>
            </w:pPr>
            <w:r w:rsidRPr="00953054">
              <w:rPr>
                <w:b/>
                <w:sz w:val="22"/>
                <w:szCs w:val="22"/>
              </w:rPr>
              <w:t>Contingent Assets</w:t>
            </w:r>
          </w:p>
        </w:tc>
        <w:tc>
          <w:tcPr>
            <w:tcW w:w="1512" w:type="pct"/>
            <w:shd w:val="clear" w:color="auto" w:fill="auto"/>
            <w:vAlign w:val="center"/>
          </w:tcPr>
          <w:p w14:paraId="6F1F241B" w14:textId="77777777" w:rsidR="00B26552" w:rsidRPr="00953054" w:rsidRDefault="00B26552" w:rsidP="00953054">
            <w:pPr>
              <w:jc w:val="both"/>
              <w:rPr>
                <w:sz w:val="22"/>
                <w:szCs w:val="22"/>
              </w:rPr>
            </w:pPr>
          </w:p>
        </w:tc>
      </w:tr>
      <w:tr w:rsidR="00B26552" w:rsidRPr="00953054" w14:paraId="062DADE4" w14:textId="77777777" w:rsidTr="00972824">
        <w:trPr>
          <w:trHeight w:val="438"/>
        </w:trPr>
        <w:tc>
          <w:tcPr>
            <w:tcW w:w="3488" w:type="pct"/>
            <w:shd w:val="clear" w:color="auto" w:fill="auto"/>
            <w:vAlign w:val="bottom"/>
          </w:tcPr>
          <w:p w14:paraId="0C4DFB78" w14:textId="77777777" w:rsidR="00B26552" w:rsidRPr="00953054" w:rsidRDefault="00B26552" w:rsidP="00953054">
            <w:pPr>
              <w:spacing w:line="276" w:lineRule="auto"/>
              <w:jc w:val="both"/>
              <w:rPr>
                <w:bCs/>
                <w:sz w:val="22"/>
                <w:szCs w:val="22"/>
              </w:rPr>
            </w:pPr>
            <w:r w:rsidRPr="00953054">
              <w:rPr>
                <w:bCs/>
                <w:sz w:val="22"/>
                <w:szCs w:val="22"/>
              </w:rPr>
              <w:t>Insurance Reimbursements</w:t>
            </w:r>
          </w:p>
        </w:tc>
        <w:tc>
          <w:tcPr>
            <w:tcW w:w="1512" w:type="pct"/>
            <w:shd w:val="clear" w:color="auto" w:fill="auto"/>
            <w:vAlign w:val="center"/>
          </w:tcPr>
          <w:p w14:paraId="26B4EE7B" w14:textId="77777777" w:rsidR="00B26552" w:rsidRPr="00953054" w:rsidRDefault="00B26552" w:rsidP="00953054">
            <w:pPr>
              <w:jc w:val="both"/>
              <w:rPr>
                <w:sz w:val="22"/>
                <w:szCs w:val="22"/>
              </w:rPr>
            </w:pPr>
            <w:r w:rsidRPr="00953054">
              <w:rPr>
                <w:sz w:val="22"/>
                <w:szCs w:val="22"/>
              </w:rPr>
              <w:t>xxx</w:t>
            </w:r>
          </w:p>
        </w:tc>
      </w:tr>
      <w:tr w:rsidR="00B26552" w:rsidRPr="00953054" w14:paraId="262F1735" w14:textId="77777777" w:rsidTr="00972824">
        <w:trPr>
          <w:trHeight w:val="438"/>
        </w:trPr>
        <w:tc>
          <w:tcPr>
            <w:tcW w:w="3488" w:type="pct"/>
            <w:shd w:val="clear" w:color="auto" w:fill="auto"/>
            <w:vAlign w:val="bottom"/>
          </w:tcPr>
          <w:p w14:paraId="2174C910" w14:textId="77777777" w:rsidR="00B26552" w:rsidRPr="00953054" w:rsidRDefault="00B26552" w:rsidP="00953054">
            <w:pPr>
              <w:spacing w:line="276" w:lineRule="auto"/>
              <w:jc w:val="both"/>
              <w:rPr>
                <w:bCs/>
                <w:sz w:val="22"/>
                <w:szCs w:val="22"/>
              </w:rPr>
            </w:pPr>
            <w:r w:rsidRPr="00953054">
              <w:rPr>
                <w:bCs/>
                <w:sz w:val="22"/>
                <w:szCs w:val="22"/>
              </w:rPr>
              <w:t>Assets Arising from Determination Of Court Cases</w:t>
            </w:r>
          </w:p>
        </w:tc>
        <w:tc>
          <w:tcPr>
            <w:tcW w:w="1512" w:type="pct"/>
            <w:shd w:val="clear" w:color="auto" w:fill="auto"/>
            <w:vAlign w:val="center"/>
          </w:tcPr>
          <w:p w14:paraId="18523E5C" w14:textId="77777777" w:rsidR="00B26552" w:rsidRPr="00953054" w:rsidRDefault="00B26552" w:rsidP="00953054">
            <w:pPr>
              <w:jc w:val="both"/>
              <w:rPr>
                <w:sz w:val="22"/>
                <w:szCs w:val="22"/>
              </w:rPr>
            </w:pPr>
            <w:r w:rsidRPr="00953054">
              <w:rPr>
                <w:sz w:val="22"/>
                <w:szCs w:val="22"/>
              </w:rPr>
              <w:t>xxx</w:t>
            </w:r>
          </w:p>
        </w:tc>
      </w:tr>
      <w:tr w:rsidR="00B26552" w:rsidRPr="00953054" w14:paraId="78B6E10A" w14:textId="77777777" w:rsidTr="00972824">
        <w:trPr>
          <w:trHeight w:val="438"/>
        </w:trPr>
        <w:tc>
          <w:tcPr>
            <w:tcW w:w="3488" w:type="pct"/>
            <w:shd w:val="clear" w:color="auto" w:fill="auto"/>
            <w:vAlign w:val="bottom"/>
          </w:tcPr>
          <w:p w14:paraId="779A002D" w14:textId="77777777" w:rsidR="00B26552" w:rsidRPr="00953054" w:rsidRDefault="00B26552" w:rsidP="00953054">
            <w:pPr>
              <w:spacing w:line="276" w:lineRule="auto"/>
              <w:jc w:val="both"/>
              <w:rPr>
                <w:bCs/>
                <w:sz w:val="22"/>
                <w:szCs w:val="22"/>
              </w:rPr>
            </w:pPr>
            <w:r w:rsidRPr="00953054">
              <w:rPr>
                <w:bCs/>
                <w:sz w:val="22"/>
                <w:szCs w:val="22"/>
              </w:rPr>
              <w:t>Reimbursable Indemnities and Guarantees</w:t>
            </w:r>
          </w:p>
        </w:tc>
        <w:tc>
          <w:tcPr>
            <w:tcW w:w="1512" w:type="pct"/>
            <w:shd w:val="clear" w:color="auto" w:fill="auto"/>
            <w:vAlign w:val="center"/>
          </w:tcPr>
          <w:p w14:paraId="6A05B9D4" w14:textId="77777777" w:rsidR="00B26552" w:rsidRPr="00953054" w:rsidRDefault="00B26552" w:rsidP="00953054">
            <w:pPr>
              <w:jc w:val="both"/>
              <w:rPr>
                <w:sz w:val="22"/>
                <w:szCs w:val="22"/>
              </w:rPr>
            </w:pPr>
            <w:r w:rsidRPr="00953054">
              <w:rPr>
                <w:sz w:val="22"/>
                <w:szCs w:val="22"/>
              </w:rPr>
              <w:t>xxx</w:t>
            </w:r>
          </w:p>
        </w:tc>
      </w:tr>
      <w:tr w:rsidR="00B26552" w:rsidRPr="00953054" w14:paraId="2D405A4F" w14:textId="77777777" w:rsidTr="00972824">
        <w:trPr>
          <w:trHeight w:val="438"/>
        </w:trPr>
        <w:tc>
          <w:tcPr>
            <w:tcW w:w="3488" w:type="pct"/>
            <w:shd w:val="clear" w:color="auto" w:fill="auto"/>
            <w:vAlign w:val="bottom"/>
          </w:tcPr>
          <w:p w14:paraId="1AE43379" w14:textId="77777777" w:rsidR="00B26552" w:rsidRPr="00953054" w:rsidRDefault="00B26552" w:rsidP="00953054">
            <w:pPr>
              <w:spacing w:line="276" w:lineRule="auto"/>
              <w:jc w:val="both"/>
              <w:rPr>
                <w:bCs/>
                <w:sz w:val="22"/>
                <w:szCs w:val="22"/>
              </w:rPr>
            </w:pPr>
            <w:r w:rsidRPr="00953054">
              <w:rPr>
                <w:bCs/>
                <w:sz w:val="22"/>
                <w:szCs w:val="22"/>
              </w:rPr>
              <w:t>Receivables From Other Government Entities</w:t>
            </w:r>
          </w:p>
        </w:tc>
        <w:tc>
          <w:tcPr>
            <w:tcW w:w="1512" w:type="pct"/>
            <w:shd w:val="clear" w:color="auto" w:fill="auto"/>
            <w:vAlign w:val="center"/>
          </w:tcPr>
          <w:p w14:paraId="3F975FBB" w14:textId="77777777" w:rsidR="00B26552" w:rsidRPr="00953054" w:rsidRDefault="00B26552" w:rsidP="00953054">
            <w:pPr>
              <w:jc w:val="both"/>
              <w:rPr>
                <w:sz w:val="22"/>
                <w:szCs w:val="22"/>
              </w:rPr>
            </w:pPr>
            <w:r w:rsidRPr="00953054">
              <w:rPr>
                <w:sz w:val="22"/>
                <w:szCs w:val="22"/>
              </w:rPr>
              <w:t>xxx</w:t>
            </w:r>
          </w:p>
        </w:tc>
      </w:tr>
      <w:tr w:rsidR="00B26552" w:rsidRPr="00953054" w14:paraId="421C728E" w14:textId="77777777" w:rsidTr="00972824">
        <w:trPr>
          <w:trHeight w:val="438"/>
        </w:trPr>
        <w:tc>
          <w:tcPr>
            <w:tcW w:w="3488" w:type="pct"/>
            <w:shd w:val="clear" w:color="auto" w:fill="auto"/>
            <w:vAlign w:val="bottom"/>
          </w:tcPr>
          <w:p w14:paraId="18D54638" w14:textId="77777777" w:rsidR="00B26552" w:rsidRPr="00953054" w:rsidRDefault="00B26552" w:rsidP="00953054">
            <w:pPr>
              <w:spacing w:line="276" w:lineRule="auto"/>
              <w:jc w:val="both"/>
              <w:rPr>
                <w:bCs/>
                <w:sz w:val="22"/>
                <w:szCs w:val="22"/>
              </w:rPr>
            </w:pPr>
            <w:r w:rsidRPr="00953054">
              <w:rPr>
                <w:bCs/>
                <w:sz w:val="22"/>
                <w:szCs w:val="22"/>
              </w:rPr>
              <w:t>Others (Specify)</w:t>
            </w:r>
          </w:p>
        </w:tc>
        <w:tc>
          <w:tcPr>
            <w:tcW w:w="1512" w:type="pct"/>
            <w:shd w:val="clear" w:color="auto" w:fill="auto"/>
            <w:vAlign w:val="center"/>
          </w:tcPr>
          <w:p w14:paraId="48F38AB1" w14:textId="77777777" w:rsidR="00B26552" w:rsidRPr="00953054" w:rsidRDefault="00B26552" w:rsidP="00953054">
            <w:pPr>
              <w:jc w:val="both"/>
              <w:rPr>
                <w:sz w:val="22"/>
                <w:szCs w:val="22"/>
              </w:rPr>
            </w:pPr>
            <w:r w:rsidRPr="00953054">
              <w:rPr>
                <w:sz w:val="22"/>
                <w:szCs w:val="22"/>
              </w:rPr>
              <w:t>xxx</w:t>
            </w:r>
          </w:p>
        </w:tc>
      </w:tr>
      <w:tr w:rsidR="00B26552" w:rsidRPr="00953054" w14:paraId="2C12BC21" w14:textId="77777777" w:rsidTr="00972824">
        <w:trPr>
          <w:trHeight w:val="438"/>
        </w:trPr>
        <w:tc>
          <w:tcPr>
            <w:tcW w:w="3488" w:type="pct"/>
            <w:shd w:val="clear" w:color="auto" w:fill="auto"/>
            <w:vAlign w:val="bottom"/>
          </w:tcPr>
          <w:p w14:paraId="58638BA6" w14:textId="77777777" w:rsidR="00B26552" w:rsidRPr="00953054" w:rsidRDefault="00B26552" w:rsidP="00953054">
            <w:pPr>
              <w:spacing w:line="276" w:lineRule="auto"/>
              <w:jc w:val="both"/>
              <w:rPr>
                <w:b/>
                <w:sz w:val="22"/>
                <w:szCs w:val="22"/>
              </w:rPr>
            </w:pPr>
            <w:r w:rsidRPr="00953054">
              <w:rPr>
                <w:b/>
                <w:sz w:val="22"/>
                <w:szCs w:val="22"/>
              </w:rPr>
              <w:t>Total</w:t>
            </w:r>
          </w:p>
        </w:tc>
        <w:tc>
          <w:tcPr>
            <w:tcW w:w="1512" w:type="pct"/>
            <w:shd w:val="clear" w:color="auto" w:fill="auto"/>
            <w:vAlign w:val="center"/>
          </w:tcPr>
          <w:p w14:paraId="7DF145E1" w14:textId="77777777" w:rsidR="00B26552" w:rsidRPr="00953054" w:rsidRDefault="00B26552" w:rsidP="00953054">
            <w:pPr>
              <w:jc w:val="both"/>
              <w:rPr>
                <w:sz w:val="22"/>
                <w:szCs w:val="22"/>
              </w:rPr>
            </w:pPr>
            <w:r w:rsidRPr="00953054">
              <w:rPr>
                <w:sz w:val="22"/>
                <w:szCs w:val="22"/>
              </w:rPr>
              <w:t>xxx</w:t>
            </w:r>
          </w:p>
        </w:tc>
      </w:tr>
    </w:tbl>
    <w:p w14:paraId="65C80D56" w14:textId="77777777" w:rsidR="00272616" w:rsidRPr="00953054" w:rsidRDefault="00770179" w:rsidP="00953054">
      <w:pPr>
        <w:autoSpaceDE/>
        <w:autoSpaceDN/>
        <w:spacing w:line="360" w:lineRule="auto"/>
        <w:jc w:val="both"/>
        <w:rPr>
          <w:bCs/>
          <w:i/>
          <w:sz w:val="22"/>
          <w:szCs w:val="22"/>
          <w:lang w:eastAsia="en-GB"/>
        </w:rPr>
      </w:pPr>
      <w:r w:rsidRPr="00953054">
        <w:rPr>
          <w:bCs/>
          <w:i/>
          <w:sz w:val="22"/>
          <w:szCs w:val="22"/>
          <w:lang w:eastAsia="en-GB"/>
        </w:rPr>
        <w:t>(Give details)</w:t>
      </w:r>
    </w:p>
    <w:p w14:paraId="46B483CB" w14:textId="2FD54BE6" w:rsidR="00272616" w:rsidRPr="00953054" w:rsidRDefault="00272616" w:rsidP="00953054">
      <w:pPr>
        <w:autoSpaceDE/>
        <w:autoSpaceDN/>
        <w:jc w:val="both"/>
        <w:rPr>
          <w:bCs/>
          <w:i/>
          <w:sz w:val="22"/>
          <w:szCs w:val="22"/>
          <w:lang w:eastAsia="en-GB"/>
        </w:rPr>
      </w:pPr>
    </w:p>
    <w:p w14:paraId="1630DDA3" w14:textId="77777777" w:rsidR="00D63CF7" w:rsidRPr="00953054" w:rsidRDefault="00D63CF7" w:rsidP="00953054">
      <w:pPr>
        <w:autoSpaceDE/>
        <w:autoSpaceDN/>
        <w:spacing w:line="360" w:lineRule="auto"/>
        <w:jc w:val="both"/>
        <w:rPr>
          <w:b/>
          <w:iCs/>
          <w:sz w:val="22"/>
          <w:szCs w:val="22"/>
          <w:u w:val="single"/>
          <w:lang w:eastAsia="en-GB"/>
        </w:rPr>
      </w:pPr>
      <w:r w:rsidRPr="00953054">
        <w:rPr>
          <w:b/>
          <w:iCs/>
          <w:sz w:val="22"/>
          <w:szCs w:val="22"/>
          <w:u w:val="single"/>
          <w:lang w:eastAsia="en-GB"/>
        </w:rPr>
        <w:t>Contingent Liabilities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233"/>
        <w:gridCol w:w="2797"/>
      </w:tblGrid>
      <w:tr w:rsidR="00B26552" w:rsidRPr="00953054" w14:paraId="77451D71" w14:textId="77777777" w:rsidTr="00972824">
        <w:trPr>
          <w:trHeight w:val="432"/>
        </w:trPr>
        <w:tc>
          <w:tcPr>
            <w:tcW w:w="3451" w:type="pct"/>
            <w:shd w:val="clear" w:color="auto" w:fill="0070C0"/>
          </w:tcPr>
          <w:p w14:paraId="6BB3765A" w14:textId="77777777" w:rsidR="00B26552" w:rsidRPr="00953054" w:rsidRDefault="00B26552" w:rsidP="00953054">
            <w:pPr>
              <w:spacing w:line="276" w:lineRule="auto"/>
              <w:jc w:val="both"/>
              <w:rPr>
                <w:b/>
                <w:bCs/>
                <w:sz w:val="22"/>
                <w:szCs w:val="22"/>
              </w:rPr>
            </w:pPr>
          </w:p>
        </w:tc>
        <w:tc>
          <w:tcPr>
            <w:tcW w:w="1549" w:type="pct"/>
            <w:shd w:val="clear" w:color="auto" w:fill="0070C0"/>
            <w:vAlign w:val="center"/>
          </w:tcPr>
          <w:p w14:paraId="5ED0471D" w14:textId="7E12FF44" w:rsidR="00B26552" w:rsidRPr="00953054" w:rsidRDefault="001C4D4D" w:rsidP="00953054">
            <w:pPr>
              <w:spacing w:line="276" w:lineRule="auto"/>
              <w:jc w:val="both"/>
              <w:rPr>
                <w:b/>
                <w:bCs/>
                <w:sz w:val="22"/>
                <w:szCs w:val="22"/>
              </w:rPr>
            </w:pPr>
            <w:r w:rsidRPr="001C4D4D">
              <w:rPr>
                <w:b/>
                <w:i/>
                <w:iCs/>
                <w:sz w:val="22"/>
                <w:szCs w:val="22"/>
                <w:lang w:val="en-US"/>
              </w:rPr>
              <w:t>Period ended Sep/Dec/March/June 20xx</w:t>
            </w:r>
          </w:p>
        </w:tc>
      </w:tr>
      <w:tr w:rsidR="00B26552" w:rsidRPr="00953054" w14:paraId="6A350500" w14:textId="77777777" w:rsidTr="00972824">
        <w:trPr>
          <w:trHeight w:val="432"/>
        </w:trPr>
        <w:tc>
          <w:tcPr>
            <w:tcW w:w="3451" w:type="pct"/>
            <w:shd w:val="clear" w:color="auto" w:fill="0070C0"/>
          </w:tcPr>
          <w:p w14:paraId="31876632" w14:textId="77777777" w:rsidR="00B26552" w:rsidRPr="00953054" w:rsidRDefault="00B26552" w:rsidP="00953054">
            <w:pPr>
              <w:spacing w:line="276" w:lineRule="auto"/>
              <w:jc w:val="both"/>
              <w:rPr>
                <w:b/>
                <w:bCs/>
                <w:sz w:val="22"/>
                <w:szCs w:val="22"/>
              </w:rPr>
            </w:pPr>
          </w:p>
        </w:tc>
        <w:tc>
          <w:tcPr>
            <w:tcW w:w="1549" w:type="pct"/>
            <w:shd w:val="clear" w:color="auto" w:fill="0070C0"/>
            <w:vAlign w:val="bottom"/>
          </w:tcPr>
          <w:p w14:paraId="3268669B" w14:textId="77777777" w:rsidR="00B26552" w:rsidRPr="00953054" w:rsidRDefault="00B26552" w:rsidP="00953054">
            <w:pPr>
              <w:spacing w:line="276" w:lineRule="auto"/>
              <w:jc w:val="both"/>
              <w:rPr>
                <w:b/>
                <w:sz w:val="22"/>
                <w:szCs w:val="22"/>
              </w:rPr>
            </w:pPr>
            <w:r w:rsidRPr="00953054">
              <w:rPr>
                <w:b/>
                <w:sz w:val="22"/>
                <w:szCs w:val="22"/>
              </w:rPr>
              <w:t>Kshs</w:t>
            </w:r>
          </w:p>
        </w:tc>
      </w:tr>
      <w:tr w:rsidR="00B26552" w:rsidRPr="00953054" w14:paraId="5640B777" w14:textId="77777777" w:rsidTr="00972824">
        <w:trPr>
          <w:trHeight w:val="432"/>
        </w:trPr>
        <w:tc>
          <w:tcPr>
            <w:tcW w:w="3451" w:type="pct"/>
            <w:shd w:val="clear" w:color="auto" w:fill="auto"/>
            <w:vAlign w:val="bottom"/>
          </w:tcPr>
          <w:p w14:paraId="0F0DAFCA" w14:textId="77777777" w:rsidR="00B26552" w:rsidRPr="00953054" w:rsidRDefault="00B26552" w:rsidP="00953054">
            <w:pPr>
              <w:spacing w:line="276" w:lineRule="auto"/>
              <w:jc w:val="both"/>
              <w:rPr>
                <w:bCs/>
                <w:sz w:val="22"/>
                <w:szCs w:val="22"/>
              </w:rPr>
            </w:pPr>
            <w:r w:rsidRPr="00953054">
              <w:rPr>
                <w:b/>
                <w:bCs/>
                <w:sz w:val="22"/>
                <w:szCs w:val="22"/>
              </w:rPr>
              <w:t>Contingent Liabilities</w:t>
            </w:r>
          </w:p>
        </w:tc>
        <w:tc>
          <w:tcPr>
            <w:tcW w:w="1549" w:type="pct"/>
            <w:shd w:val="clear" w:color="auto" w:fill="auto"/>
            <w:vAlign w:val="bottom"/>
          </w:tcPr>
          <w:p w14:paraId="1B1D833F" w14:textId="77777777" w:rsidR="00B26552" w:rsidRPr="00953054" w:rsidRDefault="00B26552" w:rsidP="00953054">
            <w:pPr>
              <w:spacing w:line="276" w:lineRule="auto"/>
              <w:jc w:val="both"/>
              <w:rPr>
                <w:sz w:val="22"/>
                <w:szCs w:val="22"/>
              </w:rPr>
            </w:pPr>
            <w:r w:rsidRPr="00953054">
              <w:rPr>
                <w:sz w:val="22"/>
                <w:szCs w:val="22"/>
              </w:rPr>
              <w:t>xxx</w:t>
            </w:r>
          </w:p>
        </w:tc>
      </w:tr>
      <w:tr w:rsidR="00B26552" w:rsidRPr="00953054" w14:paraId="35F841E0" w14:textId="77777777" w:rsidTr="00972824">
        <w:trPr>
          <w:trHeight w:val="432"/>
        </w:trPr>
        <w:tc>
          <w:tcPr>
            <w:tcW w:w="3451" w:type="pct"/>
            <w:shd w:val="clear" w:color="auto" w:fill="auto"/>
            <w:vAlign w:val="bottom"/>
          </w:tcPr>
          <w:p w14:paraId="0BCB372F" w14:textId="77777777" w:rsidR="00B26552" w:rsidRPr="00953054" w:rsidRDefault="00B26552" w:rsidP="00953054">
            <w:pPr>
              <w:spacing w:line="276" w:lineRule="auto"/>
              <w:jc w:val="both"/>
              <w:rPr>
                <w:b/>
                <w:bCs/>
                <w:sz w:val="22"/>
                <w:szCs w:val="22"/>
              </w:rPr>
            </w:pPr>
            <w:r w:rsidRPr="00953054">
              <w:rPr>
                <w:bCs/>
                <w:sz w:val="22"/>
                <w:szCs w:val="22"/>
              </w:rPr>
              <w:t>Court Case xx against the Entity</w:t>
            </w:r>
          </w:p>
        </w:tc>
        <w:tc>
          <w:tcPr>
            <w:tcW w:w="1549" w:type="pct"/>
            <w:shd w:val="clear" w:color="auto" w:fill="auto"/>
            <w:vAlign w:val="bottom"/>
          </w:tcPr>
          <w:p w14:paraId="0E10CF95" w14:textId="77777777" w:rsidR="00B26552" w:rsidRPr="00953054" w:rsidRDefault="00B26552" w:rsidP="00953054">
            <w:pPr>
              <w:spacing w:line="276" w:lineRule="auto"/>
              <w:jc w:val="both"/>
              <w:rPr>
                <w:sz w:val="22"/>
                <w:szCs w:val="22"/>
              </w:rPr>
            </w:pPr>
            <w:r w:rsidRPr="00953054">
              <w:rPr>
                <w:sz w:val="22"/>
                <w:szCs w:val="22"/>
              </w:rPr>
              <w:t>xxx</w:t>
            </w:r>
          </w:p>
        </w:tc>
      </w:tr>
      <w:tr w:rsidR="00B26552" w:rsidRPr="00953054" w14:paraId="237ADC4C" w14:textId="77777777" w:rsidTr="00972824">
        <w:trPr>
          <w:trHeight w:val="432"/>
        </w:trPr>
        <w:tc>
          <w:tcPr>
            <w:tcW w:w="3451" w:type="pct"/>
            <w:shd w:val="clear" w:color="auto" w:fill="auto"/>
            <w:vAlign w:val="bottom"/>
          </w:tcPr>
          <w:p w14:paraId="1003F170" w14:textId="77777777" w:rsidR="00B26552" w:rsidRPr="00953054" w:rsidRDefault="00B26552" w:rsidP="00953054">
            <w:pPr>
              <w:spacing w:line="276" w:lineRule="auto"/>
              <w:jc w:val="both"/>
              <w:rPr>
                <w:b/>
                <w:bCs/>
                <w:sz w:val="22"/>
                <w:szCs w:val="22"/>
              </w:rPr>
            </w:pPr>
            <w:r w:rsidRPr="00953054">
              <w:rPr>
                <w:bCs/>
                <w:sz w:val="22"/>
                <w:szCs w:val="22"/>
              </w:rPr>
              <w:t>Bank Guarantees in Favour of Subsidiary</w:t>
            </w:r>
          </w:p>
        </w:tc>
        <w:tc>
          <w:tcPr>
            <w:tcW w:w="1549" w:type="pct"/>
            <w:shd w:val="clear" w:color="auto" w:fill="auto"/>
            <w:vAlign w:val="bottom"/>
          </w:tcPr>
          <w:p w14:paraId="02521EF9" w14:textId="77777777" w:rsidR="00B26552" w:rsidRPr="00953054" w:rsidRDefault="00B26552" w:rsidP="00953054">
            <w:pPr>
              <w:spacing w:line="276" w:lineRule="auto"/>
              <w:jc w:val="both"/>
              <w:rPr>
                <w:sz w:val="22"/>
                <w:szCs w:val="22"/>
              </w:rPr>
            </w:pPr>
            <w:r w:rsidRPr="00953054">
              <w:rPr>
                <w:sz w:val="22"/>
                <w:szCs w:val="22"/>
              </w:rPr>
              <w:t>xxx</w:t>
            </w:r>
          </w:p>
        </w:tc>
      </w:tr>
      <w:tr w:rsidR="00B26552" w:rsidRPr="00953054" w14:paraId="3D84F8A9" w14:textId="77777777" w:rsidTr="00972824">
        <w:trPr>
          <w:trHeight w:val="432"/>
        </w:trPr>
        <w:tc>
          <w:tcPr>
            <w:tcW w:w="3451" w:type="pct"/>
            <w:shd w:val="clear" w:color="auto" w:fill="auto"/>
            <w:vAlign w:val="bottom"/>
          </w:tcPr>
          <w:p w14:paraId="3B621F09" w14:textId="77777777" w:rsidR="00B26552" w:rsidRPr="00953054" w:rsidRDefault="00B26552" w:rsidP="00953054">
            <w:pPr>
              <w:spacing w:line="276" w:lineRule="auto"/>
              <w:jc w:val="both"/>
              <w:rPr>
                <w:bCs/>
                <w:sz w:val="22"/>
                <w:szCs w:val="22"/>
              </w:rPr>
            </w:pPr>
            <w:r w:rsidRPr="00953054">
              <w:rPr>
                <w:bCs/>
                <w:sz w:val="22"/>
                <w:szCs w:val="22"/>
              </w:rPr>
              <w:t>Contingent Liabilities arising from Contracts Including PPPs</w:t>
            </w:r>
          </w:p>
        </w:tc>
        <w:tc>
          <w:tcPr>
            <w:tcW w:w="1549" w:type="pct"/>
            <w:shd w:val="clear" w:color="auto" w:fill="auto"/>
            <w:vAlign w:val="bottom"/>
          </w:tcPr>
          <w:p w14:paraId="3E4D7B6E" w14:textId="77777777" w:rsidR="00B26552" w:rsidRPr="00953054" w:rsidRDefault="00B26552" w:rsidP="00953054">
            <w:pPr>
              <w:spacing w:line="276" w:lineRule="auto"/>
              <w:jc w:val="both"/>
              <w:rPr>
                <w:sz w:val="22"/>
                <w:szCs w:val="22"/>
              </w:rPr>
            </w:pPr>
            <w:r w:rsidRPr="00953054">
              <w:rPr>
                <w:sz w:val="22"/>
                <w:szCs w:val="22"/>
              </w:rPr>
              <w:t>xxx</w:t>
            </w:r>
          </w:p>
        </w:tc>
      </w:tr>
      <w:tr w:rsidR="00B26552" w:rsidRPr="00953054" w14:paraId="7032BAC1" w14:textId="77777777" w:rsidTr="00972824">
        <w:trPr>
          <w:trHeight w:val="432"/>
        </w:trPr>
        <w:tc>
          <w:tcPr>
            <w:tcW w:w="3451" w:type="pct"/>
            <w:shd w:val="clear" w:color="auto" w:fill="auto"/>
            <w:vAlign w:val="bottom"/>
          </w:tcPr>
          <w:p w14:paraId="31445319" w14:textId="77777777" w:rsidR="00B26552" w:rsidRPr="00953054" w:rsidRDefault="00B26552" w:rsidP="00953054">
            <w:pPr>
              <w:spacing w:line="276" w:lineRule="auto"/>
              <w:jc w:val="both"/>
              <w:rPr>
                <w:bCs/>
                <w:sz w:val="22"/>
                <w:szCs w:val="22"/>
              </w:rPr>
            </w:pPr>
            <w:r w:rsidRPr="00953054">
              <w:rPr>
                <w:bCs/>
                <w:sz w:val="22"/>
                <w:szCs w:val="22"/>
              </w:rPr>
              <w:t>Others (Specify)</w:t>
            </w:r>
          </w:p>
        </w:tc>
        <w:tc>
          <w:tcPr>
            <w:tcW w:w="1549" w:type="pct"/>
            <w:shd w:val="clear" w:color="auto" w:fill="auto"/>
            <w:vAlign w:val="bottom"/>
          </w:tcPr>
          <w:p w14:paraId="2534A88C" w14:textId="77777777" w:rsidR="00B26552" w:rsidRPr="00953054" w:rsidRDefault="00B26552" w:rsidP="00953054">
            <w:pPr>
              <w:spacing w:line="276" w:lineRule="auto"/>
              <w:jc w:val="both"/>
              <w:rPr>
                <w:sz w:val="22"/>
                <w:szCs w:val="22"/>
              </w:rPr>
            </w:pPr>
            <w:r w:rsidRPr="00953054">
              <w:rPr>
                <w:sz w:val="22"/>
                <w:szCs w:val="22"/>
              </w:rPr>
              <w:t>xxx</w:t>
            </w:r>
          </w:p>
        </w:tc>
      </w:tr>
      <w:tr w:rsidR="00B26552" w:rsidRPr="00953054" w14:paraId="3919571D" w14:textId="77777777" w:rsidTr="00972824">
        <w:trPr>
          <w:trHeight w:val="432"/>
        </w:trPr>
        <w:tc>
          <w:tcPr>
            <w:tcW w:w="3451" w:type="pct"/>
            <w:shd w:val="clear" w:color="auto" w:fill="auto"/>
            <w:vAlign w:val="bottom"/>
          </w:tcPr>
          <w:p w14:paraId="65336B48" w14:textId="77777777" w:rsidR="00B26552" w:rsidRPr="00953054" w:rsidRDefault="00B26552" w:rsidP="00953054">
            <w:pPr>
              <w:spacing w:line="276" w:lineRule="auto"/>
              <w:jc w:val="both"/>
              <w:rPr>
                <w:b/>
                <w:bCs/>
                <w:sz w:val="22"/>
                <w:szCs w:val="22"/>
              </w:rPr>
            </w:pPr>
            <w:r w:rsidRPr="00953054">
              <w:rPr>
                <w:b/>
                <w:bCs/>
                <w:sz w:val="22"/>
                <w:szCs w:val="22"/>
              </w:rPr>
              <w:t>Total</w:t>
            </w:r>
          </w:p>
        </w:tc>
        <w:tc>
          <w:tcPr>
            <w:tcW w:w="1549" w:type="pct"/>
            <w:shd w:val="clear" w:color="auto" w:fill="auto"/>
            <w:vAlign w:val="bottom"/>
          </w:tcPr>
          <w:p w14:paraId="00A79C07" w14:textId="77777777" w:rsidR="00B26552" w:rsidRPr="00953054" w:rsidRDefault="00B26552" w:rsidP="00953054">
            <w:pPr>
              <w:spacing w:line="276" w:lineRule="auto"/>
              <w:jc w:val="both"/>
              <w:rPr>
                <w:b/>
                <w:sz w:val="22"/>
                <w:szCs w:val="22"/>
              </w:rPr>
            </w:pPr>
            <w:r w:rsidRPr="00953054">
              <w:rPr>
                <w:b/>
                <w:sz w:val="22"/>
                <w:szCs w:val="22"/>
              </w:rPr>
              <w:t>xxx</w:t>
            </w:r>
          </w:p>
        </w:tc>
      </w:tr>
    </w:tbl>
    <w:p w14:paraId="1C2FD193" w14:textId="77777777" w:rsidR="00E73D9D" w:rsidRPr="00953054" w:rsidRDefault="00E73D9D" w:rsidP="00953054">
      <w:pPr>
        <w:autoSpaceDE/>
        <w:autoSpaceDN/>
        <w:spacing w:line="360" w:lineRule="auto"/>
        <w:jc w:val="both"/>
        <w:rPr>
          <w:bCs/>
          <w:i/>
          <w:sz w:val="22"/>
          <w:szCs w:val="22"/>
          <w:lang w:eastAsia="en-GB"/>
        </w:rPr>
      </w:pPr>
      <w:r w:rsidRPr="00953054">
        <w:rPr>
          <w:bCs/>
          <w:i/>
          <w:sz w:val="22"/>
          <w:szCs w:val="22"/>
          <w:lang w:eastAsia="en-GB"/>
        </w:rPr>
        <w:t>(Give details)</w:t>
      </w:r>
    </w:p>
    <w:p w14:paraId="7187B1C4" w14:textId="24CD89CD" w:rsidR="001D6CEB" w:rsidRDefault="001D6CEB">
      <w:pPr>
        <w:autoSpaceDE/>
        <w:autoSpaceDN/>
        <w:rPr>
          <w:b/>
          <w:sz w:val="22"/>
          <w:szCs w:val="22"/>
        </w:rPr>
      </w:pPr>
      <w:r>
        <w:rPr>
          <w:b/>
          <w:sz w:val="22"/>
          <w:szCs w:val="22"/>
        </w:rPr>
        <w:br w:type="page"/>
      </w:r>
    </w:p>
    <w:p w14:paraId="64A24758" w14:textId="77777777" w:rsidR="00046C7F" w:rsidRPr="00046C7F" w:rsidRDefault="00046C7F" w:rsidP="00046C7F">
      <w:pPr>
        <w:pStyle w:val="Header"/>
        <w:tabs>
          <w:tab w:val="left" w:pos="567"/>
          <w:tab w:val="decimal" w:pos="7920"/>
        </w:tabs>
        <w:jc w:val="both"/>
        <w:rPr>
          <w:b/>
          <w:bCs/>
          <w:sz w:val="22"/>
          <w:szCs w:val="22"/>
        </w:rPr>
      </w:pPr>
      <w:r w:rsidRPr="00046C7F">
        <w:rPr>
          <w:b/>
          <w:bCs/>
          <w:sz w:val="22"/>
          <w:szCs w:val="22"/>
        </w:rPr>
        <w:lastRenderedPageBreak/>
        <w:t>Notes to the financial statements</w:t>
      </w:r>
      <w:r>
        <w:rPr>
          <w:b/>
          <w:bCs/>
          <w:sz w:val="22"/>
          <w:szCs w:val="22"/>
        </w:rPr>
        <w:t xml:space="preserve"> (continued)</w:t>
      </w:r>
    </w:p>
    <w:p w14:paraId="7C2C4FBE" w14:textId="77777777" w:rsidR="00E73D9D" w:rsidRPr="00953054" w:rsidRDefault="00E73D9D" w:rsidP="00953054">
      <w:pPr>
        <w:autoSpaceDE/>
        <w:autoSpaceDN/>
        <w:spacing w:line="360" w:lineRule="auto"/>
        <w:jc w:val="both"/>
        <w:rPr>
          <w:b/>
          <w:sz w:val="22"/>
          <w:szCs w:val="22"/>
        </w:rPr>
      </w:pPr>
    </w:p>
    <w:p w14:paraId="7DBBA356" w14:textId="77777777" w:rsidR="007D72A4" w:rsidRPr="00953054" w:rsidRDefault="00893492" w:rsidP="00196F69">
      <w:pPr>
        <w:pStyle w:val="ListParagraph"/>
        <w:numPr>
          <w:ilvl w:val="0"/>
          <w:numId w:val="36"/>
        </w:numPr>
        <w:spacing w:line="360" w:lineRule="auto"/>
        <w:ind w:right="-20"/>
        <w:jc w:val="both"/>
        <w:rPr>
          <w:rFonts w:eastAsia="Arial"/>
          <w:b/>
          <w:bCs/>
          <w:spacing w:val="3"/>
          <w:sz w:val="22"/>
          <w:szCs w:val="22"/>
        </w:rPr>
      </w:pPr>
      <w:r w:rsidRPr="00953054">
        <w:rPr>
          <w:rFonts w:eastAsia="Arial"/>
          <w:b/>
          <w:bCs/>
          <w:spacing w:val="3"/>
          <w:sz w:val="22"/>
          <w:szCs w:val="22"/>
        </w:rPr>
        <w:t>Capital Commitments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010"/>
        <w:gridCol w:w="3020"/>
      </w:tblGrid>
      <w:tr w:rsidR="00B26552" w:rsidRPr="00953054" w14:paraId="30BEA4C0" w14:textId="77777777" w:rsidTr="00B26552">
        <w:trPr>
          <w:trHeight w:val="345"/>
        </w:trPr>
        <w:tc>
          <w:tcPr>
            <w:tcW w:w="3328" w:type="pct"/>
            <w:shd w:val="clear" w:color="auto" w:fill="0070C0"/>
            <w:vAlign w:val="bottom"/>
          </w:tcPr>
          <w:p w14:paraId="22761341" w14:textId="77777777" w:rsidR="00B26552" w:rsidRPr="00953054" w:rsidRDefault="00B26552" w:rsidP="00953054">
            <w:pPr>
              <w:spacing w:line="276" w:lineRule="auto"/>
              <w:jc w:val="both"/>
              <w:rPr>
                <w:b/>
                <w:bCs/>
                <w:sz w:val="22"/>
                <w:szCs w:val="22"/>
              </w:rPr>
            </w:pPr>
            <w:r w:rsidRPr="00953054">
              <w:rPr>
                <w:b/>
                <w:bCs/>
                <w:sz w:val="22"/>
                <w:szCs w:val="22"/>
              </w:rPr>
              <w:t>Capital Commitments</w:t>
            </w:r>
          </w:p>
        </w:tc>
        <w:tc>
          <w:tcPr>
            <w:tcW w:w="1672" w:type="pct"/>
            <w:shd w:val="clear" w:color="auto" w:fill="0070C0"/>
            <w:vAlign w:val="center"/>
          </w:tcPr>
          <w:p w14:paraId="26CD6594" w14:textId="39D7D4F5" w:rsidR="00B26552" w:rsidRPr="00953054" w:rsidRDefault="001C4D4D" w:rsidP="00953054">
            <w:pPr>
              <w:spacing w:line="276" w:lineRule="auto"/>
              <w:jc w:val="both"/>
              <w:rPr>
                <w:b/>
                <w:bCs/>
                <w:sz w:val="22"/>
                <w:szCs w:val="22"/>
              </w:rPr>
            </w:pPr>
            <w:r w:rsidRPr="001C4D4D">
              <w:rPr>
                <w:b/>
                <w:i/>
                <w:iCs/>
                <w:sz w:val="22"/>
                <w:szCs w:val="22"/>
                <w:lang w:val="en-US"/>
              </w:rPr>
              <w:t>Period ended Sep/Dec/March/June 20xx</w:t>
            </w:r>
          </w:p>
        </w:tc>
      </w:tr>
      <w:tr w:rsidR="00B26552" w:rsidRPr="00953054" w14:paraId="4BE1E8E5" w14:textId="77777777" w:rsidTr="00B26552">
        <w:trPr>
          <w:trHeight w:val="345"/>
        </w:trPr>
        <w:tc>
          <w:tcPr>
            <w:tcW w:w="3328" w:type="pct"/>
            <w:shd w:val="clear" w:color="auto" w:fill="0070C0"/>
            <w:vAlign w:val="bottom"/>
          </w:tcPr>
          <w:p w14:paraId="1CC32641" w14:textId="77777777" w:rsidR="00B26552" w:rsidRPr="00953054" w:rsidRDefault="00B26552" w:rsidP="00953054">
            <w:pPr>
              <w:spacing w:line="276" w:lineRule="auto"/>
              <w:jc w:val="both"/>
              <w:rPr>
                <w:b/>
                <w:bCs/>
                <w:sz w:val="22"/>
                <w:szCs w:val="22"/>
              </w:rPr>
            </w:pPr>
          </w:p>
        </w:tc>
        <w:tc>
          <w:tcPr>
            <w:tcW w:w="1672" w:type="pct"/>
            <w:shd w:val="clear" w:color="auto" w:fill="0070C0"/>
            <w:vAlign w:val="bottom"/>
          </w:tcPr>
          <w:p w14:paraId="059F508D" w14:textId="77777777" w:rsidR="00B26552" w:rsidRPr="00953054" w:rsidRDefault="00B26552" w:rsidP="00953054">
            <w:pPr>
              <w:spacing w:line="276" w:lineRule="auto"/>
              <w:jc w:val="both"/>
              <w:rPr>
                <w:b/>
                <w:sz w:val="22"/>
                <w:szCs w:val="22"/>
              </w:rPr>
            </w:pPr>
            <w:r w:rsidRPr="00953054">
              <w:rPr>
                <w:b/>
                <w:sz w:val="22"/>
                <w:szCs w:val="22"/>
              </w:rPr>
              <w:t>Kshs</w:t>
            </w:r>
          </w:p>
        </w:tc>
      </w:tr>
      <w:tr w:rsidR="00B26552" w:rsidRPr="00953054" w14:paraId="687D1673" w14:textId="77777777" w:rsidTr="00F47970">
        <w:trPr>
          <w:trHeight w:val="345"/>
        </w:trPr>
        <w:tc>
          <w:tcPr>
            <w:tcW w:w="3328" w:type="pct"/>
            <w:shd w:val="clear" w:color="auto" w:fill="auto"/>
            <w:vAlign w:val="bottom"/>
          </w:tcPr>
          <w:p w14:paraId="34B07175" w14:textId="77777777" w:rsidR="00B26552" w:rsidRPr="00953054" w:rsidRDefault="00B26552" w:rsidP="00953054">
            <w:pPr>
              <w:spacing w:line="276" w:lineRule="auto"/>
              <w:jc w:val="both"/>
              <w:rPr>
                <w:bCs/>
                <w:sz w:val="22"/>
                <w:szCs w:val="22"/>
              </w:rPr>
            </w:pPr>
            <w:r w:rsidRPr="00953054">
              <w:rPr>
                <w:bCs/>
                <w:sz w:val="22"/>
                <w:szCs w:val="22"/>
              </w:rPr>
              <w:t>Authorised for</w:t>
            </w:r>
          </w:p>
        </w:tc>
        <w:tc>
          <w:tcPr>
            <w:tcW w:w="1672" w:type="pct"/>
            <w:shd w:val="clear" w:color="auto" w:fill="auto"/>
            <w:vAlign w:val="center"/>
          </w:tcPr>
          <w:p w14:paraId="6FFD6E4B" w14:textId="77777777" w:rsidR="00B26552" w:rsidRPr="00953054" w:rsidRDefault="00B26552" w:rsidP="00F47970">
            <w:pPr>
              <w:tabs>
                <w:tab w:val="decimal" w:pos="612"/>
              </w:tabs>
              <w:spacing w:line="276" w:lineRule="auto"/>
              <w:rPr>
                <w:sz w:val="22"/>
                <w:szCs w:val="22"/>
              </w:rPr>
            </w:pPr>
            <w:r w:rsidRPr="00953054">
              <w:rPr>
                <w:sz w:val="22"/>
                <w:szCs w:val="22"/>
              </w:rPr>
              <w:t>xxx</w:t>
            </w:r>
          </w:p>
        </w:tc>
      </w:tr>
      <w:tr w:rsidR="00B26552" w:rsidRPr="00953054" w14:paraId="003CD661" w14:textId="77777777" w:rsidTr="00B26552">
        <w:trPr>
          <w:trHeight w:val="345"/>
        </w:trPr>
        <w:tc>
          <w:tcPr>
            <w:tcW w:w="3328" w:type="pct"/>
            <w:shd w:val="clear" w:color="auto" w:fill="auto"/>
            <w:vAlign w:val="bottom"/>
          </w:tcPr>
          <w:p w14:paraId="21D32680" w14:textId="77777777" w:rsidR="00B26552" w:rsidRPr="00953054" w:rsidRDefault="00B26552" w:rsidP="00953054">
            <w:pPr>
              <w:spacing w:line="276" w:lineRule="auto"/>
              <w:jc w:val="both"/>
              <w:rPr>
                <w:bCs/>
                <w:sz w:val="22"/>
                <w:szCs w:val="22"/>
              </w:rPr>
            </w:pPr>
            <w:r w:rsidRPr="00953054">
              <w:rPr>
                <w:bCs/>
                <w:sz w:val="22"/>
                <w:szCs w:val="22"/>
              </w:rPr>
              <w:t>Authorised and Contracted for</w:t>
            </w:r>
          </w:p>
        </w:tc>
        <w:tc>
          <w:tcPr>
            <w:tcW w:w="1672" w:type="pct"/>
            <w:shd w:val="clear" w:color="auto" w:fill="auto"/>
            <w:vAlign w:val="bottom"/>
          </w:tcPr>
          <w:p w14:paraId="3C78C57B" w14:textId="77777777" w:rsidR="00B26552" w:rsidRPr="00953054" w:rsidRDefault="00B26552" w:rsidP="00953054">
            <w:pPr>
              <w:spacing w:line="276" w:lineRule="auto"/>
              <w:jc w:val="both"/>
              <w:rPr>
                <w:sz w:val="22"/>
                <w:szCs w:val="22"/>
              </w:rPr>
            </w:pPr>
            <w:r w:rsidRPr="00953054">
              <w:rPr>
                <w:sz w:val="22"/>
                <w:szCs w:val="22"/>
              </w:rPr>
              <w:t>xxx</w:t>
            </w:r>
          </w:p>
        </w:tc>
      </w:tr>
      <w:tr w:rsidR="00B26552" w:rsidRPr="00953054" w14:paraId="683B1116" w14:textId="77777777" w:rsidTr="00B26552">
        <w:trPr>
          <w:trHeight w:val="345"/>
        </w:trPr>
        <w:tc>
          <w:tcPr>
            <w:tcW w:w="3328" w:type="pct"/>
            <w:shd w:val="clear" w:color="auto" w:fill="auto"/>
            <w:vAlign w:val="bottom"/>
          </w:tcPr>
          <w:p w14:paraId="38F900C9" w14:textId="77777777" w:rsidR="00B26552" w:rsidRPr="00953054" w:rsidRDefault="00B26552" w:rsidP="00953054">
            <w:pPr>
              <w:spacing w:line="276" w:lineRule="auto"/>
              <w:jc w:val="both"/>
              <w:rPr>
                <w:b/>
                <w:bCs/>
                <w:sz w:val="22"/>
                <w:szCs w:val="22"/>
              </w:rPr>
            </w:pPr>
            <w:r w:rsidRPr="00953054">
              <w:rPr>
                <w:b/>
                <w:bCs/>
                <w:sz w:val="22"/>
                <w:szCs w:val="22"/>
              </w:rPr>
              <w:t>Total</w:t>
            </w:r>
          </w:p>
        </w:tc>
        <w:tc>
          <w:tcPr>
            <w:tcW w:w="1672" w:type="pct"/>
            <w:shd w:val="clear" w:color="auto" w:fill="auto"/>
            <w:vAlign w:val="bottom"/>
          </w:tcPr>
          <w:p w14:paraId="439FE5AE" w14:textId="77777777" w:rsidR="00B26552" w:rsidRPr="00953054" w:rsidRDefault="00B26552" w:rsidP="00953054">
            <w:pPr>
              <w:spacing w:line="276" w:lineRule="auto"/>
              <w:jc w:val="both"/>
              <w:rPr>
                <w:b/>
                <w:sz w:val="22"/>
                <w:szCs w:val="22"/>
              </w:rPr>
            </w:pPr>
            <w:r w:rsidRPr="00953054">
              <w:rPr>
                <w:b/>
                <w:sz w:val="22"/>
                <w:szCs w:val="22"/>
              </w:rPr>
              <w:t>xxx</w:t>
            </w:r>
          </w:p>
        </w:tc>
      </w:tr>
      <w:tr w:rsidR="00B26552" w:rsidRPr="00953054" w14:paraId="34F3C6C7" w14:textId="77777777" w:rsidTr="00B26552">
        <w:trPr>
          <w:trHeight w:val="345"/>
        </w:trPr>
        <w:tc>
          <w:tcPr>
            <w:tcW w:w="3328" w:type="pct"/>
            <w:shd w:val="clear" w:color="auto" w:fill="auto"/>
            <w:vAlign w:val="bottom"/>
          </w:tcPr>
          <w:p w14:paraId="3D0B60C5" w14:textId="77777777" w:rsidR="00B26552" w:rsidRPr="00953054" w:rsidRDefault="00B26552" w:rsidP="00953054">
            <w:pPr>
              <w:spacing w:line="276" w:lineRule="auto"/>
              <w:jc w:val="both"/>
              <w:rPr>
                <w:b/>
                <w:bCs/>
                <w:sz w:val="22"/>
                <w:szCs w:val="22"/>
              </w:rPr>
            </w:pPr>
          </w:p>
        </w:tc>
        <w:tc>
          <w:tcPr>
            <w:tcW w:w="1672" w:type="pct"/>
            <w:shd w:val="clear" w:color="auto" w:fill="auto"/>
            <w:vAlign w:val="bottom"/>
          </w:tcPr>
          <w:p w14:paraId="788C2EFE" w14:textId="77777777" w:rsidR="00B26552" w:rsidRPr="00953054" w:rsidRDefault="00B26552" w:rsidP="00953054">
            <w:pPr>
              <w:spacing w:line="276" w:lineRule="auto"/>
              <w:jc w:val="both"/>
              <w:rPr>
                <w:b/>
                <w:sz w:val="22"/>
                <w:szCs w:val="22"/>
              </w:rPr>
            </w:pPr>
          </w:p>
        </w:tc>
      </w:tr>
    </w:tbl>
    <w:p w14:paraId="071D878E" w14:textId="77777777" w:rsidR="00893492" w:rsidRPr="00953054" w:rsidRDefault="00770179" w:rsidP="00953054">
      <w:pPr>
        <w:autoSpaceDE/>
        <w:autoSpaceDN/>
        <w:spacing w:line="360" w:lineRule="auto"/>
        <w:jc w:val="both"/>
        <w:rPr>
          <w:bCs/>
          <w:i/>
          <w:sz w:val="22"/>
          <w:szCs w:val="22"/>
          <w:lang w:eastAsia="en-GB"/>
        </w:rPr>
      </w:pPr>
      <w:r w:rsidRPr="00953054">
        <w:rPr>
          <w:bCs/>
          <w:i/>
          <w:sz w:val="22"/>
          <w:szCs w:val="22"/>
          <w:lang w:eastAsia="en-GB"/>
        </w:rPr>
        <w:t>(NB: Capital commitments are commitments to be carried out in the next financial year and are disclosed in accordance with IPSAS 17. Capital commitments may be those that have been authorised by the board but at the end of the year had not been contracted or those already contracted for and ongoing)</w:t>
      </w:r>
    </w:p>
    <w:p w14:paraId="12E5FC19" w14:textId="77777777" w:rsidR="002160F5" w:rsidRPr="00953054" w:rsidRDefault="002160F5" w:rsidP="00953054">
      <w:pPr>
        <w:autoSpaceDE/>
        <w:autoSpaceDN/>
        <w:spacing w:line="360" w:lineRule="auto"/>
        <w:jc w:val="both"/>
        <w:rPr>
          <w:b/>
          <w:sz w:val="22"/>
          <w:szCs w:val="22"/>
        </w:rPr>
      </w:pPr>
    </w:p>
    <w:p w14:paraId="1C0516B0" w14:textId="77777777" w:rsidR="00696310" w:rsidRPr="00953054" w:rsidRDefault="00893492" w:rsidP="00196F69">
      <w:pPr>
        <w:pStyle w:val="ListParagraph"/>
        <w:numPr>
          <w:ilvl w:val="0"/>
          <w:numId w:val="36"/>
        </w:numPr>
        <w:spacing w:line="360" w:lineRule="auto"/>
        <w:ind w:right="-20"/>
        <w:jc w:val="both"/>
        <w:rPr>
          <w:rFonts w:eastAsia="Arial"/>
          <w:b/>
          <w:bCs/>
          <w:spacing w:val="3"/>
          <w:sz w:val="22"/>
          <w:szCs w:val="22"/>
        </w:rPr>
      </w:pPr>
      <w:r w:rsidRPr="00953054">
        <w:rPr>
          <w:rFonts w:eastAsia="Arial"/>
          <w:b/>
          <w:bCs/>
          <w:spacing w:val="3"/>
          <w:sz w:val="22"/>
          <w:szCs w:val="22"/>
        </w:rPr>
        <w:t>Events after the Reporting Period</w:t>
      </w:r>
    </w:p>
    <w:p w14:paraId="0A441BFB" w14:textId="77777777" w:rsidR="00893492" w:rsidRPr="00953054" w:rsidRDefault="006D19CB" w:rsidP="00953054">
      <w:pPr>
        <w:autoSpaceDE/>
        <w:autoSpaceDN/>
        <w:spacing w:line="360" w:lineRule="auto"/>
        <w:jc w:val="both"/>
        <w:rPr>
          <w:b/>
          <w:bCs/>
          <w:sz w:val="22"/>
          <w:szCs w:val="22"/>
          <w:lang w:eastAsia="en-GB"/>
        </w:rPr>
      </w:pPr>
      <w:r w:rsidRPr="00953054">
        <w:rPr>
          <w:bCs/>
          <w:sz w:val="22"/>
          <w:szCs w:val="22"/>
          <w:lang w:eastAsia="en-GB"/>
        </w:rPr>
        <w:t>There were no material adjusting and non- adjusting events after the reporting period</w:t>
      </w:r>
      <w:r w:rsidRPr="00953054">
        <w:rPr>
          <w:b/>
          <w:bCs/>
          <w:sz w:val="22"/>
          <w:szCs w:val="22"/>
          <w:lang w:eastAsia="en-GB"/>
        </w:rPr>
        <w:t>.</w:t>
      </w:r>
    </w:p>
    <w:p w14:paraId="71F22EF1" w14:textId="77777777" w:rsidR="00696310" w:rsidRPr="00953054" w:rsidRDefault="00893492" w:rsidP="00196F69">
      <w:pPr>
        <w:pStyle w:val="ListParagraph"/>
        <w:numPr>
          <w:ilvl w:val="0"/>
          <w:numId w:val="36"/>
        </w:numPr>
        <w:spacing w:line="360" w:lineRule="auto"/>
        <w:ind w:right="-20"/>
        <w:jc w:val="both"/>
        <w:rPr>
          <w:rFonts w:eastAsia="Arial"/>
          <w:b/>
          <w:bCs/>
          <w:spacing w:val="3"/>
          <w:sz w:val="22"/>
          <w:szCs w:val="22"/>
        </w:rPr>
      </w:pPr>
      <w:r w:rsidRPr="00953054">
        <w:rPr>
          <w:rFonts w:eastAsia="Arial"/>
          <w:b/>
          <w:bCs/>
          <w:spacing w:val="3"/>
          <w:sz w:val="22"/>
          <w:szCs w:val="22"/>
        </w:rPr>
        <w:t xml:space="preserve">Ultimate And Holding </w:t>
      </w:r>
      <w:r w:rsidR="00E80625" w:rsidRPr="00953054">
        <w:rPr>
          <w:rFonts w:eastAsia="Arial"/>
          <w:b/>
          <w:bCs/>
          <w:spacing w:val="3"/>
          <w:sz w:val="22"/>
          <w:szCs w:val="22"/>
        </w:rPr>
        <w:t>Entity</w:t>
      </w:r>
    </w:p>
    <w:p w14:paraId="72FFCDAE" w14:textId="77777777" w:rsidR="006D19CB" w:rsidRPr="00953054" w:rsidRDefault="006D19CB" w:rsidP="00953054">
      <w:pPr>
        <w:autoSpaceDE/>
        <w:autoSpaceDN/>
        <w:spacing w:line="360" w:lineRule="auto"/>
        <w:jc w:val="both"/>
        <w:rPr>
          <w:bCs/>
          <w:sz w:val="22"/>
          <w:szCs w:val="22"/>
          <w:lang w:eastAsia="en-GB"/>
        </w:rPr>
      </w:pPr>
      <w:r w:rsidRPr="00953054">
        <w:rPr>
          <w:bCs/>
          <w:sz w:val="22"/>
          <w:szCs w:val="22"/>
          <w:lang w:eastAsia="en-GB"/>
        </w:rPr>
        <w:t xml:space="preserve">The </w:t>
      </w:r>
      <w:r w:rsidR="00E80625" w:rsidRPr="00953054">
        <w:rPr>
          <w:bCs/>
          <w:sz w:val="22"/>
          <w:szCs w:val="22"/>
          <w:lang w:eastAsia="en-GB"/>
        </w:rPr>
        <w:t>Entity</w:t>
      </w:r>
      <w:r w:rsidRPr="00953054">
        <w:rPr>
          <w:bCs/>
          <w:sz w:val="22"/>
          <w:szCs w:val="22"/>
          <w:lang w:eastAsia="en-GB"/>
        </w:rPr>
        <w:t xml:space="preserve"> ultimate parent is the Government of Kenya.</w:t>
      </w:r>
    </w:p>
    <w:p w14:paraId="5A828F69" w14:textId="77777777" w:rsidR="00696310" w:rsidRPr="00953054" w:rsidRDefault="006D19CB" w:rsidP="00196F69">
      <w:pPr>
        <w:pStyle w:val="ListParagraph"/>
        <w:numPr>
          <w:ilvl w:val="0"/>
          <w:numId w:val="36"/>
        </w:numPr>
        <w:spacing w:line="360" w:lineRule="auto"/>
        <w:ind w:right="-20"/>
        <w:jc w:val="both"/>
        <w:rPr>
          <w:rFonts w:eastAsia="Arial"/>
          <w:b/>
          <w:bCs/>
          <w:spacing w:val="3"/>
          <w:sz w:val="22"/>
          <w:szCs w:val="22"/>
        </w:rPr>
      </w:pPr>
      <w:r w:rsidRPr="00953054">
        <w:rPr>
          <w:rFonts w:eastAsia="Arial"/>
          <w:b/>
          <w:bCs/>
          <w:spacing w:val="3"/>
          <w:sz w:val="22"/>
          <w:szCs w:val="22"/>
        </w:rPr>
        <w:t>Currency</w:t>
      </w:r>
    </w:p>
    <w:p w14:paraId="5DC48B14" w14:textId="77777777" w:rsidR="00B067B1" w:rsidRPr="00953054" w:rsidRDefault="006D19CB" w:rsidP="00953054">
      <w:pPr>
        <w:autoSpaceDE/>
        <w:autoSpaceDN/>
        <w:spacing w:line="360" w:lineRule="auto"/>
        <w:jc w:val="both"/>
        <w:rPr>
          <w:bCs/>
          <w:sz w:val="22"/>
          <w:szCs w:val="22"/>
          <w:lang w:eastAsia="en-GB"/>
        </w:rPr>
      </w:pPr>
      <w:r w:rsidRPr="00953054">
        <w:rPr>
          <w:bCs/>
          <w:sz w:val="22"/>
          <w:szCs w:val="22"/>
          <w:lang w:eastAsia="en-GB"/>
        </w:rPr>
        <w:t>The financial statements are presented in Kenya Shillings (Kshs).</w:t>
      </w:r>
    </w:p>
    <w:p w14:paraId="58187999" w14:textId="77777777" w:rsidR="00D02A00" w:rsidRPr="00953054" w:rsidRDefault="00D02A00" w:rsidP="00953054">
      <w:pPr>
        <w:autoSpaceDE/>
        <w:autoSpaceDN/>
        <w:spacing w:line="360" w:lineRule="auto"/>
        <w:jc w:val="both"/>
        <w:rPr>
          <w:bCs/>
          <w:sz w:val="22"/>
          <w:szCs w:val="22"/>
          <w:lang w:eastAsia="en-GB"/>
        </w:rPr>
      </w:pPr>
    </w:p>
    <w:p w14:paraId="3DFDBBAC" w14:textId="77777777" w:rsidR="00D02A00" w:rsidRPr="00953054" w:rsidRDefault="00D02A00" w:rsidP="00953054">
      <w:pPr>
        <w:autoSpaceDE/>
        <w:autoSpaceDN/>
        <w:spacing w:line="360" w:lineRule="auto"/>
        <w:jc w:val="both"/>
        <w:rPr>
          <w:bCs/>
          <w:sz w:val="22"/>
          <w:szCs w:val="22"/>
          <w:lang w:eastAsia="en-GB"/>
        </w:rPr>
      </w:pPr>
    </w:p>
    <w:p w14:paraId="4A158E33" w14:textId="77777777" w:rsidR="009F7E0F" w:rsidRPr="00953054" w:rsidRDefault="009F7E0F" w:rsidP="00953054">
      <w:pPr>
        <w:autoSpaceDE/>
        <w:autoSpaceDN/>
        <w:spacing w:line="360" w:lineRule="auto"/>
        <w:jc w:val="both"/>
        <w:rPr>
          <w:bCs/>
          <w:sz w:val="22"/>
          <w:szCs w:val="22"/>
          <w:lang w:eastAsia="en-GB"/>
        </w:rPr>
      </w:pPr>
    </w:p>
    <w:p w14:paraId="37FD16C4" w14:textId="77777777" w:rsidR="00D02A00" w:rsidRPr="00953054" w:rsidRDefault="00D02A00" w:rsidP="00953054">
      <w:pPr>
        <w:autoSpaceDE/>
        <w:autoSpaceDN/>
        <w:spacing w:line="360" w:lineRule="auto"/>
        <w:jc w:val="both"/>
        <w:rPr>
          <w:sz w:val="22"/>
          <w:szCs w:val="22"/>
        </w:rPr>
        <w:sectPr w:rsidR="00D02A00" w:rsidRPr="00953054" w:rsidSect="006E6202">
          <w:pgSz w:w="11920" w:h="16840"/>
          <w:pgMar w:top="1440" w:right="1440" w:bottom="1440" w:left="1440" w:header="743" w:footer="510" w:gutter="0"/>
          <w:cols w:space="720"/>
          <w:docGrid w:linePitch="326"/>
        </w:sectPr>
      </w:pPr>
    </w:p>
    <w:p w14:paraId="1501EFB5" w14:textId="0A9CBCAB" w:rsidR="00F275AB" w:rsidRDefault="004F0A02" w:rsidP="00196F69">
      <w:pPr>
        <w:pStyle w:val="Heading1"/>
        <w:numPr>
          <w:ilvl w:val="0"/>
          <w:numId w:val="18"/>
        </w:numPr>
        <w:tabs>
          <w:tab w:val="left" w:pos="450"/>
        </w:tabs>
        <w:spacing w:line="360" w:lineRule="auto"/>
        <w:ind w:left="450"/>
        <w:jc w:val="both"/>
        <w:rPr>
          <w:sz w:val="22"/>
          <w:szCs w:val="22"/>
        </w:rPr>
      </w:pPr>
      <w:bookmarkStart w:id="29" w:name="_Toc358752224"/>
      <w:bookmarkStart w:id="30" w:name="_Toc394333768"/>
      <w:r w:rsidRPr="00953054">
        <w:rPr>
          <w:sz w:val="22"/>
          <w:szCs w:val="22"/>
        </w:rPr>
        <w:lastRenderedPageBreak/>
        <w:t xml:space="preserve"> </w:t>
      </w:r>
      <w:bookmarkStart w:id="31" w:name="_Toc172713208"/>
      <w:bookmarkEnd w:id="29"/>
      <w:bookmarkEnd w:id="30"/>
      <w:r w:rsidR="00F275AB">
        <w:rPr>
          <w:sz w:val="22"/>
          <w:szCs w:val="22"/>
        </w:rPr>
        <w:t>Appendices</w:t>
      </w:r>
      <w:bookmarkEnd w:id="31"/>
    </w:p>
    <w:p w14:paraId="7568E953" w14:textId="6765C520" w:rsidR="00776069" w:rsidRPr="007F4D9A" w:rsidRDefault="00366D55" w:rsidP="00997A71">
      <w:pPr>
        <w:rPr>
          <w:b/>
          <w:bCs/>
        </w:rPr>
      </w:pPr>
      <w:r w:rsidRPr="00997A71">
        <w:rPr>
          <w:b/>
          <w:bCs/>
          <w:sz w:val="22"/>
          <w:szCs w:val="22"/>
          <w:lang w:val="en-US"/>
        </w:rPr>
        <w:t xml:space="preserve">Appendix I: </w:t>
      </w:r>
      <w:r w:rsidR="00404854" w:rsidRPr="00997A71">
        <w:rPr>
          <w:b/>
          <w:bCs/>
        </w:rPr>
        <w:t>Statement of Financial Performance for Each Quarter</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03"/>
        <w:gridCol w:w="994"/>
        <w:gridCol w:w="1499"/>
        <w:gridCol w:w="1381"/>
        <w:gridCol w:w="1381"/>
        <w:gridCol w:w="1535"/>
        <w:gridCol w:w="2157"/>
      </w:tblGrid>
      <w:tr w:rsidR="002C68B9" w:rsidRPr="0071146A" w14:paraId="6450139E" w14:textId="77777777" w:rsidTr="0090345A">
        <w:trPr>
          <w:trHeight w:val="301"/>
          <w:tblHeader/>
        </w:trPr>
        <w:tc>
          <w:tcPr>
            <w:tcW w:w="1793" w:type="pct"/>
            <w:vMerge w:val="restart"/>
            <w:shd w:val="clear" w:color="auto" w:fill="0070C0"/>
            <w:noWrap/>
            <w:vAlign w:val="center"/>
            <w:hideMark/>
          </w:tcPr>
          <w:p w14:paraId="5761AF73" w14:textId="77777777" w:rsidR="002C68B9" w:rsidRPr="0071146A" w:rsidRDefault="002C68B9">
            <w:pPr>
              <w:autoSpaceDE/>
              <w:autoSpaceDN/>
              <w:rPr>
                <w:color w:val="000000"/>
                <w:sz w:val="22"/>
                <w:szCs w:val="22"/>
                <w:lang w:val="en-US"/>
              </w:rPr>
            </w:pPr>
            <w:r w:rsidRPr="0071146A">
              <w:rPr>
                <w:b/>
                <w:bCs/>
                <w:color w:val="231F20"/>
                <w:sz w:val="22"/>
                <w:szCs w:val="22"/>
                <w:lang w:val="en-US"/>
              </w:rPr>
              <w:t>Description</w:t>
            </w:r>
          </w:p>
        </w:tc>
        <w:tc>
          <w:tcPr>
            <w:tcW w:w="356" w:type="pct"/>
            <w:shd w:val="clear" w:color="auto" w:fill="0070C0"/>
            <w:noWrap/>
            <w:vAlign w:val="bottom"/>
            <w:hideMark/>
          </w:tcPr>
          <w:p w14:paraId="5994C131" w14:textId="34F916A9" w:rsidR="002C68B9" w:rsidRPr="0071146A" w:rsidRDefault="002C68B9" w:rsidP="00DC412D">
            <w:pPr>
              <w:autoSpaceDE/>
              <w:autoSpaceDN/>
              <w:jc w:val="center"/>
              <w:rPr>
                <w:b/>
                <w:color w:val="000000"/>
                <w:sz w:val="22"/>
                <w:szCs w:val="22"/>
                <w:lang w:val="en-US"/>
              </w:rPr>
            </w:pPr>
            <w:r w:rsidRPr="0071146A">
              <w:rPr>
                <w:b/>
                <w:color w:val="000000"/>
                <w:sz w:val="22"/>
                <w:szCs w:val="22"/>
                <w:lang w:val="en-US"/>
              </w:rPr>
              <w:t>Notes</w:t>
            </w:r>
          </w:p>
        </w:tc>
        <w:tc>
          <w:tcPr>
            <w:tcW w:w="537" w:type="pct"/>
            <w:shd w:val="clear" w:color="auto" w:fill="0070C0"/>
            <w:noWrap/>
            <w:vAlign w:val="bottom"/>
            <w:hideMark/>
          </w:tcPr>
          <w:p w14:paraId="3AC45CA7" w14:textId="77777777" w:rsidR="002C68B9" w:rsidRPr="0071146A" w:rsidRDefault="002C68B9" w:rsidP="00DC412D">
            <w:pPr>
              <w:autoSpaceDE/>
              <w:autoSpaceDN/>
              <w:jc w:val="center"/>
              <w:rPr>
                <w:b/>
                <w:color w:val="000000"/>
                <w:sz w:val="22"/>
                <w:szCs w:val="22"/>
                <w:lang w:val="en-US"/>
              </w:rPr>
            </w:pPr>
            <w:r w:rsidRPr="0071146A">
              <w:rPr>
                <w:b/>
                <w:bCs/>
                <w:color w:val="000000"/>
                <w:sz w:val="22"/>
                <w:szCs w:val="22"/>
                <w:lang w:val="en-US"/>
              </w:rPr>
              <w:t>Quarter 1</w:t>
            </w:r>
          </w:p>
        </w:tc>
        <w:tc>
          <w:tcPr>
            <w:tcW w:w="495" w:type="pct"/>
            <w:shd w:val="clear" w:color="auto" w:fill="0070C0"/>
            <w:vAlign w:val="bottom"/>
          </w:tcPr>
          <w:p w14:paraId="1A234312" w14:textId="77777777" w:rsidR="002C68B9" w:rsidRPr="0071146A" w:rsidRDefault="002C68B9" w:rsidP="00DC412D">
            <w:pPr>
              <w:autoSpaceDE/>
              <w:autoSpaceDN/>
              <w:jc w:val="center"/>
              <w:rPr>
                <w:b/>
                <w:bCs/>
                <w:color w:val="000000"/>
                <w:sz w:val="22"/>
                <w:szCs w:val="22"/>
                <w:lang w:val="en-US"/>
              </w:rPr>
            </w:pPr>
          </w:p>
          <w:p w14:paraId="55D0B931" w14:textId="56D45F6F" w:rsidR="002C68B9" w:rsidRPr="0071146A" w:rsidRDefault="002C68B9" w:rsidP="00DC412D">
            <w:pPr>
              <w:autoSpaceDE/>
              <w:autoSpaceDN/>
              <w:jc w:val="center"/>
              <w:rPr>
                <w:b/>
                <w:bCs/>
                <w:color w:val="000000"/>
                <w:sz w:val="22"/>
                <w:szCs w:val="22"/>
                <w:lang w:val="en-US"/>
              </w:rPr>
            </w:pPr>
            <w:r w:rsidRPr="0071146A">
              <w:rPr>
                <w:b/>
                <w:bCs/>
                <w:color w:val="000000"/>
                <w:sz w:val="22"/>
                <w:szCs w:val="22"/>
                <w:lang w:val="en-US"/>
              </w:rPr>
              <w:t>Quarter 2</w:t>
            </w:r>
          </w:p>
        </w:tc>
        <w:tc>
          <w:tcPr>
            <w:tcW w:w="495" w:type="pct"/>
            <w:shd w:val="clear" w:color="auto" w:fill="0070C0"/>
            <w:vAlign w:val="bottom"/>
          </w:tcPr>
          <w:p w14:paraId="435D7AB9" w14:textId="77777777" w:rsidR="002C68B9" w:rsidRPr="0071146A" w:rsidRDefault="002C68B9" w:rsidP="00DC412D">
            <w:pPr>
              <w:autoSpaceDE/>
              <w:autoSpaceDN/>
              <w:jc w:val="center"/>
              <w:rPr>
                <w:b/>
                <w:bCs/>
                <w:color w:val="000000"/>
                <w:sz w:val="22"/>
                <w:szCs w:val="22"/>
                <w:lang w:val="en-US"/>
              </w:rPr>
            </w:pPr>
          </w:p>
          <w:p w14:paraId="7439D096" w14:textId="2C5DFD37" w:rsidR="002C68B9" w:rsidRPr="0071146A" w:rsidRDefault="002C68B9" w:rsidP="00DC412D">
            <w:pPr>
              <w:autoSpaceDE/>
              <w:autoSpaceDN/>
              <w:jc w:val="center"/>
              <w:rPr>
                <w:b/>
                <w:bCs/>
                <w:color w:val="000000"/>
                <w:sz w:val="22"/>
                <w:szCs w:val="22"/>
                <w:lang w:val="en-US"/>
              </w:rPr>
            </w:pPr>
            <w:r w:rsidRPr="0071146A">
              <w:rPr>
                <w:b/>
                <w:bCs/>
                <w:color w:val="000000"/>
                <w:sz w:val="22"/>
                <w:szCs w:val="22"/>
                <w:lang w:val="en-US"/>
              </w:rPr>
              <w:t>Quarter 3</w:t>
            </w:r>
          </w:p>
        </w:tc>
        <w:tc>
          <w:tcPr>
            <w:tcW w:w="550" w:type="pct"/>
            <w:shd w:val="clear" w:color="auto" w:fill="0070C0"/>
            <w:vAlign w:val="bottom"/>
          </w:tcPr>
          <w:p w14:paraId="69041256" w14:textId="77777777" w:rsidR="002C68B9" w:rsidRPr="0071146A" w:rsidRDefault="002C68B9" w:rsidP="00DC412D">
            <w:pPr>
              <w:autoSpaceDE/>
              <w:autoSpaceDN/>
              <w:jc w:val="center"/>
              <w:rPr>
                <w:b/>
                <w:bCs/>
                <w:color w:val="000000"/>
                <w:sz w:val="22"/>
                <w:szCs w:val="22"/>
                <w:lang w:val="en-US"/>
              </w:rPr>
            </w:pPr>
          </w:p>
          <w:p w14:paraId="5C405338" w14:textId="77777777" w:rsidR="002C68B9" w:rsidRPr="0071146A" w:rsidRDefault="002C68B9" w:rsidP="00DC412D">
            <w:pPr>
              <w:autoSpaceDE/>
              <w:autoSpaceDN/>
              <w:jc w:val="center"/>
              <w:rPr>
                <w:b/>
                <w:bCs/>
                <w:color w:val="FF0000"/>
                <w:sz w:val="22"/>
                <w:szCs w:val="22"/>
                <w:lang w:val="en-US"/>
              </w:rPr>
            </w:pPr>
            <w:r w:rsidRPr="0071146A">
              <w:rPr>
                <w:b/>
                <w:bCs/>
                <w:color w:val="000000"/>
                <w:sz w:val="22"/>
                <w:szCs w:val="22"/>
                <w:lang w:val="en-US"/>
              </w:rPr>
              <w:t>Quarter 4</w:t>
            </w:r>
          </w:p>
        </w:tc>
        <w:tc>
          <w:tcPr>
            <w:tcW w:w="773" w:type="pct"/>
            <w:shd w:val="clear" w:color="auto" w:fill="0070C0"/>
            <w:vAlign w:val="bottom"/>
          </w:tcPr>
          <w:p w14:paraId="2AC56D5A" w14:textId="77777777" w:rsidR="002C68B9" w:rsidRPr="0071146A" w:rsidRDefault="002C68B9" w:rsidP="00DC412D">
            <w:pPr>
              <w:autoSpaceDE/>
              <w:autoSpaceDN/>
              <w:jc w:val="center"/>
              <w:rPr>
                <w:b/>
                <w:bCs/>
                <w:sz w:val="22"/>
                <w:szCs w:val="22"/>
              </w:rPr>
            </w:pPr>
          </w:p>
          <w:p w14:paraId="7300DFA6" w14:textId="77777777" w:rsidR="002C68B9" w:rsidRPr="0071146A" w:rsidRDefault="002C68B9" w:rsidP="00DC412D">
            <w:pPr>
              <w:autoSpaceDE/>
              <w:autoSpaceDN/>
              <w:jc w:val="center"/>
              <w:rPr>
                <w:b/>
                <w:bCs/>
                <w:color w:val="FF0000"/>
                <w:sz w:val="22"/>
                <w:szCs w:val="22"/>
                <w:lang w:val="en-US"/>
              </w:rPr>
            </w:pPr>
            <w:r w:rsidRPr="0071146A">
              <w:rPr>
                <w:b/>
                <w:bCs/>
                <w:sz w:val="22"/>
                <w:szCs w:val="22"/>
              </w:rPr>
              <w:t>Cumulative**</w:t>
            </w:r>
          </w:p>
        </w:tc>
      </w:tr>
      <w:tr w:rsidR="002C68B9" w:rsidRPr="0071146A" w14:paraId="20ACB8F4" w14:textId="77777777" w:rsidTr="0090345A">
        <w:trPr>
          <w:trHeight w:val="301"/>
          <w:tblHeader/>
        </w:trPr>
        <w:tc>
          <w:tcPr>
            <w:tcW w:w="1793" w:type="pct"/>
            <w:vMerge/>
            <w:shd w:val="clear" w:color="auto" w:fill="0070C0"/>
            <w:noWrap/>
            <w:hideMark/>
          </w:tcPr>
          <w:p w14:paraId="6F0D8649" w14:textId="77777777" w:rsidR="002C68B9" w:rsidRPr="0071146A" w:rsidRDefault="002C68B9">
            <w:pPr>
              <w:autoSpaceDE/>
              <w:autoSpaceDN/>
              <w:rPr>
                <w:b/>
                <w:bCs/>
                <w:color w:val="231F20"/>
                <w:sz w:val="22"/>
                <w:szCs w:val="22"/>
                <w:lang w:val="en-US"/>
              </w:rPr>
            </w:pPr>
          </w:p>
        </w:tc>
        <w:tc>
          <w:tcPr>
            <w:tcW w:w="356" w:type="pct"/>
            <w:shd w:val="clear" w:color="auto" w:fill="0070C0"/>
            <w:noWrap/>
            <w:vAlign w:val="center"/>
            <w:hideMark/>
          </w:tcPr>
          <w:p w14:paraId="74E5A251" w14:textId="77777777" w:rsidR="002C68B9" w:rsidRPr="0071146A" w:rsidRDefault="002C68B9" w:rsidP="00130234">
            <w:pPr>
              <w:autoSpaceDE/>
              <w:autoSpaceDN/>
              <w:jc w:val="center"/>
              <w:rPr>
                <w:b/>
                <w:color w:val="000000"/>
                <w:sz w:val="22"/>
                <w:szCs w:val="22"/>
                <w:lang w:val="en-US"/>
              </w:rPr>
            </w:pPr>
          </w:p>
        </w:tc>
        <w:tc>
          <w:tcPr>
            <w:tcW w:w="537" w:type="pct"/>
            <w:shd w:val="clear" w:color="auto" w:fill="0070C0"/>
            <w:noWrap/>
            <w:vAlign w:val="center"/>
            <w:hideMark/>
          </w:tcPr>
          <w:p w14:paraId="2890EABF" w14:textId="77777777" w:rsidR="002C68B9" w:rsidRPr="0071146A" w:rsidRDefault="002C68B9" w:rsidP="00F40C63">
            <w:pPr>
              <w:autoSpaceDE/>
              <w:autoSpaceDN/>
              <w:jc w:val="center"/>
              <w:rPr>
                <w:b/>
                <w:color w:val="000000"/>
                <w:sz w:val="22"/>
                <w:szCs w:val="22"/>
                <w:lang w:val="en-US"/>
              </w:rPr>
            </w:pPr>
            <w:r w:rsidRPr="0071146A">
              <w:rPr>
                <w:b/>
                <w:color w:val="000000"/>
                <w:sz w:val="22"/>
                <w:szCs w:val="22"/>
                <w:lang w:val="en-US"/>
              </w:rPr>
              <w:t>Kshs</w:t>
            </w:r>
          </w:p>
        </w:tc>
        <w:tc>
          <w:tcPr>
            <w:tcW w:w="495" w:type="pct"/>
            <w:shd w:val="clear" w:color="auto" w:fill="0070C0"/>
            <w:vAlign w:val="center"/>
          </w:tcPr>
          <w:p w14:paraId="5A8A7BD3" w14:textId="77777777" w:rsidR="002C68B9" w:rsidRPr="0071146A" w:rsidRDefault="002C68B9" w:rsidP="00F40C63">
            <w:pPr>
              <w:autoSpaceDE/>
              <w:autoSpaceDN/>
              <w:jc w:val="center"/>
              <w:rPr>
                <w:b/>
                <w:color w:val="000000"/>
                <w:sz w:val="22"/>
                <w:szCs w:val="22"/>
                <w:lang w:val="en-US"/>
              </w:rPr>
            </w:pPr>
            <w:r w:rsidRPr="0071146A">
              <w:rPr>
                <w:b/>
                <w:sz w:val="22"/>
                <w:szCs w:val="22"/>
              </w:rPr>
              <w:t>Kshs</w:t>
            </w:r>
          </w:p>
        </w:tc>
        <w:tc>
          <w:tcPr>
            <w:tcW w:w="495" w:type="pct"/>
            <w:shd w:val="clear" w:color="auto" w:fill="0070C0"/>
            <w:vAlign w:val="center"/>
          </w:tcPr>
          <w:p w14:paraId="0DBD30B6" w14:textId="77777777" w:rsidR="002C68B9" w:rsidRPr="0071146A" w:rsidRDefault="002C68B9" w:rsidP="00F40C63">
            <w:pPr>
              <w:autoSpaceDE/>
              <w:autoSpaceDN/>
              <w:jc w:val="center"/>
              <w:rPr>
                <w:b/>
                <w:color w:val="000000"/>
                <w:sz w:val="22"/>
                <w:szCs w:val="22"/>
                <w:lang w:val="en-US"/>
              </w:rPr>
            </w:pPr>
            <w:r w:rsidRPr="0071146A">
              <w:rPr>
                <w:b/>
                <w:sz w:val="22"/>
                <w:szCs w:val="22"/>
              </w:rPr>
              <w:t>Kshs</w:t>
            </w:r>
          </w:p>
        </w:tc>
        <w:tc>
          <w:tcPr>
            <w:tcW w:w="550" w:type="pct"/>
            <w:shd w:val="clear" w:color="auto" w:fill="0070C0"/>
            <w:vAlign w:val="center"/>
          </w:tcPr>
          <w:p w14:paraId="2E026E8A" w14:textId="77777777" w:rsidR="002C68B9" w:rsidRPr="0071146A" w:rsidRDefault="002C68B9" w:rsidP="00F40C63">
            <w:pPr>
              <w:autoSpaceDE/>
              <w:autoSpaceDN/>
              <w:jc w:val="center"/>
              <w:rPr>
                <w:b/>
                <w:color w:val="000000"/>
                <w:sz w:val="22"/>
                <w:szCs w:val="22"/>
                <w:lang w:val="en-US"/>
              </w:rPr>
            </w:pPr>
            <w:r w:rsidRPr="0071146A">
              <w:rPr>
                <w:b/>
                <w:sz w:val="22"/>
                <w:szCs w:val="22"/>
              </w:rPr>
              <w:t>Kshs</w:t>
            </w:r>
          </w:p>
        </w:tc>
        <w:tc>
          <w:tcPr>
            <w:tcW w:w="773" w:type="pct"/>
            <w:shd w:val="clear" w:color="auto" w:fill="0070C0"/>
            <w:vAlign w:val="center"/>
          </w:tcPr>
          <w:p w14:paraId="2E57755B" w14:textId="77777777" w:rsidR="002C68B9" w:rsidRPr="0071146A" w:rsidRDefault="002C68B9">
            <w:pPr>
              <w:autoSpaceDE/>
              <w:autoSpaceDN/>
              <w:jc w:val="center"/>
              <w:rPr>
                <w:b/>
                <w:color w:val="000000"/>
                <w:sz w:val="22"/>
                <w:szCs w:val="22"/>
                <w:lang w:val="en-US"/>
              </w:rPr>
            </w:pPr>
            <w:r w:rsidRPr="0071146A">
              <w:rPr>
                <w:b/>
                <w:color w:val="000000"/>
                <w:sz w:val="22"/>
                <w:szCs w:val="22"/>
                <w:lang w:val="en-US"/>
              </w:rPr>
              <w:t>Kshs</w:t>
            </w:r>
          </w:p>
        </w:tc>
      </w:tr>
      <w:tr w:rsidR="0090345A" w:rsidRPr="0071146A" w14:paraId="4E33ABDA" w14:textId="77777777" w:rsidTr="0090345A">
        <w:trPr>
          <w:trHeight w:val="301"/>
        </w:trPr>
        <w:tc>
          <w:tcPr>
            <w:tcW w:w="1793" w:type="pct"/>
            <w:shd w:val="clear" w:color="auto" w:fill="auto"/>
            <w:noWrap/>
            <w:vAlign w:val="center"/>
            <w:hideMark/>
          </w:tcPr>
          <w:p w14:paraId="1D403226" w14:textId="14DE0C72" w:rsidR="0090345A" w:rsidRPr="0071146A" w:rsidRDefault="0090345A" w:rsidP="0090345A">
            <w:pPr>
              <w:autoSpaceDE/>
              <w:autoSpaceDN/>
              <w:rPr>
                <w:b/>
                <w:bCs/>
                <w:color w:val="231F20"/>
                <w:sz w:val="22"/>
                <w:szCs w:val="22"/>
                <w:lang w:val="en-US"/>
              </w:rPr>
            </w:pPr>
            <w:r w:rsidRPr="00953054">
              <w:rPr>
                <w:b/>
                <w:bCs/>
                <w:sz w:val="22"/>
                <w:szCs w:val="22"/>
                <w:lang w:val="en-US"/>
              </w:rPr>
              <w:t>Revenue</w:t>
            </w:r>
            <w:r w:rsidRPr="00953054">
              <w:rPr>
                <w:sz w:val="22"/>
                <w:szCs w:val="22"/>
                <w:lang w:val="en-US"/>
              </w:rPr>
              <w:t xml:space="preserve"> </w:t>
            </w:r>
            <w:r w:rsidRPr="00953054">
              <w:rPr>
                <w:b/>
                <w:bCs/>
                <w:sz w:val="22"/>
                <w:szCs w:val="22"/>
                <w:lang w:val="en-US"/>
              </w:rPr>
              <w:t>from</w:t>
            </w:r>
            <w:r w:rsidRPr="00953054">
              <w:rPr>
                <w:sz w:val="22"/>
                <w:szCs w:val="22"/>
                <w:lang w:val="en-US"/>
              </w:rPr>
              <w:t xml:space="preserve"> </w:t>
            </w:r>
            <w:r w:rsidRPr="00953054">
              <w:rPr>
                <w:b/>
                <w:bCs/>
                <w:sz w:val="22"/>
                <w:szCs w:val="22"/>
                <w:lang w:val="en-US"/>
              </w:rPr>
              <w:t>non-exchange</w:t>
            </w:r>
            <w:r w:rsidRPr="00953054">
              <w:rPr>
                <w:sz w:val="22"/>
                <w:szCs w:val="22"/>
                <w:lang w:val="en-US"/>
              </w:rPr>
              <w:t xml:space="preserve"> </w:t>
            </w:r>
            <w:r w:rsidRPr="00953054">
              <w:rPr>
                <w:b/>
                <w:bCs/>
                <w:sz w:val="22"/>
                <w:szCs w:val="22"/>
                <w:lang w:val="en-US"/>
              </w:rPr>
              <w:t>transactions</w:t>
            </w:r>
          </w:p>
        </w:tc>
        <w:tc>
          <w:tcPr>
            <w:tcW w:w="356" w:type="pct"/>
            <w:shd w:val="clear" w:color="auto" w:fill="auto"/>
            <w:noWrap/>
            <w:vAlign w:val="center"/>
            <w:hideMark/>
          </w:tcPr>
          <w:p w14:paraId="42D0968C" w14:textId="77777777" w:rsidR="0090345A" w:rsidRPr="0071146A" w:rsidRDefault="0090345A" w:rsidP="0090345A">
            <w:pPr>
              <w:autoSpaceDE/>
              <w:autoSpaceDN/>
              <w:jc w:val="center"/>
              <w:rPr>
                <w:color w:val="000000"/>
                <w:sz w:val="22"/>
                <w:szCs w:val="22"/>
                <w:lang w:val="en-US"/>
              </w:rPr>
            </w:pPr>
          </w:p>
        </w:tc>
        <w:tc>
          <w:tcPr>
            <w:tcW w:w="537" w:type="pct"/>
            <w:shd w:val="clear" w:color="auto" w:fill="auto"/>
            <w:noWrap/>
            <w:vAlign w:val="center"/>
            <w:hideMark/>
          </w:tcPr>
          <w:p w14:paraId="572C6248" w14:textId="77777777" w:rsidR="0090345A" w:rsidRPr="0071146A" w:rsidRDefault="0090345A" w:rsidP="0090345A">
            <w:pPr>
              <w:autoSpaceDE/>
              <w:autoSpaceDN/>
              <w:jc w:val="center"/>
              <w:rPr>
                <w:color w:val="000000"/>
                <w:sz w:val="22"/>
                <w:szCs w:val="22"/>
                <w:lang w:val="en-US"/>
              </w:rPr>
            </w:pPr>
          </w:p>
        </w:tc>
        <w:tc>
          <w:tcPr>
            <w:tcW w:w="495" w:type="pct"/>
            <w:shd w:val="clear" w:color="auto" w:fill="auto"/>
            <w:vAlign w:val="center"/>
          </w:tcPr>
          <w:p w14:paraId="5CC353CC" w14:textId="77777777" w:rsidR="0090345A" w:rsidRPr="0071146A" w:rsidRDefault="0090345A" w:rsidP="0090345A">
            <w:pPr>
              <w:autoSpaceDE/>
              <w:autoSpaceDN/>
              <w:jc w:val="center"/>
              <w:rPr>
                <w:color w:val="000000"/>
                <w:sz w:val="22"/>
                <w:szCs w:val="22"/>
                <w:lang w:val="en-US"/>
              </w:rPr>
            </w:pPr>
          </w:p>
        </w:tc>
        <w:tc>
          <w:tcPr>
            <w:tcW w:w="495" w:type="pct"/>
            <w:shd w:val="clear" w:color="auto" w:fill="auto"/>
            <w:vAlign w:val="center"/>
          </w:tcPr>
          <w:p w14:paraId="4C72ABAD" w14:textId="77777777" w:rsidR="0090345A" w:rsidRPr="0071146A" w:rsidRDefault="0090345A" w:rsidP="0090345A">
            <w:pPr>
              <w:autoSpaceDE/>
              <w:autoSpaceDN/>
              <w:jc w:val="center"/>
              <w:rPr>
                <w:color w:val="000000"/>
                <w:sz w:val="22"/>
                <w:szCs w:val="22"/>
                <w:lang w:val="en-US"/>
              </w:rPr>
            </w:pPr>
          </w:p>
        </w:tc>
        <w:tc>
          <w:tcPr>
            <w:tcW w:w="550" w:type="pct"/>
            <w:shd w:val="clear" w:color="auto" w:fill="auto"/>
            <w:vAlign w:val="center"/>
          </w:tcPr>
          <w:p w14:paraId="6630DB45" w14:textId="77777777" w:rsidR="0090345A" w:rsidRPr="0071146A" w:rsidRDefault="0090345A" w:rsidP="0090345A">
            <w:pPr>
              <w:autoSpaceDE/>
              <w:autoSpaceDN/>
              <w:jc w:val="center"/>
              <w:rPr>
                <w:color w:val="000000"/>
                <w:sz w:val="22"/>
                <w:szCs w:val="22"/>
                <w:lang w:val="en-US"/>
              </w:rPr>
            </w:pPr>
          </w:p>
        </w:tc>
        <w:tc>
          <w:tcPr>
            <w:tcW w:w="773" w:type="pct"/>
            <w:shd w:val="clear" w:color="auto" w:fill="auto"/>
            <w:vAlign w:val="center"/>
          </w:tcPr>
          <w:p w14:paraId="7B58D495" w14:textId="77777777" w:rsidR="0090345A" w:rsidRPr="0071146A" w:rsidRDefault="0090345A" w:rsidP="0090345A">
            <w:pPr>
              <w:autoSpaceDE/>
              <w:autoSpaceDN/>
              <w:jc w:val="center"/>
              <w:rPr>
                <w:color w:val="000000"/>
                <w:sz w:val="22"/>
                <w:szCs w:val="22"/>
                <w:lang w:val="en-US"/>
              </w:rPr>
            </w:pPr>
          </w:p>
        </w:tc>
      </w:tr>
      <w:tr w:rsidR="0090345A" w:rsidRPr="0071146A" w14:paraId="5BBEF372" w14:textId="77777777" w:rsidTr="0090345A">
        <w:trPr>
          <w:trHeight w:val="251"/>
        </w:trPr>
        <w:tc>
          <w:tcPr>
            <w:tcW w:w="1793" w:type="pct"/>
            <w:shd w:val="clear" w:color="auto" w:fill="auto"/>
            <w:noWrap/>
            <w:vAlign w:val="center"/>
            <w:hideMark/>
          </w:tcPr>
          <w:p w14:paraId="2F54B319" w14:textId="28F4CD32" w:rsidR="0090345A" w:rsidRPr="0071146A" w:rsidRDefault="0090345A" w:rsidP="0090345A">
            <w:pPr>
              <w:autoSpaceDE/>
              <w:autoSpaceDN/>
              <w:rPr>
                <w:color w:val="000000"/>
                <w:sz w:val="22"/>
                <w:szCs w:val="22"/>
                <w:lang w:val="en-US"/>
              </w:rPr>
            </w:pPr>
            <w:r w:rsidRPr="00953054">
              <w:rPr>
                <w:sz w:val="22"/>
                <w:szCs w:val="22"/>
                <w:lang w:val="en-US"/>
              </w:rPr>
              <w:t>Transfers from CRF</w:t>
            </w:r>
          </w:p>
        </w:tc>
        <w:tc>
          <w:tcPr>
            <w:tcW w:w="356" w:type="pct"/>
            <w:shd w:val="clear" w:color="auto" w:fill="auto"/>
            <w:noWrap/>
            <w:vAlign w:val="center"/>
            <w:hideMark/>
          </w:tcPr>
          <w:p w14:paraId="5F6784F2" w14:textId="4B1D9B68" w:rsidR="0090345A" w:rsidRPr="0071146A" w:rsidRDefault="0090345A" w:rsidP="0090345A">
            <w:pPr>
              <w:autoSpaceDE/>
              <w:autoSpaceDN/>
              <w:jc w:val="center"/>
              <w:rPr>
                <w:color w:val="231F20"/>
                <w:sz w:val="22"/>
                <w:szCs w:val="22"/>
                <w:lang w:val="en-US"/>
              </w:rPr>
            </w:pPr>
            <w:r>
              <w:rPr>
                <w:sz w:val="22"/>
                <w:szCs w:val="22"/>
                <w:lang w:val="en-US"/>
              </w:rPr>
              <w:t>5</w:t>
            </w:r>
          </w:p>
        </w:tc>
        <w:tc>
          <w:tcPr>
            <w:tcW w:w="537" w:type="pct"/>
            <w:shd w:val="clear" w:color="auto" w:fill="auto"/>
            <w:noWrap/>
            <w:vAlign w:val="center"/>
            <w:hideMark/>
          </w:tcPr>
          <w:p w14:paraId="216420F7" w14:textId="3256AD16" w:rsidR="0090345A" w:rsidRPr="0071146A" w:rsidRDefault="0090345A" w:rsidP="0090345A">
            <w:pPr>
              <w:autoSpaceDE/>
              <w:autoSpaceDN/>
              <w:jc w:val="center"/>
              <w:rPr>
                <w:color w:val="231F20"/>
                <w:sz w:val="22"/>
                <w:szCs w:val="22"/>
                <w:lang w:val="en-US"/>
              </w:rPr>
            </w:pPr>
            <w:r w:rsidRPr="0071146A">
              <w:rPr>
                <w:color w:val="231F20"/>
                <w:sz w:val="22"/>
                <w:szCs w:val="22"/>
                <w:lang w:val="en-US"/>
              </w:rPr>
              <w:t>xxx</w:t>
            </w:r>
          </w:p>
        </w:tc>
        <w:tc>
          <w:tcPr>
            <w:tcW w:w="495" w:type="pct"/>
            <w:vAlign w:val="center"/>
          </w:tcPr>
          <w:p w14:paraId="19517089" w14:textId="6977C3C5" w:rsidR="0090345A" w:rsidRPr="0071146A" w:rsidRDefault="0090345A" w:rsidP="0090345A">
            <w:pPr>
              <w:autoSpaceDE/>
              <w:autoSpaceDN/>
              <w:jc w:val="center"/>
              <w:rPr>
                <w:color w:val="231F20"/>
                <w:sz w:val="22"/>
                <w:szCs w:val="22"/>
                <w:lang w:val="en-US"/>
              </w:rPr>
            </w:pPr>
            <w:r w:rsidRPr="0071146A">
              <w:rPr>
                <w:sz w:val="22"/>
                <w:szCs w:val="22"/>
              </w:rPr>
              <w:t>xxx</w:t>
            </w:r>
          </w:p>
        </w:tc>
        <w:tc>
          <w:tcPr>
            <w:tcW w:w="495" w:type="pct"/>
            <w:vAlign w:val="center"/>
          </w:tcPr>
          <w:p w14:paraId="6456F236" w14:textId="7B8E5A75" w:rsidR="0090345A" w:rsidRPr="0071146A" w:rsidRDefault="0090345A" w:rsidP="0090345A">
            <w:pPr>
              <w:autoSpaceDE/>
              <w:autoSpaceDN/>
              <w:jc w:val="center"/>
              <w:rPr>
                <w:color w:val="231F20"/>
                <w:sz w:val="22"/>
                <w:szCs w:val="22"/>
                <w:lang w:val="en-US"/>
              </w:rPr>
            </w:pPr>
            <w:r w:rsidRPr="0071146A">
              <w:rPr>
                <w:sz w:val="22"/>
                <w:szCs w:val="22"/>
              </w:rPr>
              <w:t>xxx</w:t>
            </w:r>
          </w:p>
        </w:tc>
        <w:tc>
          <w:tcPr>
            <w:tcW w:w="550" w:type="pct"/>
            <w:vAlign w:val="center"/>
          </w:tcPr>
          <w:p w14:paraId="7696F587" w14:textId="3DD42CDE" w:rsidR="0090345A" w:rsidRPr="0071146A" w:rsidRDefault="0090345A" w:rsidP="0090345A">
            <w:pPr>
              <w:autoSpaceDE/>
              <w:autoSpaceDN/>
              <w:jc w:val="center"/>
              <w:rPr>
                <w:color w:val="231F20"/>
                <w:sz w:val="22"/>
                <w:szCs w:val="22"/>
                <w:lang w:val="en-US"/>
              </w:rPr>
            </w:pPr>
            <w:r w:rsidRPr="0071146A">
              <w:rPr>
                <w:sz w:val="22"/>
                <w:szCs w:val="22"/>
              </w:rPr>
              <w:t>xxx</w:t>
            </w:r>
          </w:p>
        </w:tc>
        <w:tc>
          <w:tcPr>
            <w:tcW w:w="773" w:type="pct"/>
            <w:vAlign w:val="center"/>
          </w:tcPr>
          <w:p w14:paraId="18563C2C" w14:textId="566CEA55" w:rsidR="0090345A" w:rsidRPr="0071146A" w:rsidRDefault="0090345A" w:rsidP="0090345A">
            <w:pPr>
              <w:autoSpaceDE/>
              <w:autoSpaceDN/>
              <w:jc w:val="center"/>
              <w:rPr>
                <w:color w:val="231F20"/>
                <w:sz w:val="22"/>
                <w:szCs w:val="22"/>
                <w:lang w:val="en-US"/>
              </w:rPr>
            </w:pPr>
            <w:r w:rsidRPr="0071146A">
              <w:rPr>
                <w:sz w:val="22"/>
                <w:szCs w:val="22"/>
              </w:rPr>
              <w:t>xxx</w:t>
            </w:r>
          </w:p>
        </w:tc>
      </w:tr>
      <w:tr w:rsidR="0090345A" w:rsidRPr="0071146A" w14:paraId="27999416" w14:textId="77777777" w:rsidTr="0090345A">
        <w:trPr>
          <w:trHeight w:val="301"/>
        </w:trPr>
        <w:tc>
          <w:tcPr>
            <w:tcW w:w="1793" w:type="pct"/>
            <w:shd w:val="clear" w:color="auto" w:fill="auto"/>
            <w:noWrap/>
            <w:vAlign w:val="center"/>
            <w:hideMark/>
          </w:tcPr>
          <w:p w14:paraId="478E50A1" w14:textId="2AEAE58B" w:rsidR="0090345A" w:rsidRPr="0071146A" w:rsidRDefault="0090345A" w:rsidP="0090345A">
            <w:pPr>
              <w:autoSpaceDE/>
              <w:autoSpaceDN/>
              <w:rPr>
                <w:color w:val="000000"/>
                <w:sz w:val="22"/>
                <w:szCs w:val="22"/>
                <w:lang w:val="en-US"/>
              </w:rPr>
            </w:pPr>
            <w:r w:rsidRPr="00953054">
              <w:rPr>
                <w:sz w:val="22"/>
                <w:szCs w:val="22"/>
                <w:lang w:val="en-US"/>
              </w:rPr>
              <w:t>Miscellaneous Revenue</w:t>
            </w:r>
          </w:p>
        </w:tc>
        <w:tc>
          <w:tcPr>
            <w:tcW w:w="356" w:type="pct"/>
            <w:shd w:val="clear" w:color="auto" w:fill="auto"/>
            <w:noWrap/>
            <w:vAlign w:val="center"/>
            <w:hideMark/>
          </w:tcPr>
          <w:p w14:paraId="39B7FFC3" w14:textId="6BDCF81D" w:rsidR="0090345A" w:rsidRPr="0071146A" w:rsidRDefault="0090345A" w:rsidP="0090345A">
            <w:pPr>
              <w:autoSpaceDE/>
              <w:autoSpaceDN/>
              <w:jc w:val="center"/>
              <w:rPr>
                <w:color w:val="231F20"/>
                <w:sz w:val="22"/>
                <w:szCs w:val="22"/>
                <w:lang w:val="en-US"/>
              </w:rPr>
            </w:pPr>
            <w:r>
              <w:rPr>
                <w:sz w:val="22"/>
                <w:szCs w:val="22"/>
                <w:lang w:val="en-US"/>
              </w:rPr>
              <w:t>6</w:t>
            </w:r>
          </w:p>
        </w:tc>
        <w:tc>
          <w:tcPr>
            <w:tcW w:w="537" w:type="pct"/>
            <w:shd w:val="clear" w:color="auto" w:fill="auto"/>
            <w:noWrap/>
            <w:vAlign w:val="center"/>
            <w:hideMark/>
          </w:tcPr>
          <w:p w14:paraId="62DBBC6C" w14:textId="0A1F89DF" w:rsidR="0090345A" w:rsidRPr="0071146A" w:rsidRDefault="0090345A" w:rsidP="0090345A">
            <w:pPr>
              <w:autoSpaceDE/>
              <w:autoSpaceDN/>
              <w:jc w:val="center"/>
              <w:rPr>
                <w:color w:val="231F20"/>
                <w:sz w:val="22"/>
                <w:szCs w:val="22"/>
                <w:lang w:val="en-US"/>
              </w:rPr>
            </w:pPr>
            <w:r w:rsidRPr="0071146A">
              <w:rPr>
                <w:color w:val="231F20"/>
                <w:sz w:val="22"/>
                <w:szCs w:val="22"/>
                <w:lang w:val="en-US"/>
              </w:rPr>
              <w:t>xxx</w:t>
            </w:r>
          </w:p>
        </w:tc>
        <w:tc>
          <w:tcPr>
            <w:tcW w:w="495" w:type="pct"/>
            <w:vAlign w:val="center"/>
          </w:tcPr>
          <w:p w14:paraId="22D85A3F" w14:textId="44DD285A" w:rsidR="0090345A" w:rsidRPr="0071146A" w:rsidRDefault="0090345A" w:rsidP="0090345A">
            <w:pPr>
              <w:autoSpaceDE/>
              <w:autoSpaceDN/>
              <w:jc w:val="center"/>
              <w:rPr>
                <w:color w:val="231F20"/>
                <w:sz w:val="22"/>
                <w:szCs w:val="22"/>
                <w:lang w:val="en-US"/>
              </w:rPr>
            </w:pPr>
            <w:r w:rsidRPr="0071146A">
              <w:rPr>
                <w:sz w:val="22"/>
                <w:szCs w:val="22"/>
              </w:rPr>
              <w:t>xxx</w:t>
            </w:r>
          </w:p>
        </w:tc>
        <w:tc>
          <w:tcPr>
            <w:tcW w:w="495" w:type="pct"/>
            <w:vAlign w:val="center"/>
          </w:tcPr>
          <w:p w14:paraId="610AE2A6" w14:textId="09F6DE39" w:rsidR="0090345A" w:rsidRPr="0071146A" w:rsidRDefault="0090345A" w:rsidP="0090345A">
            <w:pPr>
              <w:autoSpaceDE/>
              <w:autoSpaceDN/>
              <w:jc w:val="center"/>
              <w:rPr>
                <w:color w:val="231F20"/>
                <w:sz w:val="22"/>
                <w:szCs w:val="22"/>
                <w:lang w:val="en-US"/>
              </w:rPr>
            </w:pPr>
            <w:r w:rsidRPr="0071146A">
              <w:rPr>
                <w:sz w:val="22"/>
                <w:szCs w:val="22"/>
              </w:rPr>
              <w:t>xxx</w:t>
            </w:r>
          </w:p>
        </w:tc>
        <w:tc>
          <w:tcPr>
            <w:tcW w:w="550" w:type="pct"/>
            <w:vAlign w:val="center"/>
          </w:tcPr>
          <w:p w14:paraId="79A5EA3F" w14:textId="52EA0C04" w:rsidR="0090345A" w:rsidRPr="0071146A" w:rsidRDefault="0090345A" w:rsidP="0090345A">
            <w:pPr>
              <w:autoSpaceDE/>
              <w:autoSpaceDN/>
              <w:jc w:val="center"/>
              <w:rPr>
                <w:color w:val="231F20"/>
                <w:sz w:val="22"/>
                <w:szCs w:val="22"/>
                <w:lang w:val="en-US"/>
              </w:rPr>
            </w:pPr>
            <w:r w:rsidRPr="0071146A">
              <w:rPr>
                <w:sz w:val="22"/>
                <w:szCs w:val="22"/>
              </w:rPr>
              <w:t>xxx</w:t>
            </w:r>
          </w:p>
        </w:tc>
        <w:tc>
          <w:tcPr>
            <w:tcW w:w="773" w:type="pct"/>
            <w:vAlign w:val="center"/>
          </w:tcPr>
          <w:p w14:paraId="6D185AF6" w14:textId="496F621B" w:rsidR="0090345A" w:rsidRPr="0071146A" w:rsidRDefault="0090345A" w:rsidP="0090345A">
            <w:pPr>
              <w:autoSpaceDE/>
              <w:autoSpaceDN/>
              <w:jc w:val="center"/>
              <w:rPr>
                <w:color w:val="231F20"/>
                <w:sz w:val="22"/>
                <w:szCs w:val="22"/>
                <w:lang w:val="en-US"/>
              </w:rPr>
            </w:pPr>
            <w:r w:rsidRPr="0071146A">
              <w:rPr>
                <w:sz w:val="22"/>
                <w:szCs w:val="22"/>
              </w:rPr>
              <w:t>xxx</w:t>
            </w:r>
          </w:p>
        </w:tc>
      </w:tr>
      <w:tr w:rsidR="0090345A" w:rsidRPr="0071146A" w14:paraId="27FF81E3" w14:textId="77777777" w:rsidTr="0090345A">
        <w:trPr>
          <w:trHeight w:val="301"/>
        </w:trPr>
        <w:tc>
          <w:tcPr>
            <w:tcW w:w="1793" w:type="pct"/>
            <w:shd w:val="clear" w:color="auto" w:fill="auto"/>
            <w:noWrap/>
            <w:vAlign w:val="center"/>
            <w:hideMark/>
          </w:tcPr>
          <w:p w14:paraId="49D2DB85" w14:textId="5D98C5CA" w:rsidR="0090345A" w:rsidRPr="0071146A" w:rsidRDefault="0090345A" w:rsidP="0090345A">
            <w:pPr>
              <w:autoSpaceDE/>
              <w:autoSpaceDN/>
              <w:rPr>
                <w:color w:val="000000"/>
                <w:sz w:val="22"/>
                <w:szCs w:val="22"/>
                <w:lang w:val="en-US"/>
              </w:rPr>
            </w:pPr>
            <w:r w:rsidRPr="00953054">
              <w:rPr>
                <w:b/>
                <w:bCs/>
                <w:sz w:val="22"/>
                <w:szCs w:val="22"/>
                <w:lang w:val="en-US"/>
              </w:rPr>
              <w:t>Revenue</w:t>
            </w:r>
            <w:r w:rsidRPr="00953054">
              <w:rPr>
                <w:sz w:val="22"/>
                <w:szCs w:val="22"/>
                <w:lang w:val="en-US"/>
              </w:rPr>
              <w:t xml:space="preserve"> </w:t>
            </w:r>
            <w:r w:rsidRPr="00953054">
              <w:rPr>
                <w:b/>
                <w:bCs/>
                <w:sz w:val="22"/>
                <w:szCs w:val="22"/>
                <w:lang w:val="en-US"/>
              </w:rPr>
              <w:t>from</w:t>
            </w:r>
            <w:r w:rsidRPr="00953054">
              <w:rPr>
                <w:sz w:val="22"/>
                <w:szCs w:val="22"/>
                <w:lang w:val="en-US"/>
              </w:rPr>
              <w:t xml:space="preserve"> </w:t>
            </w:r>
            <w:r w:rsidRPr="00953054">
              <w:rPr>
                <w:b/>
                <w:bCs/>
                <w:sz w:val="22"/>
                <w:szCs w:val="22"/>
                <w:lang w:val="en-US"/>
              </w:rPr>
              <w:t>exchange</w:t>
            </w:r>
            <w:r w:rsidRPr="00953054">
              <w:rPr>
                <w:sz w:val="22"/>
                <w:szCs w:val="22"/>
                <w:lang w:val="en-US"/>
              </w:rPr>
              <w:t xml:space="preserve"> </w:t>
            </w:r>
            <w:r w:rsidRPr="00953054">
              <w:rPr>
                <w:b/>
                <w:bCs/>
                <w:sz w:val="22"/>
                <w:szCs w:val="22"/>
                <w:lang w:val="en-US"/>
              </w:rPr>
              <w:t>transactions</w:t>
            </w:r>
          </w:p>
        </w:tc>
        <w:tc>
          <w:tcPr>
            <w:tcW w:w="356" w:type="pct"/>
            <w:shd w:val="clear" w:color="auto" w:fill="auto"/>
            <w:noWrap/>
            <w:vAlign w:val="center"/>
            <w:hideMark/>
          </w:tcPr>
          <w:p w14:paraId="393C5AC1" w14:textId="48E8C307" w:rsidR="0090345A" w:rsidRPr="0071146A" w:rsidRDefault="0090345A" w:rsidP="0090345A">
            <w:pPr>
              <w:autoSpaceDE/>
              <w:autoSpaceDN/>
              <w:jc w:val="center"/>
              <w:rPr>
                <w:color w:val="231F20"/>
                <w:sz w:val="22"/>
                <w:szCs w:val="22"/>
                <w:lang w:val="en-US"/>
              </w:rPr>
            </w:pPr>
          </w:p>
        </w:tc>
        <w:tc>
          <w:tcPr>
            <w:tcW w:w="537" w:type="pct"/>
            <w:shd w:val="clear" w:color="auto" w:fill="auto"/>
            <w:noWrap/>
            <w:vAlign w:val="center"/>
            <w:hideMark/>
          </w:tcPr>
          <w:p w14:paraId="5B7264FE" w14:textId="28E2D726" w:rsidR="0090345A" w:rsidRPr="0071146A" w:rsidRDefault="0090345A" w:rsidP="007F4D9A">
            <w:pPr>
              <w:autoSpaceDE/>
              <w:autoSpaceDN/>
              <w:rPr>
                <w:color w:val="231F20"/>
                <w:sz w:val="22"/>
                <w:szCs w:val="22"/>
                <w:lang w:val="en-US"/>
              </w:rPr>
            </w:pPr>
          </w:p>
        </w:tc>
        <w:tc>
          <w:tcPr>
            <w:tcW w:w="495" w:type="pct"/>
            <w:vAlign w:val="center"/>
          </w:tcPr>
          <w:p w14:paraId="4E995E08" w14:textId="63BFFC7D" w:rsidR="0090345A" w:rsidRPr="0071146A" w:rsidRDefault="0090345A" w:rsidP="007F4D9A">
            <w:pPr>
              <w:autoSpaceDE/>
              <w:autoSpaceDN/>
              <w:rPr>
                <w:color w:val="231F20"/>
                <w:sz w:val="22"/>
                <w:szCs w:val="22"/>
                <w:lang w:val="en-US"/>
              </w:rPr>
            </w:pPr>
          </w:p>
        </w:tc>
        <w:tc>
          <w:tcPr>
            <w:tcW w:w="495" w:type="pct"/>
            <w:vAlign w:val="center"/>
          </w:tcPr>
          <w:p w14:paraId="6CB9391D" w14:textId="7BA6CE79" w:rsidR="0090345A" w:rsidRPr="0071146A" w:rsidRDefault="0090345A" w:rsidP="0090345A">
            <w:pPr>
              <w:autoSpaceDE/>
              <w:autoSpaceDN/>
              <w:jc w:val="center"/>
              <w:rPr>
                <w:color w:val="231F20"/>
                <w:sz w:val="22"/>
                <w:szCs w:val="22"/>
                <w:lang w:val="en-US"/>
              </w:rPr>
            </w:pPr>
          </w:p>
        </w:tc>
        <w:tc>
          <w:tcPr>
            <w:tcW w:w="550" w:type="pct"/>
            <w:vAlign w:val="center"/>
          </w:tcPr>
          <w:p w14:paraId="18D0F012" w14:textId="024B7CBC" w:rsidR="0090345A" w:rsidRPr="0071146A" w:rsidRDefault="0090345A" w:rsidP="0090345A">
            <w:pPr>
              <w:autoSpaceDE/>
              <w:autoSpaceDN/>
              <w:jc w:val="center"/>
              <w:rPr>
                <w:color w:val="231F20"/>
                <w:sz w:val="22"/>
                <w:szCs w:val="22"/>
                <w:lang w:val="en-US"/>
              </w:rPr>
            </w:pPr>
          </w:p>
        </w:tc>
        <w:tc>
          <w:tcPr>
            <w:tcW w:w="773" w:type="pct"/>
            <w:vAlign w:val="center"/>
          </w:tcPr>
          <w:p w14:paraId="2296909F" w14:textId="2674DDD7" w:rsidR="0090345A" w:rsidRPr="0071146A" w:rsidRDefault="0090345A" w:rsidP="0090345A">
            <w:pPr>
              <w:autoSpaceDE/>
              <w:autoSpaceDN/>
              <w:jc w:val="center"/>
              <w:rPr>
                <w:color w:val="231F20"/>
                <w:sz w:val="22"/>
                <w:szCs w:val="22"/>
                <w:lang w:val="en-US"/>
              </w:rPr>
            </w:pPr>
          </w:p>
        </w:tc>
      </w:tr>
      <w:tr w:rsidR="0090345A" w:rsidRPr="0071146A" w14:paraId="0B77AF17" w14:textId="77777777" w:rsidTr="0090345A">
        <w:trPr>
          <w:trHeight w:val="301"/>
        </w:trPr>
        <w:tc>
          <w:tcPr>
            <w:tcW w:w="1793" w:type="pct"/>
            <w:shd w:val="clear" w:color="auto" w:fill="auto"/>
            <w:noWrap/>
            <w:vAlign w:val="center"/>
            <w:hideMark/>
          </w:tcPr>
          <w:p w14:paraId="1026BB15" w14:textId="1531D130" w:rsidR="0090345A" w:rsidRPr="0071146A" w:rsidRDefault="0090345A" w:rsidP="0090345A">
            <w:pPr>
              <w:autoSpaceDE/>
              <w:autoSpaceDN/>
              <w:rPr>
                <w:color w:val="000000"/>
                <w:sz w:val="22"/>
                <w:szCs w:val="22"/>
                <w:lang w:val="en-US"/>
              </w:rPr>
            </w:pPr>
            <w:r w:rsidRPr="00953054">
              <w:rPr>
                <w:sz w:val="22"/>
                <w:szCs w:val="22"/>
                <w:lang w:val="en-US"/>
              </w:rPr>
              <w:t>Other income</w:t>
            </w:r>
          </w:p>
        </w:tc>
        <w:tc>
          <w:tcPr>
            <w:tcW w:w="356" w:type="pct"/>
            <w:shd w:val="clear" w:color="auto" w:fill="auto"/>
            <w:noWrap/>
            <w:vAlign w:val="center"/>
            <w:hideMark/>
          </w:tcPr>
          <w:p w14:paraId="38E3D166" w14:textId="3332D79C" w:rsidR="0090345A" w:rsidRPr="0071146A" w:rsidRDefault="0090345A" w:rsidP="0090345A">
            <w:pPr>
              <w:autoSpaceDE/>
              <w:autoSpaceDN/>
              <w:jc w:val="center"/>
              <w:rPr>
                <w:color w:val="000000"/>
                <w:sz w:val="22"/>
                <w:szCs w:val="22"/>
                <w:lang w:val="en-US"/>
              </w:rPr>
            </w:pPr>
            <w:r>
              <w:rPr>
                <w:sz w:val="22"/>
                <w:szCs w:val="22"/>
                <w:lang w:val="en-US"/>
              </w:rPr>
              <w:t>7</w:t>
            </w:r>
          </w:p>
        </w:tc>
        <w:tc>
          <w:tcPr>
            <w:tcW w:w="537" w:type="pct"/>
            <w:shd w:val="clear" w:color="auto" w:fill="auto"/>
            <w:noWrap/>
            <w:vAlign w:val="center"/>
            <w:hideMark/>
          </w:tcPr>
          <w:p w14:paraId="16E4F572" w14:textId="16C174B8" w:rsidR="0090345A" w:rsidRPr="0071146A" w:rsidRDefault="0090345A" w:rsidP="0090345A">
            <w:pPr>
              <w:autoSpaceDE/>
              <w:autoSpaceDN/>
              <w:jc w:val="center"/>
              <w:rPr>
                <w:color w:val="231F20"/>
                <w:sz w:val="22"/>
                <w:szCs w:val="22"/>
                <w:lang w:val="en-US"/>
              </w:rPr>
            </w:pPr>
            <w:r w:rsidRPr="0071146A">
              <w:rPr>
                <w:color w:val="231F20"/>
                <w:sz w:val="22"/>
                <w:szCs w:val="22"/>
                <w:lang w:val="en-US"/>
              </w:rPr>
              <w:t>xxx</w:t>
            </w:r>
          </w:p>
        </w:tc>
        <w:tc>
          <w:tcPr>
            <w:tcW w:w="495" w:type="pct"/>
            <w:vAlign w:val="center"/>
          </w:tcPr>
          <w:p w14:paraId="68A8E383" w14:textId="31C8C4E4" w:rsidR="0090345A" w:rsidRPr="0071146A" w:rsidRDefault="0090345A" w:rsidP="0090345A">
            <w:pPr>
              <w:autoSpaceDE/>
              <w:autoSpaceDN/>
              <w:jc w:val="center"/>
              <w:rPr>
                <w:color w:val="231F20"/>
                <w:sz w:val="22"/>
                <w:szCs w:val="22"/>
                <w:lang w:val="en-US"/>
              </w:rPr>
            </w:pPr>
            <w:r w:rsidRPr="0071146A">
              <w:rPr>
                <w:sz w:val="22"/>
                <w:szCs w:val="22"/>
              </w:rPr>
              <w:t>xxx</w:t>
            </w:r>
          </w:p>
        </w:tc>
        <w:tc>
          <w:tcPr>
            <w:tcW w:w="495" w:type="pct"/>
            <w:vAlign w:val="center"/>
          </w:tcPr>
          <w:p w14:paraId="322D1546" w14:textId="7EBBE5B9" w:rsidR="0090345A" w:rsidRPr="0071146A" w:rsidRDefault="0090345A" w:rsidP="0090345A">
            <w:pPr>
              <w:autoSpaceDE/>
              <w:autoSpaceDN/>
              <w:jc w:val="center"/>
              <w:rPr>
                <w:color w:val="231F20"/>
                <w:sz w:val="22"/>
                <w:szCs w:val="22"/>
                <w:lang w:val="en-US"/>
              </w:rPr>
            </w:pPr>
            <w:r w:rsidRPr="0071146A">
              <w:rPr>
                <w:sz w:val="22"/>
                <w:szCs w:val="22"/>
              </w:rPr>
              <w:t>xxx</w:t>
            </w:r>
          </w:p>
        </w:tc>
        <w:tc>
          <w:tcPr>
            <w:tcW w:w="550" w:type="pct"/>
            <w:vAlign w:val="center"/>
          </w:tcPr>
          <w:p w14:paraId="0695DB80" w14:textId="1A0F4338" w:rsidR="0090345A" w:rsidRPr="0071146A" w:rsidRDefault="0090345A" w:rsidP="0090345A">
            <w:pPr>
              <w:autoSpaceDE/>
              <w:autoSpaceDN/>
              <w:jc w:val="center"/>
              <w:rPr>
                <w:color w:val="231F20"/>
                <w:sz w:val="22"/>
                <w:szCs w:val="22"/>
                <w:lang w:val="en-US"/>
              </w:rPr>
            </w:pPr>
            <w:r w:rsidRPr="0071146A">
              <w:rPr>
                <w:sz w:val="22"/>
                <w:szCs w:val="22"/>
              </w:rPr>
              <w:t>xxx</w:t>
            </w:r>
          </w:p>
        </w:tc>
        <w:tc>
          <w:tcPr>
            <w:tcW w:w="773" w:type="pct"/>
            <w:vAlign w:val="center"/>
          </w:tcPr>
          <w:p w14:paraId="3E127266" w14:textId="4E63F56A" w:rsidR="0090345A" w:rsidRPr="0071146A" w:rsidRDefault="0090345A" w:rsidP="0090345A">
            <w:pPr>
              <w:autoSpaceDE/>
              <w:autoSpaceDN/>
              <w:jc w:val="center"/>
              <w:rPr>
                <w:color w:val="231F20"/>
                <w:sz w:val="22"/>
                <w:szCs w:val="22"/>
                <w:lang w:val="en-US"/>
              </w:rPr>
            </w:pPr>
            <w:r w:rsidRPr="0071146A">
              <w:rPr>
                <w:sz w:val="22"/>
                <w:szCs w:val="22"/>
              </w:rPr>
              <w:t>xxx</w:t>
            </w:r>
          </w:p>
        </w:tc>
      </w:tr>
      <w:tr w:rsidR="0090345A" w:rsidRPr="0071146A" w14:paraId="32420CC3" w14:textId="77777777" w:rsidTr="0090345A">
        <w:trPr>
          <w:trHeight w:val="301"/>
        </w:trPr>
        <w:tc>
          <w:tcPr>
            <w:tcW w:w="1793" w:type="pct"/>
            <w:shd w:val="clear" w:color="auto" w:fill="auto"/>
            <w:noWrap/>
            <w:vAlign w:val="center"/>
            <w:hideMark/>
          </w:tcPr>
          <w:p w14:paraId="0984B457" w14:textId="7A328F4A" w:rsidR="0090345A" w:rsidRPr="0071146A" w:rsidRDefault="0090345A" w:rsidP="0090345A">
            <w:pPr>
              <w:autoSpaceDE/>
              <w:autoSpaceDN/>
              <w:rPr>
                <w:color w:val="000000"/>
                <w:sz w:val="22"/>
                <w:szCs w:val="22"/>
                <w:lang w:val="en-US"/>
              </w:rPr>
            </w:pPr>
            <w:r w:rsidRPr="00953054">
              <w:rPr>
                <w:b/>
                <w:bCs/>
                <w:sz w:val="22"/>
                <w:szCs w:val="22"/>
                <w:lang w:val="en-US"/>
              </w:rPr>
              <w:t>Total</w:t>
            </w:r>
            <w:r w:rsidRPr="00953054">
              <w:rPr>
                <w:sz w:val="22"/>
                <w:szCs w:val="22"/>
                <w:lang w:val="en-US"/>
              </w:rPr>
              <w:t xml:space="preserve"> </w:t>
            </w:r>
            <w:r w:rsidRPr="00953054">
              <w:rPr>
                <w:b/>
                <w:bCs/>
                <w:sz w:val="22"/>
                <w:szCs w:val="22"/>
                <w:lang w:val="en-US"/>
              </w:rPr>
              <w:t>revenue</w:t>
            </w:r>
          </w:p>
        </w:tc>
        <w:tc>
          <w:tcPr>
            <w:tcW w:w="356" w:type="pct"/>
            <w:shd w:val="clear" w:color="auto" w:fill="auto"/>
            <w:noWrap/>
            <w:vAlign w:val="center"/>
            <w:hideMark/>
          </w:tcPr>
          <w:p w14:paraId="43071CCF" w14:textId="00AFF496" w:rsidR="0090345A" w:rsidRPr="0071146A" w:rsidRDefault="0090345A" w:rsidP="0090345A">
            <w:pPr>
              <w:autoSpaceDE/>
              <w:autoSpaceDN/>
              <w:jc w:val="center"/>
              <w:rPr>
                <w:color w:val="231F20"/>
                <w:sz w:val="22"/>
                <w:szCs w:val="22"/>
                <w:lang w:val="en-US"/>
              </w:rPr>
            </w:pPr>
          </w:p>
        </w:tc>
        <w:tc>
          <w:tcPr>
            <w:tcW w:w="537" w:type="pct"/>
            <w:shd w:val="clear" w:color="auto" w:fill="auto"/>
            <w:noWrap/>
            <w:vAlign w:val="center"/>
            <w:hideMark/>
          </w:tcPr>
          <w:p w14:paraId="02E91BAD" w14:textId="3C79A182" w:rsidR="0090345A" w:rsidRPr="007F4D9A" w:rsidRDefault="0090345A" w:rsidP="0090345A">
            <w:pPr>
              <w:autoSpaceDE/>
              <w:autoSpaceDN/>
              <w:jc w:val="center"/>
              <w:rPr>
                <w:b/>
                <w:bCs/>
                <w:color w:val="231F20"/>
                <w:sz w:val="22"/>
                <w:szCs w:val="22"/>
                <w:lang w:val="en-US"/>
              </w:rPr>
            </w:pPr>
            <w:r w:rsidRPr="007F4D9A">
              <w:rPr>
                <w:b/>
                <w:bCs/>
                <w:color w:val="231F20"/>
                <w:sz w:val="22"/>
                <w:szCs w:val="22"/>
                <w:lang w:val="en-US"/>
              </w:rPr>
              <w:t>xxx</w:t>
            </w:r>
          </w:p>
        </w:tc>
        <w:tc>
          <w:tcPr>
            <w:tcW w:w="495" w:type="pct"/>
            <w:vAlign w:val="center"/>
          </w:tcPr>
          <w:p w14:paraId="43D77398" w14:textId="29979E8A" w:rsidR="0090345A" w:rsidRPr="007F4D9A" w:rsidRDefault="0090345A" w:rsidP="0090345A">
            <w:pPr>
              <w:autoSpaceDE/>
              <w:autoSpaceDN/>
              <w:jc w:val="center"/>
              <w:rPr>
                <w:b/>
                <w:bCs/>
                <w:color w:val="231F20"/>
                <w:sz w:val="22"/>
                <w:szCs w:val="22"/>
                <w:lang w:val="en-US"/>
              </w:rPr>
            </w:pPr>
            <w:r w:rsidRPr="007F4D9A">
              <w:rPr>
                <w:b/>
                <w:bCs/>
                <w:sz w:val="22"/>
                <w:szCs w:val="22"/>
              </w:rPr>
              <w:t>xxx</w:t>
            </w:r>
          </w:p>
        </w:tc>
        <w:tc>
          <w:tcPr>
            <w:tcW w:w="495" w:type="pct"/>
            <w:vAlign w:val="center"/>
          </w:tcPr>
          <w:p w14:paraId="3B7A6D75" w14:textId="65D12C88" w:rsidR="0090345A" w:rsidRPr="007F4D9A" w:rsidRDefault="0090345A" w:rsidP="0090345A">
            <w:pPr>
              <w:autoSpaceDE/>
              <w:autoSpaceDN/>
              <w:jc w:val="center"/>
              <w:rPr>
                <w:b/>
                <w:bCs/>
                <w:color w:val="231F20"/>
                <w:sz w:val="22"/>
                <w:szCs w:val="22"/>
                <w:lang w:val="en-US"/>
              </w:rPr>
            </w:pPr>
            <w:r w:rsidRPr="007F4D9A">
              <w:rPr>
                <w:b/>
                <w:bCs/>
                <w:sz w:val="22"/>
                <w:szCs w:val="22"/>
              </w:rPr>
              <w:t>xxx</w:t>
            </w:r>
          </w:p>
        </w:tc>
        <w:tc>
          <w:tcPr>
            <w:tcW w:w="550" w:type="pct"/>
            <w:vAlign w:val="center"/>
          </w:tcPr>
          <w:p w14:paraId="62C5E6D0" w14:textId="17C4BC02" w:rsidR="0090345A" w:rsidRPr="007F4D9A" w:rsidRDefault="0090345A" w:rsidP="0090345A">
            <w:pPr>
              <w:autoSpaceDE/>
              <w:autoSpaceDN/>
              <w:jc w:val="center"/>
              <w:rPr>
                <w:b/>
                <w:bCs/>
                <w:color w:val="231F20"/>
                <w:sz w:val="22"/>
                <w:szCs w:val="22"/>
                <w:lang w:val="en-US"/>
              </w:rPr>
            </w:pPr>
            <w:r w:rsidRPr="007F4D9A">
              <w:rPr>
                <w:b/>
                <w:bCs/>
                <w:sz w:val="22"/>
                <w:szCs w:val="22"/>
              </w:rPr>
              <w:t>xxx</w:t>
            </w:r>
          </w:p>
        </w:tc>
        <w:tc>
          <w:tcPr>
            <w:tcW w:w="773" w:type="pct"/>
            <w:vAlign w:val="center"/>
          </w:tcPr>
          <w:p w14:paraId="5D349413" w14:textId="0D164A44" w:rsidR="0090345A" w:rsidRPr="007F4D9A" w:rsidRDefault="0090345A" w:rsidP="0090345A">
            <w:pPr>
              <w:autoSpaceDE/>
              <w:autoSpaceDN/>
              <w:jc w:val="center"/>
              <w:rPr>
                <w:b/>
                <w:bCs/>
                <w:color w:val="231F20"/>
                <w:sz w:val="22"/>
                <w:szCs w:val="22"/>
                <w:lang w:val="en-US"/>
              </w:rPr>
            </w:pPr>
            <w:r w:rsidRPr="007F4D9A">
              <w:rPr>
                <w:b/>
                <w:bCs/>
                <w:sz w:val="22"/>
                <w:szCs w:val="22"/>
              </w:rPr>
              <w:t>xxx</w:t>
            </w:r>
          </w:p>
        </w:tc>
      </w:tr>
      <w:tr w:rsidR="0090345A" w:rsidRPr="0071146A" w14:paraId="6482C25E" w14:textId="77777777" w:rsidTr="0090345A">
        <w:trPr>
          <w:trHeight w:val="202"/>
        </w:trPr>
        <w:tc>
          <w:tcPr>
            <w:tcW w:w="1793" w:type="pct"/>
            <w:shd w:val="clear" w:color="auto" w:fill="auto"/>
            <w:noWrap/>
            <w:vAlign w:val="center"/>
            <w:hideMark/>
          </w:tcPr>
          <w:p w14:paraId="2AF06670" w14:textId="7946C4C7" w:rsidR="0090345A" w:rsidRPr="0071146A" w:rsidRDefault="0090345A" w:rsidP="0090345A">
            <w:pPr>
              <w:autoSpaceDE/>
              <w:autoSpaceDN/>
              <w:rPr>
                <w:color w:val="000000"/>
                <w:sz w:val="22"/>
                <w:szCs w:val="22"/>
                <w:lang w:val="en-US"/>
              </w:rPr>
            </w:pPr>
          </w:p>
        </w:tc>
        <w:tc>
          <w:tcPr>
            <w:tcW w:w="356" w:type="pct"/>
            <w:shd w:val="clear" w:color="auto" w:fill="auto"/>
            <w:noWrap/>
            <w:vAlign w:val="center"/>
            <w:hideMark/>
          </w:tcPr>
          <w:p w14:paraId="6396A91B" w14:textId="4B354EE4" w:rsidR="0090345A" w:rsidRPr="0071146A" w:rsidRDefault="0090345A" w:rsidP="0090345A">
            <w:pPr>
              <w:autoSpaceDE/>
              <w:autoSpaceDN/>
              <w:jc w:val="center"/>
              <w:rPr>
                <w:color w:val="000000"/>
                <w:sz w:val="22"/>
                <w:szCs w:val="22"/>
                <w:lang w:val="en-US"/>
              </w:rPr>
            </w:pPr>
          </w:p>
        </w:tc>
        <w:tc>
          <w:tcPr>
            <w:tcW w:w="537" w:type="pct"/>
            <w:shd w:val="clear" w:color="auto" w:fill="auto"/>
            <w:noWrap/>
            <w:vAlign w:val="center"/>
            <w:hideMark/>
          </w:tcPr>
          <w:p w14:paraId="25E26985" w14:textId="6C6F3883" w:rsidR="0090345A" w:rsidRPr="0071146A" w:rsidRDefault="0090345A" w:rsidP="0090345A">
            <w:pPr>
              <w:autoSpaceDE/>
              <w:autoSpaceDN/>
              <w:jc w:val="center"/>
              <w:rPr>
                <w:b/>
                <w:bCs/>
                <w:color w:val="231F20"/>
                <w:sz w:val="22"/>
                <w:szCs w:val="22"/>
                <w:lang w:val="en-US"/>
              </w:rPr>
            </w:pPr>
          </w:p>
        </w:tc>
        <w:tc>
          <w:tcPr>
            <w:tcW w:w="495" w:type="pct"/>
            <w:vAlign w:val="center"/>
          </w:tcPr>
          <w:p w14:paraId="79F6DEB1" w14:textId="1561AD3A" w:rsidR="0090345A" w:rsidRPr="0071146A" w:rsidRDefault="0090345A" w:rsidP="007F4D9A">
            <w:pPr>
              <w:autoSpaceDE/>
              <w:autoSpaceDN/>
              <w:rPr>
                <w:b/>
                <w:bCs/>
                <w:color w:val="231F20"/>
                <w:sz w:val="22"/>
                <w:szCs w:val="22"/>
                <w:lang w:val="en-US"/>
              </w:rPr>
            </w:pPr>
          </w:p>
        </w:tc>
        <w:tc>
          <w:tcPr>
            <w:tcW w:w="495" w:type="pct"/>
            <w:vAlign w:val="center"/>
          </w:tcPr>
          <w:p w14:paraId="0ECA222B" w14:textId="23B333A8" w:rsidR="0090345A" w:rsidRPr="0071146A" w:rsidRDefault="0090345A" w:rsidP="0090345A">
            <w:pPr>
              <w:autoSpaceDE/>
              <w:autoSpaceDN/>
              <w:jc w:val="center"/>
              <w:rPr>
                <w:b/>
                <w:bCs/>
                <w:color w:val="231F20"/>
                <w:sz w:val="22"/>
                <w:szCs w:val="22"/>
                <w:lang w:val="en-US"/>
              </w:rPr>
            </w:pPr>
          </w:p>
        </w:tc>
        <w:tc>
          <w:tcPr>
            <w:tcW w:w="550" w:type="pct"/>
            <w:vAlign w:val="center"/>
          </w:tcPr>
          <w:p w14:paraId="7B8D7474" w14:textId="0E784E35" w:rsidR="0090345A" w:rsidRPr="0071146A" w:rsidRDefault="0090345A" w:rsidP="0090345A">
            <w:pPr>
              <w:autoSpaceDE/>
              <w:autoSpaceDN/>
              <w:jc w:val="center"/>
              <w:rPr>
                <w:b/>
                <w:bCs/>
                <w:color w:val="231F20"/>
                <w:sz w:val="22"/>
                <w:szCs w:val="22"/>
                <w:lang w:val="en-US"/>
              </w:rPr>
            </w:pPr>
          </w:p>
        </w:tc>
        <w:tc>
          <w:tcPr>
            <w:tcW w:w="773" w:type="pct"/>
            <w:vAlign w:val="center"/>
          </w:tcPr>
          <w:p w14:paraId="7CB9861D" w14:textId="5A85C0CC" w:rsidR="0090345A" w:rsidRPr="0071146A" w:rsidRDefault="0090345A" w:rsidP="0090345A">
            <w:pPr>
              <w:autoSpaceDE/>
              <w:autoSpaceDN/>
              <w:jc w:val="center"/>
              <w:rPr>
                <w:b/>
                <w:bCs/>
                <w:color w:val="231F20"/>
                <w:sz w:val="22"/>
                <w:szCs w:val="22"/>
                <w:lang w:val="en-US"/>
              </w:rPr>
            </w:pPr>
          </w:p>
        </w:tc>
      </w:tr>
      <w:tr w:rsidR="0090345A" w:rsidRPr="0071146A" w14:paraId="51AE4464" w14:textId="77777777" w:rsidTr="0090345A">
        <w:trPr>
          <w:trHeight w:val="301"/>
        </w:trPr>
        <w:tc>
          <w:tcPr>
            <w:tcW w:w="1793" w:type="pct"/>
            <w:shd w:val="clear" w:color="auto" w:fill="auto"/>
            <w:noWrap/>
            <w:vAlign w:val="center"/>
            <w:hideMark/>
          </w:tcPr>
          <w:p w14:paraId="07678AA9" w14:textId="0712BF61" w:rsidR="0090345A" w:rsidRPr="0071146A" w:rsidRDefault="0090345A" w:rsidP="0090345A">
            <w:pPr>
              <w:autoSpaceDE/>
              <w:autoSpaceDN/>
              <w:rPr>
                <w:color w:val="000000"/>
                <w:sz w:val="22"/>
                <w:szCs w:val="22"/>
                <w:lang w:val="en-US"/>
              </w:rPr>
            </w:pPr>
            <w:r w:rsidRPr="00953054">
              <w:rPr>
                <w:b/>
                <w:bCs/>
                <w:sz w:val="22"/>
                <w:szCs w:val="22"/>
                <w:lang w:val="en-US"/>
              </w:rPr>
              <w:t>Expenses</w:t>
            </w:r>
          </w:p>
        </w:tc>
        <w:tc>
          <w:tcPr>
            <w:tcW w:w="356" w:type="pct"/>
            <w:shd w:val="clear" w:color="auto" w:fill="auto"/>
            <w:noWrap/>
            <w:vAlign w:val="center"/>
            <w:hideMark/>
          </w:tcPr>
          <w:p w14:paraId="2A3F2833" w14:textId="57205472" w:rsidR="0090345A" w:rsidRPr="0071146A" w:rsidRDefault="0090345A" w:rsidP="0090345A">
            <w:pPr>
              <w:autoSpaceDE/>
              <w:autoSpaceDN/>
              <w:jc w:val="center"/>
              <w:rPr>
                <w:color w:val="000000"/>
                <w:sz w:val="22"/>
                <w:szCs w:val="22"/>
                <w:lang w:val="en-US"/>
              </w:rPr>
            </w:pPr>
          </w:p>
        </w:tc>
        <w:tc>
          <w:tcPr>
            <w:tcW w:w="537" w:type="pct"/>
            <w:shd w:val="clear" w:color="auto" w:fill="auto"/>
            <w:noWrap/>
            <w:vAlign w:val="center"/>
            <w:hideMark/>
          </w:tcPr>
          <w:p w14:paraId="53F5E5D9" w14:textId="0D18F69E" w:rsidR="0090345A" w:rsidRPr="0071146A" w:rsidRDefault="0090345A" w:rsidP="0090345A">
            <w:pPr>
              <w:autoSpaceDE/>
              <w:autoSpaceDN/>
              <w:jc w:val="center"/>
              <w:rPr>
                <w:color w:val="000000"/>
                <w:sz w:val="22"/>
                <w:szCs w:val="22"/>
                <w:lang w:val="en-US"/>
              </w:rPr>
            </w:pPr>
          </w:p>
        </w:tc>
        <w:tc>
          <w:tcPr>
            <w:tcW w:w="495" w:type="pct"/>
            <w:vAlign w:val="center"/>
          </w:tcPr>
          <w:p w14:paraId="1B7F8DF3" w14:textId="11B9B4FD" w:rsidR="0090345A" w:rsidRPr="0071146A" w:rsidRDefault="0090345A" w:rsidP="0090345A">
            <w:pPr>
              <w:autoSpaceDE/>
              <w:autoSpaceDN/>
              <w:jc w:val="center"/>
              <w:rPr>
                <w:color w:val="000000"/>
                <w:sz w:val="22"/>
                <w:szCs w:val="22"/>
                <w:lang w:val="en-US"/>
              </w:rPr>
            </w:pPr>
          </w:p>
        </w:tc>
        <w:tc>
          <w:tcPr>
            <w:tcW w:w="495" w:type="pct"/>
            <w:vAlign w:val="center"/>
          </w:tcPr>
          <w:p w14:paraId="07756E22" w14:textId="1C60FA1F" w:rsidR="0090345A" w:rsidRPr="0071146A" w:rsidRDefault="0090345A" w:rsidP="0090345A">
            <w:pPr>
              <w:autoSpaceDE/>
              <w:autoSpaceDN/>
              <w:jc w:val="center"/>
              <w:rPr>
                <w:color w:val="000000"/>
                <w:sz w:val="22"/>
                <w:szCs w:val="22"/>
                <w:lang w:val="en-US"/>
              </w:rPr>
            </w:pPr>
          </w:p>
        </w:tc>
        <w:tc>
          <w:tcPr>
            <w:tcW w:w="550" w:type="pct"/>
            <w:vAlign w:val="center"/>
          </w:tcPr>
          <w:p w14:paraId="3F0ED370" w14:textId="4F68312E" w:rsidR="0090345A" w:rsidRPr="0071146A" w:rsidRDefault="0090345A" w:rsidP="0090345A">
            <w:pPr>
              <w:autoSpaceDE/>
              <w:autoSpaceDN/>
              <w:jc w:val="center"/>
              <w:rPr>
                <w:color w:val="000000"/>
                <w:sz w:val="22"/>
                <w:szCs w:val="22"/>
                <w:lang w:val="en-US"/>
              </w:rPr>
            </w:pPr>
          </w:p>
        </w:tc>
        <w:tc>
          <w:tcPr>
            <w:tcW w:w="773" w:type="pct"/>
            <w:vAlign w:val="center"/>
          </w:tcPr>
          <w:p w14:paraId="36D2354C" w14:textId="6B339B35" w:rsidR="0090345A" w:rsidRPr="0071146A" w:rsidRDefault="0090345A" w:rsidP="0090345A">
            <w:pPr>
              <w:autoSpaceDE/>
              <w:autoSpaceDN/>
              <w:jc w:val="center"/>
              <w:rPr>
                <w:color w:val="000000"/>
                <w:sz w:val="22"/>
                <w:szCs w:val="22"/>
                <w:lang w:val="en-US"/>
              </w:rPr>
            </w:pPr>
          </w:p>
        </w:tc>
      </w:tr>
      <w:tr w:rsidR="0090345A" w:rsidRPr="0071146A" w14:paraId="618B9C91" w14:textId="77777777" w:rsidTr="0090345A">
        <w:trPr>
          <w:trHeight w:val="301"/>
        </w:trPr>
        <w:tc>
          <w:tcPr>
            <w:tcW w:w="1793" w:type="pct"/>
            <w:shd w:val="clear" w:color="auto" w:fill="auto"/>
            <w:noWrap/>
            <w:vAlign w:val="center"/>
            <w:hideMark/>
          </w:tcPr>
          <w:p w14:paraId="25828C7E" w14:textId="64682462" w:rsidR="0090345A" w:rsidRPr="0071146A" w:rsidRDefault="0090345A" w:rsidP="0090345A">
            <w:pPr>
              <w:autoSpaceDE/>
              <w:autoSpaceDN/>
              <w:rPr>
                <w:color w:val="000000"/>
                <w:sz w:val="22"/>
                <w:szCs w:val="22"/>
                <w:lang w:val="en-US"/>
              </w:rPr>
            </w:pPr>
            <w:r w:rsidRPr="00953054">
              <w:rPr>
                <w:sz w:val="22"/>
                <w:szCs w:val="22"/>
                <w:lang w:val="en-US"/>
              </w:rPr>
              <w:t>Employee costs</w:t>
            </w:r>
          </w:p>
        </w:tc>
        <w:tc>
          <w:tcPr>
            <w:tcW w:w="356" w:type="pct"/>
            <w:shd w:val="clear" w:color="auto" w:fill="auto"/>
            <w:noWrap/>
            <w:vAlign w:val="center"/>
            <w:hideMark/>
          </w:tcPr>
          <w:p w14:paraId="1C548149" w14:textId="22AF5CFA" w:rsidR="0090345A" w:rsidRPr="0071146A" w:rsidRDefault="0090345A" w:rsidP="0090345A">
            <w:pPr>
              <w:autoSpaceDE/>
              <w:autoSpaceDN/>
              <w:jc w:val="center"/>
              <w:rPr>
                <w:color w:val="231F20"/>
                <w:sz w:val="22"/>
                <w:szCs w:val="22"/>
                <w:lang w:val="en-US"/>
              </w:rPr>
            </w:pPr>
            <w:r>
              <w:rPr>
                <w:sz w:val="22"/>
                <w:szCs w:val="22"/>
                <w:lang w:val="en-US"/>
              </w:rPr>
              <w:t>8</w:t>
            </w:r>
          </w:p>
        </w:tc>
        <w:tc>
          <w:tcPr>
            <w:tcW w:w="537" w:type="pct"/>
            <w:shd w:val="clear" w:color="auto" w:fill="auto"/>
            <w:noWrap/>
            <w:vAlign w:val="center"/>
            <w:hideMark/>
          </w:tcPr>
          <w:p w14:paraId="70F09A3E" w14:textId="7205DA91" w:rsidR="0090345A" w:rsidRPr="0071146A" w:rsidRDefault="0090345A" w:rsidP="0090345A">
            <w:pPr>
              <w:autoSpaceDE/>
              <w:autoSpaceDN/>
              <w:jc w:val="center"/>
              <w:rPr>
                <w:color w:val="231F20"/>
                <w:sz w:val="22"/>
                <w:szCs w:val="22"/>
                <w:lang w:val="en-US"/>
              </w:rPr>
            </w:pPr>
            <w:r w:rsidRPr="0071146A">
              <w:rPr>
                <w:color w:val="231F20"/>
                <w:sz w:val="22"/>
                <w:szCs w:val="22"/>
                <w:lang w:val="en-US"/>
              </w:rPr>
              <w:t>xxx</w:t>
            </w:r>
          </w:p>
        </w:tc>
        <w:tc>
          <w:tcPr>
            <w:tcW w:w="495" w:type="pct"/>
            <w:vAlign w:val="center"/>
          </w:tcPr>
          <w:p w14:paraId="595A3CB9" w14:textId="1BDE51E7" w:rsidR="0090345A" w:rsidRPr="0071146A" w:rsidRDefault="0090345A" w:rsidP="0090345A">
            <w:pPr>
              <w:autoSpaceDE/>
              <w:autoSpaceDN/>
              <w:jc w:val="center"/>
              <w:rPr>
                <w:color w:val="231F20"/>
                <w:sz w:val="22"/>
                <w:szCs w:val="22"/>
                <w:lang w:val="en-US"/>
              </w:rPr>
            </w:pPr>
            <w:r w:rsidRPr="0071146A">
              <w:rPr>
                <w:sz w:val="22"/>
                <w:szCs w:val="22"/>
              </w:rPr>
              <w:t>xxx</w:t>
            </w:r>
          </w:p>
        </w:tc>
        <w:tc>
          <w:tcPr>
            <w:tcW w:w="495" w:type="pct"/>
            <w:vAlign w:val="center"/>
          </w:tcPr>
          <w:p w14:paraId="75D87D50" w14:textId="7672FA6B" w:rsidR="0090345A" w:rsidRPr="0071146A" w:rsidRDefault="0090345A" w:rsidP="0090345A">
            <w:pPr>
              <w:autoSpaceDE/>
              <w:autoSpaceDN/>
              <w:jc w:val="center"/>
              <w:rPr>
                <w:color w:val="231F20"/>
                <w:sz w:val="22"/>
                <w:szCs w:val="22"/>
                <w:lang w:val="en-US"/>
              </w:rPr>
            </w:pPr>
            <w:r w:rsidRPr="0071146A">
              <w:rPr>
                <w:sz w:val="22"/>
                <w:szCs w:val="22"/>
              </w:rPr>
              <w:t>xxx</w:t>
            </w:r>
          </w:p>
        </w:tc>
        <w:tc>
          <w:tcPr>
            <w:tcW w:w="550" w:type="pct"/>
            <w:vAlign w:val="center"/>
          </w:tcPr>
          <w:p w14:paraId="0D4C6CC9" w14:textId="29A83DA8" w:rsidR="0090345A" w:rsidRPr="0071146A" w:rsidRDefault="0090345A" w:rsidP="0090345A">
            <w:pPr>
              <w:autoSpaceDE/>
              <w:autoSpaceDN/>
              <w:jc w:val="center"/>
              <w:rPr>
                <w:color w:val="231F20"/>
                <w:sz w:val="22"/>
                <w:szCs w:val="22"/>
                <w:lang w:val="en-US"/>
              </w:rPr>
            </w:pPr>
            <w:r w:rsidRPr="0071146A">
              <w:rPr>
                <w:sz w:val="22"/>
                <w:szCs w:val="22"/>
              </w:rPr>
              <w:t>xxx</w:t>
            </w:r>
          </w:p>
        </w:tc>
        <w:tc>
          <w:tcPr>
            <w:tcW w:w="773" w:type="pct"/>
            <w:vAlign w:val="center"/>
          </w:tcPr>
          <w:p w14:paraId="47F62520" w14:textId="09C6F267" w:rsidR="0090345A" w:rsidRPr="0071146A" w:rsidRDefault="0090345A" w:rsidP="0090345A">
            <w:pPr>
              <w:autoSpaceDE/>
              <w:autoSpaceDN/>
              <w:jc w:val="center"/>
              <w:rPr>
                <w:color w:val="231F20"/>
                <w:sz w:val="22"/>
                <w:szCs w:val="22"/>
                <w:lang w:val="en-US"/>
              </w:rPr>
            </w:pPr>
            <w:r w:rsidRPr="0071146A">
              <w:rPr>
                <w:sz w:val="22"/>
                <w:szCs w:val="22"/>
              </w:rPr>
              <w:t>xxx</w:t>
            </w:r>
          </w:p>
        </w:tc>
      </w:tr>
      <w:tr w:rsidR="0090345A" w:rsidRPr="0071146A" w14:paraId="03E5D69A" w14:textId="77777777" w:rsidTr="0090345A">
        <w:trPr>
          <w:trHeight w:val="301"/>
        </w:trPr>
        <w:tc>
          <w:tcPr>
            <w:tcW w:w="1793" w:type="pct"/>
            <w:shd w:val="clear" w:color="auto" w:fill="auto"/>
            <w:noWrap/>
            <w:vAlign w:val="center"/>
            <w:hideMark/>
          </w:tcPr>
          <w:p w14:paraId="44025951" w14:textId="49DFFCF7" w:rsidR="0090345A" w:rsidRPr="0071146A" w:rsidRDefault="0090345A" w:rsidP="0090345A">
            <w:pPr>
              <w:autoSpaceDE/>
              <w:autoSpaceDN/>
              <w:rPr>
                <w:color w:val="000000"/>
                <w:sz w:val="22"/>
                <w:szCs w:val="22"/>
                <w:lang w:val="en-US"/>
              </w:rPr>
            </w:pPr>
            <w:r w:rsidRPr="00953054">
              <w:rPr>
                <w:sz w:val="22"/>
                <w:szCs w:val="22"/>
                <w:lang w:val="en-US"/>
              </w:rPr>
              <w:t>Use of goods and services</w:t>
            </w:r>
          </w:p>
        </w:tc>
        <w:tc>
          <w:tcPr>
            <w:tcW w:w="356" w:type="pct"/>
            <w:shd w:val="clear" w:color="auto" w:fill="auto"/>
            <w:noWrap/>
            <w:vAlign w:val="center"/>
            <w:hideMark/>
          </w:tcPr>
          <w:p w14:paraId="29294ED2" w14:textId="4439203F" w:rsidR="0090345A" w:rsidRPr="0071146A" w:rsidRDefault="0090345A" w:rsidP="0090345A">
            <w:pPr>
              <w:autoSpaceDE/>
              <w:autoSpaceDN/>
              <w:jc w:val="center"/>
              <w:rPr>
                <w:color w:val="231F20"/>
                <w:sz w:val="22"/>
                <w:szCs w:val="22"/>
                <w:lang w:val="en-US"/>
              </w:rPr>
            </w:pPr>
            <w:r>
              <w:rPr>
                <w:sz w:val="22"/>
                <w:szCs w:val="22"/>
                <w:lang w:val="en-US"/>
              </w:rPr>
              <w:t>9</w:t>
            </w:r>
          </w:p>
        </w:tc>
        <w:tc>
          <w:tcPr>
            <w:tcW w:w="537" w:type="pct"/>
            <w:shd w:val="clear" w:color="auto" w:fill="auto"/>
            <w:noWrap/>
            <w:vAlign w:val="center"/>
            <w:hideMark/>
          </w:tcPr>
          <w:p w14:paraId="30C19253" w14:textId="3AC88D6B" w:rsidR="0090345A" w:rsidRPr="0071146A" w:rsidRDefault="0090345A" w:rsidP="0090345A">
            <w:pPr>
              <w:autoSpaceDE/>
              <w:autoSpaceDN/>
              <w:jc w:val="center"/>
              <w:rPr>
                <w:color w:val="231F20"/>
                <w:sz w:val="22"/>
                <w:szCs w:val="22"/>
                <w:lang w:val="en-US"/>
              </w:rPr>
            </w:pPr>
            <w:r w:rsidRPr="0071146A">
              <w:rPr>
                <w:color w:val="231F20"/>
                <w:sz w:val="22"/>
                <w:szCs w:val="22"/>
                <w:lang w:val="en-US"/>
              </w:rPr>
              <w:t>xxx</w:t>
            </w:r>
          </w:p>
        </w:tc>
        <w:tc>
          <w:tcPr>
            <w:tcW w:w="495" w:type="pct"/>
            <w:vAlign w:val="center"/>
          </w:tcPr>
          <w:p w14:paraId="0D17514C" w14:textId="29AABC51" w:rsidR="0090345A" w:rsidRPr="0071146A" w:rsidRDefault="0090345A" w:rsidP="0090345A">
            <w:pPr>
              <w:autoSpaceDE/>
              <w:autoSpaceDN/>
              <w:jc w:val="center"/>
              <w:rPr>
                <w:color w:val="231F20"/>
                <w:sz w:val="22"/>
                <w:szCs w:val="22"/>
                <w:lang w:val="en-US"/>
              </w:rPr>
            </w:pPr>
            <w:r w:rsidRPr="0071146A">
              <w:rPr>
                <w:sz w:val="22"/>
                <w:szCs w:val="22"/>
              </w:rPr>
              <w:t>xxx</w:t>
            </w:r>
          </w:p>
        </w:tc>
        <w:tc>
          <w:tcPr>
            <w:tcW w:w="495" w:type="pct"/>
            <w:vAlign w:val="center"/>
          </w:tcPr>
          <w:p w14:paraId="52968D9A" w14:textId="2C795695" w:rsidR="0090345A" w:rsidRPr="0071146A" w:rsidRDefault="0090345A" w:rsidP="0090345A">
            <w:pPr>
              <w:autoSpaceDE/>
              <w:autoSpaceDN/>
              <w:jc w:val="center"/>
              <w:rPr>
                <w:color w:val="231F20"/>
                <w:sz w:val="22"/>
                <w:szCs w:val="22"/>
                <w:lang w:val="en-US"/>
              </w:rPr>
            </w:pPr>
            <w:r w:rsidRPr="0071146A">
              <w:rPr>
                <w:sz w:val="22"/>
                <w:szCs w:val="22"/>
              </w:rPr>
              <w:t>xxx</w:t>
            </w:r>
          </w:p>
        </w:tc>
        <w:tc>
          <w:tcPr>
            <w:tcW w:w="550" w:type="pct"/>
            <w:vAlign w:val="center"/>
          </w:tcPr>
          <w:p w14:paraId="74C3213D" w14:textId="54CC6FEB" w:rsidR="0090345A" w:rsidRPr="0071146A" w:rsidRDefault="0090345A" w:rsidP="0090345A">
            <w:pPr>
              <w:autoSpaceDE/>
              <w:autoSpaceDN/>
              <w:jc w:val="center"/>
              <w:rPr>
                <w:color w:val="231F20"/>
                <w:sz w:val="22"/>
                <w:szCs w:val="22"/>
                <w:lang w:val="en-US"/>
              </w:rPr>
            </w:pPr>
            <w:r w:rsidRPr="0071146A">
              <w:rPr>
                <w:sz w:val="22"/>
                <w:szCs w:val="22"/>
              </w:rPr>
              <w:t>xxx</w:t>
            </w:r>
          </w:p>
        </w:tc>
        <w:tc>
          <w:tcPr>
            <w:tcW w:w="773" w:type="pct"/>
            <w:vAlign w:val="center"/>
          </w:tcPr>
          <w:p w14:paraId="7CDF0842" w14:textId="7253541B" w:rsidR="0090345A" w:rsidRPr="0071146A" w:rsidRDefault="0090345A" w:rsidP="0090345A">
            <w:pPr>
              <w:autoSpaceDE/>
              <w:autoSpaceDN/>
              <w:jc w:val="center"/>
              <w:rPr>
                <w:color w:val="231F20"/>
                <w:sz w:val="22"/>
                <w:szCs w:val="22"/>
                <w:lang w:val="en-US"/>
              </w:rPr>
            </w:pPr>
            <w:r w:rsidRPr="0071146A">
              <w:rPr>
                <w:sz w:val="22"/>
                <w:szCs w:val="22"/>
              </w:rPr>
              <w:t>xxx</w:t>
            </w:r>
          </w:p>
        </w:tc>
      </w:tr>
      <w:tr w:rsidR="0090345A" w:rsidRPr="0071146A" w14:paraId="07B35FFD" w14:textId="77777777" w:rsidTr="0090345A">
        <w:trPr>
          <w:trHeight w:val="301"/>
        </w:trPr>
        <w:tc>
          <w:tcPr>
            <w:tcW w:w="1793" w:type="pct"/>
            <w:shd w:val="clear" w:color="auto" w:fill="auto"/>
            <w:noWrap/>
            <w:vAlign w:val="center"/>
            <w:hideMark/>
          </w:tcPr>
          <w:p w14:paraId="2366765D" w14:textId="5F2AAE11" w:rsidR="0090345A" w:rsidRPr="0071146A" w:rsidRDefault="0090345A" w:rsidP="0090345A">
            <w:pPr>
              <w:autoSpaceDE/>
              <w:autoSpaceDN/>
              <w:rPr>
                <w:color w:val="000000"/>
                <w:sz w:val="22"/>
                <w:szCs w:val="22"/>
                <w:lang w:val="en-US"/>
              </w:rPr>
            </w:pPr>
            <w:r w:rsidRPr="00953054">
              <w:rPr>
                <w:sz w:val="22"/>
                <w:szCs w:val="22"/>
                <w:lang w:val="en-US"/>
              </w:rPr>
              <w:t>Transfers to other Government Entities</w:t>
            </w:r>
          </w:p>
        </w:tc>
        <w:tc>
          <w:tcPr>
            <w:tcW w:w="356" w:type="pct"/>
            <w:shd w:val="clear" w:color="auto" w:fill="auto"/>
            <w:noWrap/>
            <w:vAlign w:val="center"/>
            <w:hideMark/>
          </w:tcPr>
          <w:p w14:paraId="2CD78BE7" w14:textId="49BBA958" w:rsidR="0090345A" w:rsidRPr="0071146A" w:rsidRDefault="0090345A" w:rsidP="0090345A">
            <w:pPr>
              <w:autoSpaceDE/>
              <w:autoSpaceDN/>
              <w:jc w:val="center"/>
              <w:rPr>
                <w:color w:val="231F20"/>
                <w:sz w:val="22"/>
                <w:szCs w:val="22"/>
                <w:lang w:val="en-US"/>
              </w:rPr>
            </w:pPr>
            <w:r w:rsidRPr="00953054">
              <w:rPr>
                <w:sz w:val="22"/>
                <w:szCs w:val="22"/>
                <w:lang w:val="en-US"/>
              </w:rPr>
              <w:t>1</w:t>
            </w:r>
            <w:r>
              <w:rPr>
                <w:sz w:val="22"/>
                <w:szCs w:val="22"/>
                <w:lang w:val="en-US"/>
              </w:rPr>
              <w:t>0</w:t>
            </w:r>
          </w:p>
        </w:tc>
        <w:tc>
          <w:tcPr>
            <w:tcW w:w="537" w:type="pct"/>
            <w:shd w:val="clear" w:color="auto" w:fill="auto"/>
            <w:noWrap/>
            <w:vAlign w:val="center"/>
            <w:hideMark/>
          </w:tcPr>
          <w:p w14:paraId="641EE6A5" w14:textId="5FB7085B" w:rsidR="0090345A" w:rsidRPr="0071146A" w:rsidRDefault="0090345A" w:rsidP="0090345A">
            <w:pPr>
              <w:autoSpaceDE/>
              <w:autoSpaceDN/>
              <w:jc w:val="center"/>
              <w:rPr>
                <w:color w:val="231F20"/>
                <w:sz w:val="22"/>
                <w:szCs w:val="22"/>
                <w:lang w:val="en-US"/>
              </w:rPr>
            </w:pPr>
            <w:r w:rsidRPr="0071146A">
              <w:rPr>
                <w:color w:val="231F20"/>
                <w:sz w:val="22"/>
                <w:szCs w:val="22"/>
                <w:lang w:val="en-US"/>
              </w:rPr>
              <w:t>xxx</w:t>
            </w:r>
          </w:p>
        </w:tc>
        <w:tc>
          <w:tcPr>
            <w:tcW w:w="495" w:type="pct"/>
            <w:vAlign w:val="center"/>
          </w:tcPr>
          <w:p w14:paraId="10833DF5" w14:textId="243501D0" w:rsidR="0090345A" w:rsidRPr="0071146A" w:rsidRDefault="0090345A" w:rsidP="0090345A">
            <w:pPr>
              <w:autoSpaceDE/>
              <w:autoSpaceDN/>
              <w:jc w:val="center"/>
              <w:rPr>
                <w:color w:val="231F20"/>
                <w:sz w:val="22"/>
                <w:szCs w:val="22"/>
                <w:lang w:val="en-US"/>
              </w:rPr>
            </w:pPr>
            <w:r w:rsidRPr="0071146A">
              <w:rPr>
                <w:sz w:val="22"/>
                <w:szCs w:val="22"/>
              </w:rPr>
              <w:t>xxx</w:t>
            </w:r>
          </w:p>
        </w:tc>
        <w:tc>
          <w:tcPr>
            <w:tcW w:w="495" w:type="pct"/>
            <w:vAlign w:val="center"/>
          </w:tcPr>
          <w:p w14:paraId="15EC96B4" w14:textId="4CAF4F14" w:rsidR="0090345A" w:rsidRPr="0071146A" w:rsidRDefault="0090345A" w:rsidP="0090345A">
            <w:pPr>
              <w:autoSpaceDE/>
              <w:autoSpaceDN/>
              <w:jc w:val="center"/>
              <w:rPr>
                <w:color w:val="231F20"/>
                <w:sz w:val="22"/>
                <w:szCs w:val="22"/>
                <w:lang w:val="en-US"/>
              </w:rPr>
            </w:pPr>
            <w:r w:rsidRPr="0071146A">
              <w:rPr>
                <w:sz w:val="22"/>
                <w:szCs w:val="22"/>
              </w:rPr>
              <w:t>xxx</w:t>
            </w:r>
          </w:p>
        </w:tc>
        <w:tc>
          <w:tcPr>
            <w:tcW w:w="550" w:type="pct"/>
            <w:vAlign w:val="center"/>
          </w:tcPr>
          <w:p w14:paraId="305E41CC" w14:textId="5EFDAE19" w:rsidR="0090345A" w:rsidRPr="0071146A" w:rsidRDefault="0090345A" w:rsidP="0090345A">
            <w:pPr>
              <w:autoSpaceDE/>
              <w:autoSpaceDN/>
              <w:jc w:val="center"/>
              <w:rPr>
                <w:color w:val="231F20"/>
                <w:sz w:val="22"/>
                <w:szCs w:val="22"/>
                <w:lang w:val="en-US"/>
              </w:rPr>
            </w:pPr>
            <w:r w:rsidRPr="0071146A">
              <w:rPr>
                <w:sz w:val="22"/>
                <w:szCs w:val="22"/>
              </w:rPr>
              <w:t>xxx</w:t>
            </w:r>
          </w:p>
        </w:tc>
        <w:tc>
          <w:tcPr>
            <w:tcW w:w="773" w:type="pct"/>
            <w:vAlign w:val="center"/>
          </w:tcPr>
          <w:p w14:paraId="2B0EF0C0" w14:textId="1A7EA1F9" w:rsidR="0090345A" w:rsidRPr="0071146A" w:rsidRDefault="0090345A" w:rsidP="0090345A">
            <w:pPr>
              <w:autoSpaceDE/>
              <w:autoSpaceDN/>
              <w:jc w:val="center"/>
              <w:rPr>
                <w:color w:val="231F20"/>
                <w:sz w:val="22"/>
                <w:szCs w:val="22"/>
                <w:lang w:val="en-US"/>
              </w:rPr>
            </w:pPr>
            <w:r w:rsidRPr="0071146A">
              <w:rPr>
                <w:sz w:val="22"/>
                <w:szCs w:val="22"/>
              </w:rPr>
              <w:t>xxx</w:t>
            </w:r>
          </w:p>
        </w:tc>
      </w:tr>
      <w:tr w:rsidR="0090345A" w:rsidRPr="0071146A" w14:paraId="452C7DDD" w14:textId="77777777" w:rsidTr="0090345A">
        <w:trPr>
          <w:trHeight w:val="301"/>
        </w:trPr>
        <w:tc>
          <w:tcPr>
            <w:tcW w:w="1793" w:type="pct"/>
            <w:shd w:val="clear" w:color="auto" w:fill="auto"/>
            <w:noWrap/>
            <w:vAlign w:val="center"/>
            <w:hideMark/>
          </w:tcPr>
          <w:p w14:paraId="07760EDB" w14:textId="57DA4F75" w:rsidR="0090345A" w:rsidRPr="0071146A" w:rsidRDefault="0090345A" w:rsidP="0090345A">
            <w:pPr>
              <w:autoSpaceDE/>
              <w:autoSpaceDN/>
              <w:rPr>
                <w:color w:val="000000"/>
                <w:sz w:val="22"/>
                <w:szCs w:val="22"/>
                <w:lang w:val="en-US"/>
              </w:rPr>
            </w:pPr>
            <w:r w:rsidRPr="00953054">
              <w:rPr>
                <w:sz w:val="22"/>
                <w:szCs w:val="22"/>
                <w:lang w:val="en-US"/>
              </w:rPr>
              <w:t>Depreciation and amortization expense</w:t>
            </w:r>
          </w:p>
        </w:tc>
        <w:tc>
          <w:tcPr>
            <w:tcW w:w="356" w:type="pct"/>
            <w:shd w:val="clear" w:color="auto" w:fill="auto"/>
            <w:noWrap/>
            <w:vAlign w:val="center"/>
            <w:hideMark/>
          </w:tcPr>
          <w:p w14:paraId="5724A5E6" w14:textId="1033D997" w:rsidR="0090345A" w:rsidRPr="0071146A" w:rsidRDefault="0090345A" w:rsidP="0090345A">
            <w:pPr>
              <w:autoSpaceDE/>
              <w:autoSpaceDN/>
              <w:jc w:val="center"/>
              <w:rPr>
                <w:color w:val="231F20"/>
                <w:sz w:val="22"/>
                <w:szCs w:val="22"/>
                <w:lang w:val="en-US"/>
              </w:rPr>
            </w:pPr>
            <w:r w:rsidRPr="00953054">
              <w:rPr>
                <w:sz w:val="22"/>
                <w:szCs w:val="22"/>
                <w:lang w:val="en-US"/>
              </w:rPr>
              <w:t>1</w:t>
            </w:r>
            <w:r>
              <w:rPr>
                <w:sz w:val="22"/>
                <w:szCs w:val="22"/>
                <w:lang w:val="en-US"/>
              </w:rPr>
              <w:t>1</w:t>
            </w:r>
          </w:p>
        </w:tc>
        <w:tc>
          <w:tcPr>
            <w:tcW w:w="537" w:type="pct"/>
            <w:shd w:val="clear" w:color="auto" w:fill="auto"/>
            <w:noWrap/>
            <w:vAlign w:val="center"/>
            <w:hideMark/>
          </w:tcPr>
          <w:p w14:paraId="33FD4731" w14:textId="400871DB" w:rsidR="0090345A" w:rsidRPr="0071146A" w:rsidRDefault="0090345A" w:rsidP="0090345A">
            <w:pPr>
              <w:autoSpaceDE/>
              <w:autoSpaceDN/>
              <w:jc w:val="center"/>
              <w:rPr>
                <w:color w:val="231F20"/>
                <w:sz w:val="22"/>
                <w:szCs w:val="22"/>
                <w:lang w:val="en-US"/>
              </w:rPr>
            </w:pPr>
            <w:r w:rsidRPr="0071146A">
              <w:rPr>
                <w:color w:val="231F20"/>
                <w:sz w:val="22"/>
                <w:szCs w:val="22"/>
                <w:lang w:val="en-US"/>
              </w:rPr>
              <w:t>xxx</w:t>
            </w:r>
          </w:p>
        </w:tc>
        <w:tc>
          <w:tcPr>
            <w:tcW w:w="495" w:type="pct"/>
            <w:vAlign w:val="center"/>
          </w:tcPr>
          <w:p w14:paraId="16A0E617" w14:textId="109F0FB3" w:rsidR="0090345A" w:rsidRPr="0071146A" w:rsidRDefault="0090345A" w:rsidP="0090345A">
            <w:pPr>
              <w:autoSpaceDE/>
              <w:autoSpaceDN/>
              <w:jc w:val="center"/>
              <w:rPr>
                <w:color w:val="231F20"/>
                <w:sz w:val="22"/>
                <w:szCs w:val="22"/>
                <w:lang w:val="en-US"/>
              </w:rPr>
            </w:pPr>
            <w:r w:rsidRPr="0071146A">
              <w:rPr>
                <w:sz w:val="22"/>
                <w:szCs w:val="22"/>
              </w:rPr>
              <w:t>xxx</w:t>
            </w:r>
          </w:p>
        </w:tc>
        <w:tc>
          <w:tcPr>
            <w:tcW w:w="495" w:type="pct"/>
            <w:vAlign w:val="center"/>
          </w:tcPr>
          <w:p w14:paraId="35A7B82E" w14:textId="02A0582D" w:rsidR="0090345A" w:rsidRPr="0071146A" w:rsidRDefault="0090345A" w:rsidP="0090345A">
            <w:pPr>
              <w:autoSpaceDE/>
              <w:autoSpaceDN/>
              <w:jc w:val="center"/>
              <w:rPr>
                <w:color w:val="231F20"/>
                <w:sz w:val="22"/>
                <w:szCs w:val="22"/>
                <w:lang w:val="en-US"/>
              </w:rPr>
            </w:pPr>
            <w:r w:rsidRPr="0071146A">
              <w:rPr>
                <w:sz w:val="22"/>
                <w:szCs w:val="22"/>
              </w:rPr>
              <w:t>xxx</w:t>
            </w:r>
          </w:p>
        </w:tc>
        <w:tc>
          <w:tcPr>
            <w:tcW w:w="550" w:type="pct"/>
            <w:vAlign w:val="center"/>
          </w:tcPr>
          <w:p w14:paraId="7E517C8C" w14:textId="6DFF0864" w:rsidR="0090345A" w:rsidRPr="0071146A" w:rsidRDefault="0090345A" w:rsidP="0090345A">
            <w:pPr>
              <w:autoSpaceDE/>
              <w:autoSpaceDN/>
              <w:jc w:val="center"/>
              <w:rPr>
                <w:color w:val="231F20"/>
                <w:sz w:val="22"/>
                <w:szCs w:val="22"/>
                <w:lang w:val="en-US"/>
              </w:rPr>
            </w:pPr>
            <w:r w:rsidRPr="0071146A">
              <w:rPr>
                <w:sz w:val="22"/>
                <w:szCs w:val="22"/>
              </w:rPr>
              <w:t>xxx</w:t>
            </w:r>
          </w:p>
        </w:tc>
        <w:tc>
          <w:tcPr>
            <w:tcW w:w="773" w:type="pct"/>
            <w:vAlign w:val="center"/>
          </w:tcPr>
          <w:p w14:paraId="1723FDC6" w14:textId="38F5F14C" w:rsidR="0090345A" w:rsidRPr="0071146A" w:rsidRDefault="0090345A" w:rsidP="0090345A">
            <w:pPr>
              <w:autoSpaceDE/>
              <w:autoSpaceDN/>
              <w:jc w:val="center"/>
              <w:rPr>
                <w:color w:val="231F20"/>
                <w:sz w:val="22"/>
                <w:szCs w:val="22"/>
                <w:lang w:val="en-US"/>
              </w:rPr>
            </w:pPr>
            <w:r w:rsidRPr="0071146A">
              <w:rPr>
                <w:sz w:val="22"/>
                <w:szCs w:val="22"/>
              </w:rPr>
              <w:t>xxx</w:t>
            </w:r>
          </w:p>
        </w:tc>
      </w:tr>
      <w:tr w:rsidR="0090345A" w:rsidRPr="0071146A" w14:paraId="38C5FE54" w14:textId="77777777" w:rsidTr="0090345A">
        <w:trPr>
          <w:trHeight w:val="301"/>
        </w:trPr>
        <w:tc>
          <w:tcPr>
            <w:tcW w:w="1793" w:type="pct"/>
            <w:shd w:val="clear" w:color="auto" w:fill="auto"/>
            <w:noWrap/>
            <w:vAlign w:val="center"/>
            <w:hideMark/>
          </w:tcPr>
          <w:p w14:paraId="56E56FA9" w14:textId="1F035484" w:rsidR="0090345A" w:rsidRPr="0071146A" w:rsidRDefault="0090345A" w:rsidP="0090345A">
            <w:pPr>
              <w:autoSpaceDE/>
              <w:autoSpaceDN/>
              <w:rPr>
                <w:color w:val="000000"/>
                <w:sz w:val="22"/>
                <w:szCs w:val="22"/>
                <w:lang w:val="en-US"/>
              </w:rPr>
            </w:pPr>
            <w:r w:rsidRPr="00953054">
              <w:rPr>
                <w:sz w:val="22"/>
                <w:szCs w:val="22"/>
                <w:lang w:val="en-US"/>
              </w:rPr>
              <w:t>Other Grants and Subsidies</w:t>
            </w:r>
          </w:p>
        </w:tc>
        <w:tc>
          <w:tcPr>
            <w:tcW w:w="356" w:type="pct"/>
            <w:shd w:val="clear" w:color="auto" w:fill="auto"/>
            <w:noWrap/>
            <w:vAlign w:val="center"/>
            <w:hideMark/>
          </w:tcPr>
          <w:p w14:paraId="3AF98135" w14:textId="5DCE075F" w:rsidR="0090345A" w:rsidRPr="0071146A" w:rsidRDefault="0090345A" w:rsidP="0090345A">
            <w:pPr>
              <w:autoSpaceDE/>
              <w:autoSpaceDN/>
              <w:jc w:val="center"/>
              <w:rPr>
                <w:color w:val="000000"/>
                <w:sz w:val="22"/>
                <w:szCs w:val="22"/>
                <w:lang w:val="en-US"/>
              </w:rPr>
            </w:pPr>
            <w:r w:rsidRPr="00953054">
              <w:rPr>
                <w:sz w:val="22"/>
                <w:szCs w:val="22"/>
                <w:lang w:val="en-US"/>
              </w:rPr>
              <w:t>1</w:t>
            </w:r>
            <w:r>
              <w:rPr>
                <w:sz w:val="22"/>
                <w:szCs w:val="22"/>
                <w:lang w:val="en-US"/>
              </w:rPr>
              <w:t>2</w:t>
            </w:r>
          </w:p>
        </w:tc>
        <w:tc>
          <w:tcPr>
            <w:tcW w:w="537" w:type="pct"/>
            <w:shd w:val="clear" w:color="auto" w:fill="auto"/>
            <w:noWrap/>
            <w:vAlign w:val="center"/>
            <w:hideMark/>
          </w:tcPr>
          <w:p w14:paraId="10DEADCA" w14:textId="784E1180" w:rsidR="0090345A" w:rsidRPr="0071146A" w:rsidRDefault="0090345A" w:rsidP="0090345A">
            <w:pPr>
              <w:autoSpaceDE/>
              <w:autoSpaceDN/>
              <w:jc w:val="center"/>
              <w:rPr>
                <w:color w:val="231F20"/>
                <w:sz w:val="22"/>
                <w:szCs w:val="22"/>
                <w:lang w:val="en-US"/>
              </w:rPr>
            </w:pPr>
            <w:r w:rsidRPr="0071146A">
              <w:rPr>
                <w:color w:val="231F20"/>
                <w:sz w:val="22"/>
                <w:szCs w:val="22"/>
                <w:lang w:val="en-US"/>
              </w:rPr>
              <w:t>xxx</w:t>
            </w:r>
          </w:p>
        </w:tc>
        <w:tc>
          <w:tcPr>
            <w:tcW w:w="495" w:type="pct"/>
            <w:vAlign w:val="center"/>
          </w:tcPr>
          <w:p w14:paraId="49BDE890" w14:textId="04DDCA9F" w:rsidR="0090345A" w:rsidRPr="0071146A" w:rsidRDefault="0090345A" w:rsidP="0090345A">
            <w:pPr>
              <w:autoSpaceDE/>
              <w:autoSpaceDN/>
              <w:jc w:val="center"/>
              <w:rPr>
                <w:color w:val="231F20"/>
                <w:sz w:val="22"/>
                <w:szCs w:val="22"/>
                <w:lang w:val="en-US"/>
              </w:rPr>
            </w:pPr>
            <w:r w:rsidRPr="0071146A">
              <w:rPr>
                <w:sz w:val="22"/>
                <w:szCs w:val="22"/>
              </w:rPr>
              <w:t>xxx</w:t>
            </w:r>
          </w:p>
        </w:tc>
        <w:tc>
          <w:tcPr>
            <w:tcW w:w="495" w:type="pct"/>
            <w:vAlign w:val="center"/>
          </w:tcPr>
          <w:p w14:paraId="158FAF69" w14:textId="2B45A857" w:rsidR="0090345A" w:rsidRPr="0071146A" w:rsidRDefault="0090345A" w:rsidP="0090345A">
            <w:pPr>
              <w:autoSpaceDE/>
              <w:autoSpaceDN/>
              <w:jc w:val="center"/>
              <w:rPr>
                <w:color w:val="231F20"/>
                <w:sz w:val="22"/>
                <w:szCs w:val="22"/>
                <w:lang w:val="en-US"/>
              </w:rPr>
            </w:pPr>
            <w:r w:rsidRPr="0071146A">
              <w:rPr>
                <w:sz w:val="22"/>
                <w:szCs w:val="22"/>
              </w:rPr>
              <w:t>xxx</w:t>
            </w:r>
          </w:p>
        </w:tc>
        <w:tc>
          <w:tcPr>
            <w:tcW w:w="550" w:type="pct"/>
            <w:vAlign w:val="center"/>
          </w:tcPr>
          <w:p w14:paraId="4449137B" w14:textId="07CB3ECA" w:rsidR="0090345A" w:rsidRPr="0071146A" w:rsidRDefault="0090345A" w:rsidP="0090345A">
            <w:pPr>
              <w:autoSpaceDE/>
              <w:autoSpaceDN/>
              <w:jc w:val="center"/>
              <w:rPr>
                <w:color w:val="231F20"/>
                <w:sz w:val="22"/>
                <w:szCs w:val="22"/>
                <w:lang w:val="en-US"/>
              </w:rPr>
            </w:pPr>
            <w:r w:rsidRPr="0071146A">
              <w:rPr>
                <w:sz w:val="22"/>
                <w:szCs w:val="22"/>
              </w:rPr>
              <w:t>xxx</w:t>
            </w:r>
          </w:p>
        </w:tc>
        <w:tc>
          <w:tcPr>
            <w:tcW w:w="773" w:type="pct"/>
            <w:vAlign w:val="center"/>
          </w:tcPr>
          <w:p w14:paraId="427D2256" w14:textId="4ADC0E19" w:rsidR="0090345A" w:rsidRPr="0071146A" w:rsidRDefault="0090345A" w:rsidP="0090345A">
            <w:pPr>
              <w:autoSpaceDE/>
              <w:autoSpaceDN/>
              <w:jc w:val="center"/>
              <w:rPr>
                <w:color w:val="231F20"/>
                <w:sz w:val="22"/>
                <w:szCs w:val="22"/>
                <w:lang w:val="en-US"/>
              </w:rPr>
            </w:pPr>
            <w:r w:rsidRPr="0071146A">
              <w:rPr>
                <w:sz w:val="22"/>
                <w:szCs w:val="22"/>
              </w:rPr>
              <w:t>xxx</w:t>
            </w:r>
          </w:p>
        </w:tc>
      </w:tr>
      <w:tr w:rsidR="0090345A" w:rsidRPr="0071146A" w14:paraId="29F95BE1" w14:textId="77777777" w:rsidTr="0090345A">
        <w:trPr>
          <w:trHeight w:val="301"/>
        </w:trPr>
        <w:tc>
          <w:tcPr>
            <w:tcW w:w="1793" w:type="pct"/>
            <w:shd w:val="clear" w:color="auto" w:fill="auto"/>
            <w:noWrap/>
            <w:vAlign w:val="center"/>
            <w:hideMark/>
          </w:tcPr>
          <w:p w14:paraId="1EBAB588" w14:textId="746028A6" w:rsidR="0090345A" w:rsidRPr="0071146A" w:rsidRDefault="0090345A" w:rsidP="0090345A">
            <w:pPr>
              <w:autoSpaceDE/>
              <w:autoSpaceDN/>
              <w:rPr>
                <w:color w:val="000000"/>
                <w:sz w:val="22"/>
                <w:szCs w:val="22"/>
                <w:lang w:val="en-US"/>
              </w:rPr>
            </w:pPr>
            <w:r w:rsidRPr="00953054">
              <w:rPr>
                <w:sz w:val="22"/>
                <w:szCs w:val="22"/>
                <w:lang w:val="en-US"/>
              </w:rPr>
              <w:t>Finance costs</w:t>
            </w:r>
          </w:p>
        </w:tc>
        <w:tc>
          <w:tcPr>
            <w:tcW w:w="356" w:type="pct"/>
            <w:shd w:val="clear" w:color="auto" w:fill="auto"/>
            <w:noWrap/>
            <w:vAlign w:val="center"/>
            <w:hideMark/>
          </w:tcPr>
          <w:p w14:paraId="7BD2F426" w14:textId="4AA0469E" w:rsidR="0090345A" w:rsidRPr="0071146A" w:rsidRDefault="0090345A" w:rsidP="0090345A">
            <w:pPr>
              <w:autoSpaceDE/>
              <w:autoSpaceDN/>
              <w:jc w:val="center"/>
              <w:rPr>
                <w:color w:val="231F20"/>
                <w:sz w:val="22"/>
                <w:szCs w:val="22"/>
                <w:lang w:val="en-US"/>
              </w:rPr>
            </w:pPr>
            <w:r w:rsidRPr="00953054">
              <w:rPr>
                <w:sz w:val="22"/>
                <w:szCs w:val="22"/>
                <w:lang w:val="en-US"/>
              </w:rPr>
              <w:t>1</w:t>
            </w:r>
            <w:r>
              <w:rPr>
                <w:sz w:val="22"/>
                <w:szCs w:val="22"/>
                <w:lang w:val="en-US"/>
              </w:rPr>
              <w:t>3</w:t>
            </w:r>
          </w:p>
        </w:tc>
        <w:tc>
          <w:tcPr>
            <w:tcW w:w="537" w:type="pct"/>
            <w:shd w:val="clear" w:color="auto" w:fill="auto"/>
            <w:noWrap/>
            <w:vAlign w:val="center"/>
            <w:hideMark/>
          </w:tcPr>
          <w:p w14:paraId="66ED5C86" w14:textId="6F1F8750" w:rsidR="0090345A" w:rsidRPr="0071146A" w:rsidRDefault="0090345A" w:rsidP="0090345A">
            <w:pPr>
              <w:autoSpaceDE/>
              <w:autoSpaceDN/>
              <w:jc w:val="center"/>
              <w:rPr>
                <w:color w:val="231F20"/>
                <w:sz w:val="22"/>
                <w:szCs w:val="22"/>
                <w:lang w:val="en-US"/>
              </w:rPr>
            </w:pPr>
            <w:r w:rsidRPr="0071146A">
              <w:rPr>
                <w:color w:val="231F20"/>
                <w:sz w:val="22"/>
                <w:szCs w:val="22"/>
                <w:lang w:val="en-US"/>
              </w:rPr>
              <w:t>xxx</w:t>
            </w:r>
          </w:p>
        </w:tc>
        <w:tc>
          <w:tcPr>
            <w:tcW w:w="495" w:type="pct"/>
            <w:vAlign w:val="center"/>
          </w:tcPr>
          <w:p w14:paraId="3B037126" w14:textId="668CBCD0" w:rsidR="0090345A" w:rsidRPr="0071146A" w:rsidRDefault="0090345A" w:rsidP="0090345A">
            <w:pPr>
              <w:autoSpaceDE/>
              <w:autoSpaceDN/>
              <w:jc w:val="center"/>
              <w:rPr>
                <w:color w:val="231F20"/>
                <w:sz w:val="22"/>
                <w:szCs w:val="22"/>
                <w:lang w:val="en-US"/>
              </w:rPr>
            </w:pPr>
            <w:r w:rsidRPr="0071146A">
              <w:rPr>
                <w:sz w:val="22"/>
                <w:szCs w:val="22"/>
              </w:rPr>
              <w:t>xxx</w:t>
            </w:r>
          </w:p>
        </w:tc>
        <w:tc>
          <w:tcPr>
            <w:tcW w:w="495" w:type="pct"/>
            <w:vAlign w:val="center"/>
          </w:tcPr>
          <w:p w14:paraId="0E188AEF" w14:textId="34937207" w:rsidR="0090345A" w:rsidRPr="0071146A" w:rsidRDefault="0090345A" w:rsidP="0090345A">
            <w:pPr>
              <w:autoSpaceDE/>
              <w:autoSpaceDN/>
              <w:jc w:val="center"/>
              <w:rPr>
                <w:color w:val="231F20"/>
                <w:sz w:val="22"/>
                <w:szCs w:val="22"/>
                <w:lang w:val="en-US"/>
              </w:rPr>
            </w:pPr>
            <w:r w:rsidRPr="0071146A">
              <w:rPr>
                <w:sz w:val="22"/>
                <w:szCs w:val="22"/>
              </w:rPr>
              <w:t>xxx</w:t>
            </w:r>
          </w:p>
        </w:tc>
        <w:tc>
          <w:tcPr>
            <w:tcW w:w="550" w:type="pct"/>
            <w:vAlign w:val="center"/>
          </w:tcPr>
          <w:p w14:paraId="5E96BB47" w14:textId="2E60469D" w:rsidR="0090345A" w:rsidRPr="0071146A" w:rsidRDefault="0090345A" w:rsidP="0090345A">
            <w:pPr>
              <w:autoSpaceDE/>
              <w:autoSpaceDN/>
              <w:jc w:val="center"/>
              <w:rPr>
                <w:color w:val="231F20"/>
                <w:sz w:val="22"/>
                <w:szCs w:val="22"/>
                <w:lang w:val="en-US"/>
              </w:rPr>
            </w:pPr>
            <w:r w:rsidRPr="0071146A">
              <w:rPr>
                <w:sz w:val="22"/>
                <w:szCs w:val="22"/>
              </w:rPr>
              <w:t>xxx</w:t>
            </w:r>
          </w:p>
        </w:tc>
        <w:tc>
          <w:tcPr>
            <w:tcW w:w="773" w:type="pct"/>
            <w:vAlign w:val="center"/>
          </w:tcPr>
          <w:p w14:paraId="579B856F" w14:textId="1343AC10" w:rsidR="0090345A" w:rsidRPr="0071146A" w:rsidRDefault="0090345A" w:rsidP="0090345A">
            <w:pPr>
              <w:autoSpaceDE/>
              <w:autoSpaceDN/>
              <w:jc w:val="center"/>
              <w:rPr>
                <w:color w:val="231F20"/>
                <w:sz w:val="22"/>
                <w:szCs w:val="22"/>
                <w:lang w:val="en-US"/>
              </w:rPr>
            </w:pPr>
            <w:r w:rsidRPr="0071146A">
              <w:rPr>
                <w:sz w:val="22"/>
                <w:szCs w:val="22"/>
              </w:rPr>
              <w:t>xxx</w:t>
            </w:r>
          </w:p>
        </w:tc>
      </w:tr>
      <w:tr w:rsidR="0090345A" w:rsidRPr="0071146A" w14:paraId="225650C8" w14:textId="77777777" w:rsidTr="0090345A">
        <w:trPr>
          <w:trHeight w:val="301"/>
        </w:trPr>
        <w:tc>
          <w:tcPr>
            <w:tcW w:w="1793" w:type="pct"/>
            <w:shd w:val="clear" w:color="auto" w:fill="auto"/>
            <w:noWrap/>
            <w:vAlign w:val="center"/>
            <w:hideMark/>
          </w:tcPr>
          <w:p w14:paraId="5E469DE1" w14:textId="0737EA5D" w:rsidR="0090345A" w:rsidRPr="0071146A" w:rsidRDefault="0090345A" w:rsidP="0090345A">
            <w:pPr>
              <w:autoSpaceDE/>
              <w:autoSpaceDN/>
              <w:rPr>
                <w:color w:val="000000"/>
                <w:sz w:val="22"/>
                <w:szCs w:val="22"/>
                <w:lang w:val="en-US"/>
              </w:rPr>
            </w:pPr>
            <w:r w:rsidRPr="00953054">
              <w:rPr>
                <w:color w:val="000000" w:themeColor="text1"/>
                <w:sz w:val="22"/>
                <w:szCs w:val="22"/>
                <w:lang w:val="en-US"/>
              </w:rPr>
              <w:t>Social Benefits</w:t>
            </w:r>
          </w:p>
        </w:tc>
        <w:tc>
          <w:tcPr>
            <w:tcW w:w="356" w:type="pct"/>
            <w:shd w:val="clear" w:color="auto" w:fill="auto"/>
            <w:noWrap/>
            <w:vAlign w:val="center"/>
            <w:hideMark/>
          </w:tcPr>
          <w:p w14:paraId="5623A418" w14:textId="0726AD49" w:rsidR="0090345A" w:rsidRPr="0071146A" w:rsidRDefault="0090345A" w:rsidP="0090345A">
            <w:pPr>
              <w:autoSpaceDE/>
              <w:autoSpaceDN/>
              <w:jc w:val="center"/>
              <w:rPr>
                <w:color w:val="000000"/>
                <w:sz w:val="22"/>
                <w:szCs w:val="22"/>
                <w:lang w:val="en-US"/>
              </w:rPr>
            </w:pPr>
            <w:r w:rsidRPr="00953054">
              <w:rPr>
                <w:color w:val="000000" w:themeColor="text1"/>
                <w:sz w:val="22"/>
                <w:szCs w:val="22"/>
                <w:lang w:val="en-US"/>
              </w:rPr>
              <w:t>1</w:t>
            </w:r>
            <w:r>
              <w:rPr>
                <w:color w:val="000000" w:themeColor="text1"/>
                <w:sz w:val="22"/>
                <w:szCs w:val="22"/>
                <w:lang w:val="en-US"/>
              </w:rPr>
              <w:t>4</w:t>
            </w:r>
          </w:p>
        </w:tc>
        <w:tc>
          <w:tcPr>
            <w:tcW w:w="537" w:type="pct"/>
            <w:shd w:val="clear" w:color="auto" w:fill="auto"/>
            <w:noWrap/>
            <w:vAlign w:val="center"/>
            <w:hideMark/>
          </w:tcPr>
          <w:p w14:paraId="305B0104" w14:textId="78FC8F21" w:rsidR="0090345A" w:rsidRPr="0071146A" w:rsidRDefault="0090345A" w:rsidP="0090345A">
            <w:pPr>
              <w:autoSpaceDE/>
              <w:autoSpaceDN/>
              <w:jc w:val="center"/>
              <w:rPr>
                <w:b/>
                <w:bCs/>
                <w:color w:val="231F20"/>
                <w:sz w:val="22"/>
                <w:szCs w:val="22"/>
                <w:lang w:val="en-US"/>
              </w:rPr>
            </w:pPr>
            <w:r w:rsidRPr="0071146A">
              <w:rPr>
                <w:b/>
                <w:bCs/>
                <w:color w:val="231F20"/>
                <w:sz w:val="22"/>
                <w:szCs w:val="22"/>
                <w:lang w:val="en-US"/>
              </w:rPr>
              <w:t>x</w:t>
            </w:r>
            <w:r w:rsidRPr="007F4D9A">
              <w:rPr>
                <w:color w:val="231F20"/>
                <w:sz w:val="22"/>
                <w:szCs w:val="22"/>
                <w:lang w:val="en-US"/>
              </w:rPr>
              <w:t>xx</w:t>
            </w:r>
          </w:p>
        </w:tc>
        <w:tc>
          <w:tcPr>
            <w:tcW w:w="495" w:type="pct"/>
            <w:vAlign w:val="center"/>
          </w:tcPr>
          <w:p w14:paraId="2E42B731" w14:textId="3F6CFA16" w:rsidR="0090345A" w:rsidRPr="0071146A" w:rsidRDefault="0090345A" w:rsidP="0090345A">
            <w:pPr>
              <w:autoSpaceDE/>
              <w:autoSpaceDN/>
              <w:jc w:val="center"/>
              <w:rPr>
                <w:b/>
                <w:bCs/>
                <w:color w:val="231F20"/>
                <w:sz w:val="22"/>
                <w:szCs w:val="22"/>
                <w:lang w:val="en-US"/>
              </w:rPr>
            </w:pPr>
            <w:r w:rsidRPr="0071146A">
              <w:rPr>
                <w:sz w:val="22"/>
                <w:szCs w:val="22"/>
              </w:rPr>
              <w:t>xxx</w:t>
            </w:r>
          </w:p>
        </w:tc>
        <w:tc>
          <w:tcPr>
            <w:tcW w:w="495" w:type="pct"/>
            <w:vAlign w:val="center"/>
          </w:tcPr>
          <w:p w14:paraId="507AAA3E" w14:textId="1ABEEE2B" w:rsidR="0090345A" w:rsidRPr="0071146A" w:rsidRDefault="0090345A" w:rsidP="0090345A">
            <w:pPr>
              <w:autoSpaceDE/>
              <w:autoSpaceDN/>
              <w:jc w:val="center"/>
              <w:rPr>
                <w:b/>
                <w:bCs/>
                <w:color w:val="231F20"/>
                <w:sz w:val="22"/>
                <w:szCs w:val="22"/>
                <w:lang w:val="en-US"/>
              </w:rPr>
            </w:pPr>
            <w:r w:rsidRPr="0071146A">
              <w:rPr>
                <w:sz w:val="22"/>
                <w:szCs w:val="22"/>
              </w:rPr>
              <w:t>xxx</w:t>
            </w:r>
          </w:p>
        </w:tc>
        <w:tc>
          <w:tcPr>
            <w:tcW w:w="550" w:type="pct"/>
            <w:vAlign w:val="center"/>
          </w:tcPr>
          <w:p w14:paraId="0CE1E564" w14:textId="522FE816" w:rsidR="0090345A" w:rsidRPr="0071146A" w:rsidRDefault="0090345A" w:rsidP="0090345A">
            <w:pPr>
              <w:autoSpaceDE/>
              <w:autoSpaceDN/>
              <w:jc w:val="center"/>
              <w:rPr>
                <w:b/>
                <w:bCs/>
                <w:color w:val="231F20"/>
                <w:sz w:val="22"/>
                <w:szCs w:val="22"/>
                <w:lang w:val="en-US"/>
              </w:rPr>
            </w:pPr>
            <w:r w:rsidRPr="0071146A">
              <w:rPr>
                <w:sz w:val="22"/>
                <w:szCs w:val="22"/>
              </w:rPr>
              <w:t>xxx</w:t>
            </w:r>
          </w:p>
        </w:tc>
        <w:tc>
          <w:tcPr>
            <w:tcW w:w="773" w:type="pct"/>
            <w:vAlign w:val="center"/>
          </w:tcPr>
          <w:p w14:paraId="5129F123" w14:textId="55532032" w:rsidR="0090345A" w:rsidRPr="0071146A" w:rsidRDefault="0090345A" w:rsidP="0090345A">
            <w:pPr>
              <w:autoSpaceDE/>
              <w:autoSpaceDN/>
              <w:jc w:val="center"/>
              <w:rPr>
                <w:b/>
                <w:bCs/>
                <w:color w:val="231F20"/>
                <w:sz w:val="22"/>
                <w:szCs w:val="22"/>
                <w:lang w:val="en-US"/>
              </w:rPr>
            </w:pPr>
            <w:r w:rsidRPr="0071146A">
              <w:rPr>
                <w:sz w:val="22"/>
                <w:szCs w:val="22"/>
              </w:rPr>
              <w:t>xxx</w:t>
            </w:r>
          </w:p>
        </w:tc>
      </w:tr>
      <w:tr w:rsidR="007F4D9A" w:rsidRPr="0071146A" w14:paraId="2498A88A" w14:textId="77777777" w:rsidTr="009D60A8">
        <w:trPr>
          <w:trHeight w:val="301"/>
        </w:trPr>
        <w:tc>
          <w:tcPr>
            <w:tcW w:w="1793" w:type="pct"/>
            <w:shd w:val="clear" w:color="auto" w:fill="auto"/>
            <w:noWrap/>
            <w:vAlign w:val="center"/>
            <w:hideMark/>
          </w:tcPr>
          <w:p w14:paraId="6465DBD3" w14:textId="320C2418" w:rsidR="007F4D9A" w:rsidRPr="0071146A" w:rsidRDefault="007F4D9A" w:rsidP="007F4D9A">
            <w:pPr>
              <w:autoSpaceDE/>
              <w:autoSpaceDN/>
              <w:rPr>
                <w:b/>
                <w:bCs/>
                <w:color w:val="231F20"/>
                <w:sz w:val="22"/>
                <w:szCs w:val="22"/>
                <w:lang w:val="en-US"/>
              </w:rPr>
            </w:pPr>
            <w:r w:rsidRPr="00953054">
              <w:rPr>
                <w:b/>
                <w:bCs/>
                <w:sz w:val="22"/>
                <w:szCs w:val="22"/>
                <w:lang w:val="en-US"/>
              </w:rPr>
              <w:t>Total</w:t>
            </w:r>
            <w:r w:rsidRPr="00953054">
              <w:rPr>
                <w:sz w:val="22"/>
                <w:szCs w:val="22"/>
                <w:lang w:val="en-US"/>
              </w:rPr>
              <w:t xml:space="preserve"> </w:t>
            </w:r>
            <w:r w:rsidRPr="00953054">
              <w:rPr>
                <w:b/>
                <w:bCs/>
                <w:sz w:val="22"/>
                <w:szCs w:val="22"/>
                <w:lang w:val="en-US"/>
              </w:rPr>
              <w:t>expenses</w:t>
            </w:r>
          </w:p>
        </w:tc>
        <w:tc>
          <w:tcPr>
            <w:tcW w:w="356" w:type="pct"/>
            <w:shd w:val="clear" w:color="auto" w:fill="auto"/>
            <w:noWrap/>
            <w:vAlign w:val="center"/>
            <w:hideMark/>
          </w:tcPr>
          <w:p w14:paraId="32AF1F52" w14:textId="5DFD51D0" w:rsidR="007F4D9A" w:rsidRPr="0071146A" w:rsidRDefault="007F4D9A" w:rsidP="007F4D9A">
            <w:pPr>
              <w:autoSpaceDE/>
              <w:autoSpaceDN/>
              <w:jc w:val="center"/>
              <w:rPr>
                <w:color w:val="000000"/>
                <w:sz w:val="22"/>
                <w:szCs w:val="22"/>
                <w:lang w:val="en-US"/>
              </w:rPr>
            </w:pPr>
          </w:p>
        </w:tc>
        <w:tc>
          <w:tcPr>
            <w:tcW w:w="537" w:type="pct"/>
            <w:shd w:val="clear" w:color="auto" w:fill="auto"/>
            <w:noWrap/>
            <w:vAlign w:val="center"/>
            <w:hideMark/>
          </w:tcPr>
          <w:p w14:paraId="03515553" w14:textId="7D2973ED" w:rsidR="007F4D9A" w:rsidRPr="007F4D9A" w:rsidRDefault="007F4D9A" w:rsidP="007F4D9A">
            <w:pPr>
              <w:autoSpaceDE/>
              <w:autoSpaceDN/>
              <w:jc w:val="center"/>
              <w:rPr>
                <w:b/>
                <w:bCs/>
                <w:color w:val="000000"/>
                <w:sz w:val="22"/>
                <w:szCs w:val="22"/>
                <w:lang w:val="en-US"/>
              </w:rPr>
            </w:pPr>
            <w:r w:rsidRPr="007F4D9A">
              <w:rPr>
                <w:b/>
                <w:bCs/>
                <w:color w:val="000000"/>
                <w:sz w:val="22"/>
                <w:szCs w:val="22"/>
                <w:lang w:val="en-US"/>
              </w:rPr>
              <w:t>xxx</w:t>
            </w:r>
          </w:p>
        </w:tc>
        <w:tc>
          <w:tcPr>
            <w:tcW w:w="495" w:type="pct"/>
          </w:tcPr>
          <w:p w14:paraId="6242FE08" w14:textId="58D8A170" w:rsidR="007F4D9A" w:rsidRPr="007F4D9A" w:rsidRDefault="007F4D9A" w:rsidP="007F4D9A">
            <w:pPr>
              <w:autoSpaceDE/>
              <w:autoSpaceDN/>
              <w:jc w:val="center"/>
              <w:rPr>
                <w:b/>
                <w:bCs/>
                <w:color w:val="000000"/>
                <w:sz w:val="22"/>
                <w:szCs w:val="22"/>
                <w:lang w:val="en-US"/>
              </w:rPr>
            </w:pPr>
            <w:r w:rsidRPr="007F4D9A">
              <w:rPr>
                <w:b/>
                <w:bCs/>
                <w:color w:val="000000"/>
                <w:sz w:val="22"/>
                <w:szCs w:val="22"/>
                <w:lang w:val="en-US"/>
              </w:rPr>
              <w:t>xxx</w:t>
            </w:r>
          </w:p>
        </w:tc>
        <w:tc>
          <w:tcPr>
            <w:tcW w:w="495" w:type="pct"/>
          </w:tcPr>
          <w:p w14:paraId="3F18718B" w14:textId="09B62CCB" w:rsidR="007F4D9A" w:rsidRPr="007F4D9A" w:rsidRDefault="007F4D9A" w:rsidP="007F4D9A">
            <w:pPr>
              <w:autoSpaceDE/>
              <w:autoSpaceDN/>
              <w:jc w:val="center"/>
              <w:rPr>
                <w:b/>
                <w:bCs/>
                <w:color w:val="000000"/>
                <w:sz w:val="22"/>
                <w:szCs w:val="22"/>
                <w:lang w:val="en-US"/>
              </w:rPr>
            </w:pPr>
            <w:r w:rsidRPr="007F4D9A">
              <w:rPr>
                <w:b/>
                <w:bCs/>
                <w:color w:val="000000"/>
                <w:sz w:val="22"/>
                <w:szCs w:val="22"/>
                <w:lang w:val="en-US"/>
              </w:rPr>
              <w:t>xxx</w:t>
            </w:r>
          </w:p>
        </w:tc>
        <w:tc>
          <w:tcPr>
            <w:tcW w:w="550" w:type="pct"/>
          </w:tcPr>
          <w:p w14:paraId="27C8BCE9" w14:textId="2CE118D3" w:rsidR="007F4D9A" w:rsidRPr="007F4D9A" w:rsidRDefault="007F4D9A" w:rsidP="007F4D9A">
            <w:pPr>
              <w:autoSpaceDE/>
              <w:autoSpaceDN/>
              <w:jc w:val="center"/>
              <w:rPr>
                <w:b/>
                <w:bCs/>
                <w:color w:val="000000"/>
                <w:sz w:val="22"/>
                <w:szCs w:val="22"/>
                <w:lang w:val="en-US"/>
              </w:rPr>
            </w:pPr>
            <w:r w:rsidRPr="007F4D9A">
              <w:rPr>
                <w:b/>
                <w:bCs/>
                <w:color w:val="000000"/>
                <w:sz w:val="22"/>
                <w:szCs w:val="22"/>
                <w:lang w:val="en-US"/>
              </w:rPr>
              <w:t>xxx</w:t>
            </w:r>
          </w:p>
        </w:tc>
        <w:tc>
          <w:tcPr>
            <w:tcW w:w="773" w:type="pct"/>
          </w:tcPr>
          <w:p w14:paraId="5B040132" w14:textId="52822F84" w:rsidR="007F4D9A" w:rsidRPr="007F4D9A" w:rsidRDefault="007F4D9A" w:rsidP="007F4D9A">
            <w:pPr>
              <w:autoSpaceDE/>
              <w:autoSpaceDN/>
              <w:jc w:val="center"/>
              <w:rPr>
                <w:b/>
                <w:bCs/>
                <w:color w:val="000000"/>
                <w:sz w:val="22"/>
                <w:szCs w:val="22"/>
                <w:lang w:val="en-US"/>
              </w:rPr>
            </w:pPr>
            <w:r w:rsidRPr="007F4D9A">
              <w:rPr>
                <w:b/>
                <w:bCs/>
                <w:color w:val="000000"/>
                <w:sz w:val="22"/>
                <w:szCs w:val="22"/>
                <w:lang w:val="en-US"/>
              </w:rPr>
              <w:t>xxx</w:t>
            </w:r>
          </w:p>
        </w:tc>
      </w:tr>
      <w:tr w:rsidR="007F4D9A" w:rsidRPr="0071146A" w14:paraId="3522A66C" w14:textId="77777777" w:rsidTr="0090345A">
        <w:trPr>
          <w:trHeight w:val="301"/>
        </w:trPr>
        <w:tc>
          <w:tcPr>
            <w:tcW w:w="1793" w:type="pct"/>
            <w:shd w:val="clear" w:color="auto" w:fill="auto"/>
            <w:noWrap/>
            <w:vAlign w:val="center"/>
          </w:tcPr>
          <w:p w14:paraId="2242DCE0" w14:textId="77777777" w:rsidR="007F4D9A" w:rsidRPr="00953054" w:rsidRDefault="007F4D9A" w:rsidP="0090345A">
            <w:pPr>
              <w:autoSpaceDE/>
              <w:autoSpaceDN/>
              <w:rPr>
                <w:sz w:val="22"/>
                <w:szCs w:val="22"/>
                <w:lang w:val="en-US"/>
              </w:rPr>
            </w:pPr>
          </w:p>
        </w:tc>
        <w:tc>
          <w:tcPr>
            <w:tcW w:w="356" w:type="pct"/>
            <w:shd w:val="clear" w:color="auto" w:fill="auto"/>
            <w:noWrap/>
            <w:vAlign w:val="center"/>
          </w:tcPr>
          <w:p w14:paraId="7A20411B" w14:textId="77777777" w:rsidR="007F4D9A" w:rsidRPr="00953054" w:rsidRDefault="007F4D9A" w:rsidP="0090345A">
            <w:pPr>
              <w:autoSpaceDE/>
              <w:autoSpaceDN/>
              <w:jc w:val="center"/>
              <w:rPr>
                <w:sz w:val="22"/>
                <w:szCs w:val="22"/>
                <w:lang w:val="en-US"/>
              </w:rPr>
            </w:pPr>
          </w:p>
        </w:tc>
        <w:tc>
          <w:tcPr>
            <w:tcW w:w="537" w:type="pct"/>
            <w:shd w:val="clear" w:color="auto" w:fill="auto"/>
            <w:noWrap/>
            <w:vAlign w:val="center"/>
          </w:tcPr>
          <w:p w14:paraId="426EB0CE" w14:textId="77777777" w:rsidR="007F4D9A" w:rsidRPr="0071146A" w:rsidRDefault="007F4D9A" w:rsidP="0090345A">
            <w:pPr>
              <w:autoSpaceDE/>
              <w:autoSpaceDN/>
              <w:jc w:val="center"/>
              <w:rPr>
                <w:color w:val="231F20"/>
                <w:sz w:val="22"/>
                <w:szCs w:val="22"/>
                <w:lang w:val="en-US"/>
              </w:rPr>
            </w:pPr>
          </w:p>
        </w:tc>
        <w:tc>
          <w:tcPr>
            <w:tcW w:w="495" w:type="pct"/>
            <w:vAlign w:val="center"/>
          </w:tcPr>
          <w:p w14:paraId="2B819C63" w14:textId="77777777" w:rsidR="007F4D9A" w:rsidRPr="0071146A" w:rsidRDefault="007F4D9A" w:rsidP="0090345A">
            <w:pPr>
              <w:autoSpaceDE/>
              <w:autoSpaceDN/>
              <w:jc w:val="center"/>
              <w:rPr>
                <w:sz w:val="22"/>
                <w:szCs w:val="22"/>
              </w:rPr>
            </w:pPr>
          </w:p>
        </w:tc>
        <w:tc>
          <w:tcPr>
            <w:tcW w:w="495" w:type="pct"/>
            <w:vAlign w:val="center"/>
          </w:tcPr>
          <w:p w14:paraId="26595BBB" w14:textId="77777777" w:rsidR="007F4D9A" w:rsidRPr="0071146A" w:rsidRDefault="007F4D9A" w:rsidP="0090345A">
            <w:pPr>
              <w:autoSpaceDE/>
              <w:autoSpaceDN/>
              <w:jc w:val="center"/>
              <w:rPr>
                <w:sz w:val="22"/>
                <w:szCs w:val="22"/>
              </w:rPr>
            </w:pPr>
          </w:p>
        </w:tc>
        <w:tc>
          <w:tcPr>
            <w:tcW w:w="550" w:type="pct"/>
            <w:vAlign w:val="center"/>
          </w:tcPr>
          <w:p w14:paraId="4D20DFA3" w14:textId="77777777" w:rsidR="007F4D9A" w:rsidRPr="0071146A" w:rsidRDefault="007F4D9A" w:rsidP="0090345A">
            <w:pPr>
              <w:autoSpaceDE/>
              <w:autoSpaceDN/>
              <w:jc w:val="center"/>
              <w:rPr>
                <w:sz w:val="22"/>
                <w:szCs w:val="22"/>
              </w:rPr>
            </w:pPr>
          </w:p>
        </w:tc>
        <w:tc>
          <w:tcPr>
            <w:tcW w:w="773" w:type="pct"/>
            <w:vAlign w:val="center"/>
          </w:tcPr>
          <w:p w14:paraId="01304DBB" w14:textId="77777777" w:rsidR="007F4D9A" w:rsidRPr="0071146A" w:rsidRDefault="007F4D9A" w:rsidP="0090345A">
            <w:pPr>
              <w:autoSpaceDE/>
              <w:autoSpaceDN/>
              <w:jc w:val="center"/>
              <w:rPr>
                <w:sz w:val="22"/>
                <w:szCs w:val="22"/>
              </w:rPr>
            </w:pPr>
          </w:p>
        </w:tc>
      </w:tr>
      <w:tr w:rsidR="0090345A" w:rsidRPr="0071146A" w14:paraId="10EADC8E" w14:textId="77777777" w:rsidTr="0090345A">
        <w:trPr>
          <w:trHeight w:val="301"/>
        </w:trPr>
        <w:tc>
          <w:tcPr>
            <w:tcW w:w="1793" w:type="pct"/>
            <w:shd w:val="clear" w:color="auto" w:fill="auto"/>
            <w:noWrap/>
            <w:vAlign w:val="center"/>
            <w:hideMark/>
          </w:tcPr>
          <w:p w14:paraId="0F8684A9" w14:textId="7E943415" w:rsidR="0090345A" w:rsidRPr="0071146A" w:rsidRDefault="0090345A" w:rsidP="0090345A">
            <w:pPr>
              <w:autoSpaceDE/>
              <w:autoSpaceDN/>
              <w:rPr>
                <w:color w:val="000000"/>
                <w:sz w:val="22"/>
                <w:szCs w:val="22"/>
                <w:lang w:val="en-US"/>
              </w:rPr>
            </w:pPr>
            <w:r w:rsidRPr="00953054">
              <w:rPr>
                <w:sz w:val="22"/>
                <w:szCs w:val="22"/>
                <w:lang w:val="en-US"/>
              </w:rPr>
              <w:t>Gain/(loss) on sale of assets</w:t>
            </w:r>
          </w:p>
        </w:tc>
        <w:tc>
          <w:tcPr>
            <w:tcW w:w="356" w:type="pct"/>
            <w:shd w:val="clear" w:color="auto" w:fill="auto"/>
            <w:noWrap/>
            <w:vAlign w:val="center"/>
            <w:hideMark/>
          </w:tcPr>
          <w:p w14:paraId="369C08A8" w14:textId="7059EA54" w:rsidR="0090345A" w:rsidRPr="0071146A" w:rsidRDefault="0090345A" w:rsidP="0090345A">
            <w:pPr>
              <w:autoSpaceDE/>
              <w:autoSpaceDN/>
              <w:jc w:val="center"/>
              <w:rPr>
                <w:color w:val="231F20"/>
                <w:sz w:val="22"/>
                <w:szCs w:val="22"/>
                <w:lang w:val="en-US"/>
              </w:rPr>
            </w:pPr>
            <w:r w:rsidRPr="00953054">
              <w:rPr>
                <w:sz w:val="22"/>
                <w:szCs w:val="22"/>
                <w:lang w:val="en-US"/>
              </w:rPr>
              <w:t>1</w:t>
            </w:r>
            <w:r>
              <w:rPr>
                <w:sz w:val="22"/>
                <w:szCs w:val="22"/>
                <w:lang w:val="en-US"/>
              </w:rPr>
              <w:t>5</w:t>
            </w:r>
          </w:p>
        </w:tc>
        <w:tc>
          <w:tcPr>
            <w:tcW w:w="537" w:type="pct"/>
            <w:shd w:val="clear" w:color="auto" w:fill="auto"/>
            <w:noWrap/>
            <w:vAlign w:val="center"/>
            <w:hideMark/>
          </w:tcPr>
          <w:p w14:paraId="1B04F6E4" w14:textId="59901A41" w:rsidR="0090345A" w:rsidRPr="0071146A" w:rsidRDefault="0090345A" w:rsidP="0090345A">
            <w:pPr>
              <w:autoSpaceDE/>
              <w:autoSpaceDN/>
              <w:jc w:val="center"/>
              <w:rPr>
                <w:color w:val="231F20"/>
                <w:sz w:val="22"/>
                <w:szCs w:val="22"/>
                <w:lang w:val="en-US"/>
              </w:rPr>
            </w:pPr>
            <w:r w:rsidRPr="0071146A">
              <w:rPr>
                <w:color w:val="231F20"/>
                <w:sz w:val="22"/>
                <w:szCs w:val="22"/>
                <w:lang w:val="en-US"/>
              </w:rPr>
              <w:t>xxx</w:t>
            </w:r>
          </w:p>
        </w:tc>
        <w:tc>
          <w:tcPr>
            <w:tcW w:w="495" w:type="pct"/>
            <w:vAlign w:val="center"/>
          </w:tcPr>
          <w:p w14:paraId="288044D9" w14:textId="69F66315" w:rsidR="0090345A" w:rsidRPr="0071146A" w:rsidRDefault="0090345A" w:rsidP="0090345A">
            <w:pPr>
              <w:autoSpaceDE/>
              <w:autoSpaceDN/>
              <w:jc w:val="center"/>
              <w:rPr>
                <w:color w:val="231F20"/>
                <w:sz w:val="22"/>
                <w:szCs w:val="22"/>
                <w:lang w:val="en-US"/>
              </w:rPr>
            </w:pPr>
            <w:r w:rsidRPr="0071146A">
              <w:rPr>
                <w:sz w:val="22"/>
                <w:szCs w:val="22"/>
              </w:rPr>
              <w:t>xxx</w:t>
            </w:r>
          </w:p>
        </w:tc>
        <w:tc>
          <w:tcPr>
            <w:tcW w:w="495" w:type="pct"/>
            <w:vAlign w:val="center"/>
          </w:tcPr>
          <w:p w14:paraId="5BDDFF43" w14:textId="4BBCACEE" w:rsidR="0090345A" w:rsidRPr="0071146A" w:rsidRDefault="0090345A" w:rsidP="0090345A">
            <w:pPr>
              <w:autoSpaceDE/>
              <w:autoSpaceDN/>
              <w:jc w:val="center"/>
              <w:rPr>
                <w:color w:val="231F20"/>
                <w:sz w:val="22"/>
                <w:szCs w:val="22"/>
                <w:lang w:val="en-US"/>
              </w:rPr>
            </w:pPr>
            <w:r w:rsidRPr="0071146A">
              <w:rPr>
                <w:sz w:val="22"/>
                <w:szCs w:val="22"/>
              </w:rPr>
              <w:t>xxx</w:t>
            </w:r>
          </w:p>
        </w:tc>
        <w:tc>
          <w:tcPr>
            <w:tcW w:w="550" w:type="pct"/>
            <w:vAlign w:val="center"/>
          </w:tcPr>
          <w:p w14:paraId="6E96A3A6" w14:textId="46A5CDAD" w:rsidR="0090345A" w:rsidRPr="0071146A" w:rsidRDefault="0090345A" w:rsidP="0090345A">
            <w:pPr>
              <w:autoSpaceDE/>
              <w:autoSpaceDN/>
              <w:jc w:val="center"/>
              <w:rPr>
                <w:color w:val="231F20"/>
                <w:sz w:val="22"/>
                <w:szCs w:val="22"/>
                <w:lang w:val="en-US"/>
              </w:rPr>
            </w:pPr>
            <w:r w:rsidRPr="0071146A">
              <w:rPr>
                <w:sz w:val="22"/>
                <w:szCs w:val="22"/>
              </w:rPr>
              <w:t>xxx</w:t>
            </w:r>
          </w:p>
        </w:tc>
        <w:tc>
          <w:tcPr>
            <w:tcW w:w="773" w:type="pct"/>
            <w:vAlign w:val="center"/>
          </w:tcPr>
          <w:p w14:paraId="2411103E" w14:textId="0F613B02" w:rsidR="0090345A" w:rsidRPr="0071146A" w:rsidRDefault="0090345A" w:rsidP="0090345A">
            <w:pPr>
              <w:autoSpaceDE/>
              <w:autoSpaceDN/>
              <w:jc w:val="center"/>
              <w:rPr>
                <w:color w:val="231F20"/>
                <w:sz w:val="22"/>
                <w:szCs w:val="22"/>
                <w:lang w:val="en-US"/>
              </w:rPr>
            </w:pPr>
            <w:r w:rsidRPr="0071146A">
              <w:rPr>
                <w:sz w:val="22"/>
                <w:szCs w:val="22"/>
              </w:rPr>
              <w:t>xxx</w:t>
            </w:r>
          </w:p>
        </w:tc>
      </w:tr>
      <w:tr w:rsidR="0090345A" w:rsidRPr="0071146A" w14:paraId="5DA9AF5D" w14:textId="77777777" w:rsidTr="0090345A">
        <w:trPr>
          <w:trHeight w:val="301"/>
        </w:trPr>
        <w:tc>
          <w:tcPr>
            <w:tcW w:w="1793" w:type="pct"/>
            <w:shd w:val="clear" w:color="auto" w:fill="auto"/>
            <w:noWrap/>
            <w:vAlign w:val="bottom"/>
            <w:hideMark/>
          </w:tcPr>
          <w:p w14:paraId="1D1BDD79" w14:textId="6AA5E3F5" w:rsidR="0090345A" w:rsidRPr="0071146A" w:rsidRDefault="0090345A" w:rsidP="0090345A">
            <w:pPr>
              <w:autoSpaceDE/>
              <w:autoSpaceDN/>
              <w:rPr>
                <w:color w:val="000000"/>
                <w:sz w:val="22"/>
                <w:szCs w:val="22"/>
                <w:lang w:val="en-US"/>
              </w:rPr>
            </w:pPr>
            <w:r w:rsidRPr="00953054">
              <w:rPr>
                <w:rFonts w:eastAsia="Arial"/>
                <w:spacing w:val="3"/>
                <w:sz w:val="22"/>
                <w:szCs w:val="22"/>
              </w:rPr>
              <w:t>Gain/Loss on Foreign Exchange</w:t>
            </w:r>
          </w:p>
        </w:tc>
        <w:tc>
          <w:tcPr>
            <w:tcW w:w="356" w:type="pct"/>
            <w:shd w:val="clear" w:color="auto" w:fill="auto"/>
            <w:noWrap/>
            <w:vAlign w:val="center"/>
            <w:hideMark/>
          </w:tcPr>
          <w:p w14:paraId="510C330A" w14:textId="6DB76959" w:rsidR="0090345A" w:rsidRPr="0071146A" w:rsidRDefault="0090345A" w:rsidP="0090345A">
            <w:pPr>
              <w:autoSpaceDE/>
              <w:autoSpaceDN/>
              <w:jc w:val="center"/>
              <w:rPr>
                <w:color w:val="231F20"/>
                <w:sz w:val="22"/>
                <w:szCs w:val="22"/>
                <w:lang w:val="en-US"/>
              </w:rPr>
            </w:pPr>
            <w:r w:rsidRPr="00953054">
              <w:rPr>
                <w:sz w:val="22"/>
                <w:szCs w:val="22"/>
                <w:lang w:val="en-US"/>
              </w:rPr>
              <w:t>1</w:t>
            </w:r>
            <w:r>
              <w:rPr>
                <w:sz w:val="22"/>
                <w:szCs w:val="22"/>
                <w:lang w:val="en-US"/>
              </w:rPr>
              <w:t>6</w:t>
            </w:r>
          </w:p>
        </w:tc>
        <w:tc>
          <w:tcPr>
            <w:tcW w:w="537" w:type="pct"/>
            <w:shd w:val="clear" w:color="auto" w:fill="auto"/>
            <w:noWrap/>
            <w:vAlign w:val="center"/>
            <w:hideMark/>
          </w:tcPr>
          <w:p w14:paraId="5C0ED66E" w14:textId="52A3EA6B" w:rsidR="0090345A" w:rsidRPr="0071146A" w:rsidRDefault="0090345A" w:rsidP="0090345A">
            <w:pPr>
              <w:autoSpaceDE/>
              <w:autoSpaceDN/>
              <w:jc w:val="center"/>
              <w:rPr>
                <w:color w:val="231F20"/>
                <w:sz w:val="22"/>
                <w:szCs w:val="22"/>
                <w:lang w:val="en-US"/>
              </w:rPr>
            </w:pPr>
            <w:r w:rsidRPr="0071146A">
              <w:rPr>
                <w:color w:val="231F20"/>
                <w:sz w:val="22"/>
                <w:szCs w:val="22"/>
                <w:lang w:val="en-US"/>
              </w:rPr>
              <w:t>xxx</w:t>
            </w:r>
          </w:p>
        </w:tc>
        <w:tc>
          <w:tcPr>
            <w:tcW w:w="495" w:type="pct"/>
            <w:vAlign w:val="center"/>
          </w:tcPr>
          <w:p w14:paraId="404524F5" w14:textId="39CC759E" w:rsidR="0090345A" w:rsidRPr="0071146A" w:rsidRDefault="0090345A" w:rsidP="0090345A">
            <w:pPr>
              <w:autoSpaceDE/>
              <w:autoSpaceDN/>
              <w:jc w:val="center"/>
              <w:rPr>
                <w:color w:val="231F20"/>
                <w:sz w:val="22"/>
                <w:szCs w:val="22"/>
                <w:lang w:val="en-US"/>
              </w:rPr>
            </w:pPr>
            <w:r w:rsidRPr="0071146A">
              <w:rPr>
                <w:sz w:val="22"/>
                <w:szCs w:val="22"/>
              </w:rPr>
              <w:t>xxx</w:t>
            </w:r>
          </w:p>
        </w:tc>
        <w:tc>
          <w:tcPr>
            <w:tcW w:w="495" w:type="pct"/>
            <w:vAlign w:val="center"/>
          </w:tcPr>
          <w:p w14:paraId="37A7B388" w14:textId="032E13C0" w:rsidR="0090345A" w:rsidRPr="0071146A" w:rsidRDefault="0090345A" w:rsidP="0090345A">
            <w:pPr>
              <w:autoSpaceDE/>
              <w:autoSpaceDN/>
              <w:jc w:val="center"/>
              <w:rPr>
                <w:color w:val="231F20"/>
                <w:sz w:val="22"/>
                <w:szCs w:val="22"/>
                <w:lang w:val="en-US"/>
              </w:rPr>
            </w:pPr>
            <w:r w:rsidRPr="0071146A">
              <w:rPr>
                <w:sz w:val="22"/>
                <w:szCs w:val="22"/>
              </w:rPr>
              <w:t>xxx</w:t>
            </w:r>
          </w:p>
        </w:tc>
        <w:tc>
          <w:tcPr>
            <w:tcW w:w="550" w:type="pct"/>
            <w:vAlign w:val="center"/>
          </w:tcPr>
          <w:p w14:paraId="379F2ACB" w14:textId="4F117C9C" w:rsidR="0090345A" w:rsidRPr="0071146A" w:rsidRDefault="0090345A" w:rsidP="0090345A">
            <w:pPr>
              <w:autoSpaceDE/>
              <w:autoSpaceDN/>
              <w:jc w:val="center"/>
              <w:rPr>
                <w:color w:val="231F20"/>
                <w:sz w:val="22"/>
                <w:szCs w:val="22"/>
                <w:lang w:val="en-US"/>
              </w:rPr>
            </w:pPr>
            <w:r w:rsidRPr="0071146A">
              <w:rPr>
                <w:sz w:val="22"/>
                <w:szCs w:val="22"/>
              </w:rPr>
              <w:t>xxx</w:t>
            </w:r>
          </w:p>
        </w:tc>
        <w:tc>
          <w:tcPr>
            <w:tcW w:w="773" w:type="pct"/>
            <w:vAlign w:val="center"/>
          </w:tcPr>
          <w:p w14:paraId="70398509" w14:textId="59963C7A" w:rsidR="0090345A" w:rsidRPr="0071146A" w:rsidRDefault="0090345A" w:rsidP="0090345A">
            <w:pPr>
              <w:autoSpaceDE/>
              <w:autoSpaceDN/>
              <w:jc w:val="center"/>
              <w:rPr>
                <w:color w:val="231F20"/>
                <w:sz w:val="22"/>
                <w:szCs w:val="22"/>
                <w:lang w:val="en-US"/>
              </w:rPr>
            </w:pPr>
            <w:r w:rsidRPr="0071146A">
              <w:rPr>
                <w:sz w:val="22"/>
                <w:szCs w:val="22"/>
              </w:rPr>
              <w:t>xxx</w:t>
            </w:r>
          </w:p>
        </w:tc>
      </w:tr>
      <w:tr w:rsidR="0090345A" w:rsidRPr="0071146A" w14:paraId="1940E13F" w14:textId="77777777" w:rsidTr="0090345A">
        <w:trPr>
          <w:trHeight w:val="301"/>
        </w:trPr>
        <w:tc>
          <w:tcPr>
            <w:tcW w:w="1793" w:type="pct"/>
            <w:shd w:val="clear" w:color="auto" w:fill="auto"/>
            <w:noWrap/>
            <w:vAlign w:val="center"/>
            <w:hideMark/>
          </w:tcPr>
          <w:p w14:paraId="51B96AA3" w14:textId="3EE0A0D4" w:rsidR="0090345A" w:rsidRPr="0071146A" w:rsidRDefault="0090345A" w:rsidP="0090345A">
            <w:pPr>
              <w:autoSpaceDE/>
              <w:autoSpaceDN/>
              <w:rPr>
                <w:color w:val="000000"/>
                <w:sz w:val="22"/>
                <w:szCs w:val="22"/>
                <w:lang w:val="en-US"/>
              </w:rPr>
            </w:pPr>
            <w:r w:rsidRPr="00953054">
              <w:rPr>
                <w:sz w:val="22"/>
                <w:szCs w:val="22"/>
                <w:lang w:val="en-US"/>
              </w:rPr>
              <w:t>Gain/Loss on fair value of investments</w:t>
            </w:r>
          </w:p>
        </w:tc>
        <w:tc>
          <w:tcPr>
            <w:tcW w:w="356" w:type="pct"/>
            <w:shd w:val="clear" w:color="auto" w:fill="auto"/>
            <w:noWrap/>
            <w:vAlign w:val="center"/>
            <w:hideMark/>
          </w:tcPr>
          <w:p w14:paraId="513CBF9D" w14:textId="306E310C" w:rsidR="0090345A" w:rsidRPr="0071146A" w:rsidRDefault="0090345A" w:rsidP="0090345A">
            <w:pPr>
              <w:autoSpaceDE/>
              <w:autoSpaceDN/>
              <w:jc w:val="center"/>
              <w:rPr>
                <w:color w:val="231F20"/>
                <w:sz w:val="22"/>
                <w:szCs w:val="22"/>
                <w:lang w:val="en-US"/>
              </w:rPr>
            </w:pPr>
            <w:r w:rsidRPr="00953054">
              <w:rPr>
                <w:sz w:val="22"/>
                <w:szCs w:val="22"/>
                <w:lang w:val="en-US"/>
              </w:rPr>
              <w:t>1</w:t>
            </w:r>
            <w:r>
              <w:rPr>
                <w:sz w:val="22"/>
                <w:szCs w:val="22"/>
                <w:lang w:val="en-US"/>
              </w:rPr>
              <w:t>7</w:t>
            </w:r>
          </w:p>
        </w:tc>
        <w:tc>
          <w:tcPr>
            <w:tcW w:w="537" w:type="pct"/>
            <w:shd w:val="clear" w:color="auto" w:fill="auto"/>
            <w:noWrap/>
            <w:vAlign w:val="center"/>
            <w:hideMark/>
          </w:tcPr>
          <w:p w14:paraId="228FC00E" w14:textId="74716C05" w:rsidR="0090345A" w:rsidRPr="0071146A" w:rsidRDefault="0090345A" w:rsidP="0090345A">
            <w:pPr>
              <w:autoSpaceDE/>
              <w:autoSpaceDN/>
              <w:jc w:val="center"/>
              <w:rPr>
                <w:color w:val="231F20"/>
                <w:sz w:val="22"/>
                <w:szCs w:val="22"/>
                <w:lang w:val="en-US"/>
              </w:rPr>
            </w:pPr>
            <w:r w:rsidRPr="0071146A">
              <w:rPr>
                <w:color w:val="231F20"/>
                <w:sz w:val="22"/>
                <w:szCs w:val="22"/>
                <w:lang w:val="en-US"/>
              </w:rPr>
              <w:t>xxx</w:t>
            </w:r>
          </w:p>
        </w:tc>
        <w:tc>
          <w:tcPr>
            <w:tcW w:w="495" w:type="pct"/>
            <w:vAlign w:val="center"/>
          </w:tcPr>
          <w:p w14:paraId="7FC7A0A4" w14:textId="36C0A44A" w:rsidR="0090345A" w:rsidRPr="0071146A" w:rsidRDefault="0090345A" w:rsidP="0090345A">
            <w:pPr>
              <w:autoSpaceDE/>
              <w:autoSpaceDN/>
              <w:jc w:val="center"/>
              <w:rPr>
                <w:color w:val="231F20"/>
                <w:sz w:val="22"/>
                <w:szCs w:val="22"/>
                <w:lang w:val="en-US"/>
              </w:rPr>
            </w:pPr>
            <w:r w:rsidRPr="0071146A">
              <w:rPr>
                <w:sz w:val="22"/>
                <w:szCs w:val="22"/>
              </w:rPr>
              <w:t>xxx</w:t>
            </w:r>
          </w:p>
        </w:tc>
        <w:tc>
          <w:tcPr>
            <w:tcW w:w="495" w:type="pct"/>
            <w:vAlign w:val="center"/>
          </w:tcPr>
          <w:p w14:paraId="286A9F54" w14:textId="11682F0C" w:rsidR="0090345A" w:rsidRPr="0071146A" w:rsidRDefault="0090345A" w:rsidP="0090345A">
            <w:pPr>
              <w:autoSpaceDE/>
              <w:autoSpaceDN/>
              <w:jc w:val="center"/>
              <w:rPr>
                <w:color w:val="231F20"/>
                <w:sz w:val="22"/>
                <w:szCs w:val="22"/>
                <w:lang w:val="en-US"/>
              </w:rPr>
            </w:pPr>
            <w:r w:rsidRPr="0071146A">
              <w:rPr>
                <w:sz w:val="22"/>
                <w:szCs w:val="22"/>
              </w:rPr>
              <w:t>xxx</w:t>
            </w:r>
          </w:p>
        </w:tc>
        <w:tc>
          <w:tcPr>
            <w:tcW w:w="550" w:type="pct"/>
            <w:vAlign w:val="center"/>
          </w:tcPr>
          <w:p w14:paraId="1D6F14A3" w14:textId="3F2F31DE" w:rsidR="0090345A" w:rsidRPr="0071146A" w:rsidRDefault="0090345A" w:rsidP="0090345A">
            <w:pPr>
              <w:autoSpaceDE/>
              <w:autoSpaceDN/>
              <w:jc w:val="center"/>
              <w:rPr>
                <w:color w:val="231F20"/>
                <w:sz w:val="22"/>
                <w:szCs w:val="22"/>
                <w:lang w:val="en-US"/>
              </w:rPr>
            </w:pPr>
            <w:r w:rsidRPr="0071146A">
              <w:rPr>
                <w:sz w:val="22"/>
                <w:szCs w:val="22"/>
              </w:rPr>
              <w:t>xxx</w:t>
            </w:r>
          </w:p>
        </w:tc>
        <w:tc>
          <w:tcPr>
            <w:tcW w:w="773" w:type="pct"/>
            <w:vAlign w:val="center"/>
          </w:tcPr>
          <w:p w14:paraId="497770C1" w14:textId="562D04F8" w:rsidR="0090345A" w:rsidRPr="0071146A" w:rsidRDefault="0090345A" w:rsidP="0090345A">
            <w:pPr>
              <w:autoSpaceDE/>
              <w:autoSpaceDN/>
              <w:jc w:val="center"/>
              <w:rPr>
                <w:color w:val="231F20"/>
                <w:sz w:val="22"/>
                <w:szCs w:val="22"/>
                <w:lang w:val="en-US"/>
              </w:rPr>
            </w:pPr>
            <w:r w:rsidRPr="0071146A">
              <w:rPr>
                <w:sz w:val="22"/>
                <w:szCs w:val="22"/>
              </w:rPr>
              <w:t>xxx</w:t>
            </w:r>
          </w:p>
        </w:tc>
      </w:tr>
      <w:tr w:rsidR="0090345A" w:rsidRPr="0071146A" w14:paraId="7454D803" w14:textId="77777777" w:rsidTr="0090345A">
        <w:trPr>
          <w:trHeight w:val="301"/>
        </w:trPr>
        <w:tc>
          <w:tcPr>
            <w:tcW w:w="1793" w:type="pct"/>
            <w:shd w:val="clear" w:color="auto" w:fill="auto"/>
            <w:noWrap/>
            <w:vAlign w:val="center"/>
            <w:hideMark/>
          </w:tcPr>
          <w:p w14:paraId="690DEBB3" w14:textId="0B29A3CC" w:rsidR="0090345A" w:rsidRPr="0071146A" w:rsidRDefault="0090345A" w:rsidP="0090345A">
            <w:pPr>
              <w:autoSpaceDE/>
              <w:autoSpaceDN/>
              <w:rPr>
                <w:color w:val="000000"/>
                <w:sz w:val="22"/>
                <w:szCs w:val="22"/>
                <w:lang w:val="en-US"/>
              </w:rPr>
            </w:pPr>
            <w:r w:rsidRPr="00953054">
              <w:rPr>
                <w:sz w:val="22"/>
                <w:szCs w:val="22"/>
                <w:lang w:val="en-US"/>
              </w:rPr>
              <w:t>Impairment loss</w:t>
            </w:r>
          </w:p>
        </w:tc>
        <w:tc>
          <w:tcPr>
            <w:tcW w:w="356" w:type="pct"/>
            <w:shd w:val="clear" w:color="auto" w:fill="auto"/>
            <w:noWrap/>
            <w:vAlign w:val="center"/>
            <w:hideMark/>
          </w:tcPr>
          <w:p w14:paraId="56182C9C" w14:textId="06D05942" w:rsidR="0090345A" w:rsidRPr="0071146A" w:rsidRDefault="0090345A" w:rsidP="0090345A">
            <w:pPr>
              <w:autoSpaceDE/>
              <w:autoSpaceDN/>
              <w:jc w:val="center"/>
              <w:rPr>
                <w:color w:val="231F20"/>
                <w:sz w:val="22"/>
                <w:szCs w:val="22"/>
                <w:lang w:val="en-US"/>
              </w:rPr>
            </w:pPr>
            <w:r w:rsidRPr="00953054">
              <w:rPr>
                <w:sz w:val="22"/>
                <w:szCs w:val="22"/>
                <w:lang w:val="en-US"/>
              </w:rPr>
              <w:t>1</w:t>
            </w:r>
            <w:r>
              <w:rPr>
                <w:sz w:val="22"/>
                <w:szCs w:val="22"/>
                <w:lang w:val="en-US"/>
              </w:rPr>
              <w:t>8</w:t>
            </w:r>
          </w:p>
        </w:tc>
        <w:tc>
          <w:tcPr>
            <w:tcW w:w="537" w:type="pct"/>
            <w:shd w:val="clear" w:color="auto" w:fill="auto"/>
            <w:noWrap/>
            <w:vAlign w:val="center"/>
            <w:hideMark/>
          </w:tcPr>
          <w:p w14:paraId="78743CCD" w14:textId="61CC2394" w:rsidR="0090345A" w:rsidRPr="0071146A" w:rsidRDefault="0090345A" w:rsidP="0090345A">
            <w:pPr>
              <w:autoSpaceDE/>
              <w:autoSpaceDN/>
              <w:jc w:val="center"/>
              <w:rPr>
                <w:color w:val="231F20"/>
                <w:sz w:val="22"/>
                <w:szCs w:val="22"/>
                <w:lang w:val="en-US"/>
              </w:rPr>
            </w:pPr>
            <w:r w:rsidRPr="0071146A">
              <w:rPr>
                <w:color w:val="231F20"/>
                <w:sz w:val="22"/>
                <w:szCs w:val="22"/>
                <w:lang w:val="en-US"/>
              </w:rPr>
              <w:t>xxx</w:t>
            </w:r>
          </w:p>
        </w:tc>
        <w:tc>
          <w:tcPr>
            <w:tcW w:w="495" w:type="pct"/>
            <w:vAlign w:val="center"/>
          </w:tcPr>
          <w:p w14:paraId="1E4D8667" w14:textId="4B05386E" w:rsidR="0090345A" w:rsidRPr="0071146A" w:rsidRDefault="0090345A" w:rsidP="0090345A">
            <w:pPr>
              <w:autoSpaceDE/>
              <w:autoSpaceDN/>
              <w:jc w:val="center"/>
              <w:rPr>
                <w:color w:val="231F20"/>
                <w:sz w:val="22"/>
                <w:szCs w:val="22"/>
                <w:lang w:val="en-US"/>
              </w:rPr>
            </w:pPr>
            <w:r w:rsidRPr="0071146A">
              <w:rPr>
                <w:sz w:val="22"/>
                <w:szCs w:val="22"/>
              </w:rPr>
              <w:t>xxx</w:t>
            </w:r>
          </w:p>
        </w:tc>
        <w:tc>
          <w:tcPr>
            <w:tcW w:w="495" w:type="pct"/>
            <w:vAlign w:val="center"/>
          </w:tcPr>
          <w:p w14:paraId="1F29CF8C" w14:textId="59F656BA" w:rsidR="0090345A" w:rsidRPr="0071146A" w:rsidRDefault="0090345A" w:rsidP="0090345A">
            <w:pPr>
              <w:autoSpaceDE/>
              <w:autoSpaceDN/>
              <w:jc w:val="center"/>
              <w:rPr>
                <w:color w:val="231F20"/>
                <w:sz w:val="22"/>
                <w:szCs w:val="22"/>
                <w:lang w:val="en-US"/>
              </w:rPr>
            </w:pPr>
            <w:r w:rsidRPr="0071146A">
              <w:rPr>
                <w:sz w:val="22"/>
                <w:szCs w:val="22"/>
              </w:rPr>
              <w:t>xxx</w:t>
            </w:r>
          </w:p>
        </w:tc>
        <w:tc>
          <w:tcPr>
            <w:tcW w:w="550" w:type="pct"/>
            <w:vAlign w:val="center"/>
          </w:tcPr>
          <w:p w14:paraId="220BF531" w14:textId="3227DC12" w:rsidR="0090345A" w:rsidRPr="0071146A" w:rsidRDefault="0090345A" w:rsidP="0090345A">
            <w:pPr>
              <w:autoSpaceDE/>
              <w:autoSpaceDN/>
              <w:jc w:val="center"/>
              <w:rPr>
                <w:color w:val="231F20"/>
                <w:sz w:val="22"/>
                <w:szCs w:val="22"/>
                <w:lang w:val="en-US"/>
              </w:rPr>
            </w:pPr>
            <w:r w:rsidRPr="0071146A">
              <w:rPr>
                <w:sz w:val="22"/>
                <w:szCs w:val="22"/>
              </w:rPr>
              <w:t>xxx</w:t>
            </w:r>
          </w:p>
        </w:tc>
        <w:tc>
          <w:tcPr>
            <w:tcW w:w="773" w:type="pct"/>
            <w:vAlign w:val="center"/>
          </w:tcPr>
          <w:p w14:paraId="3FCA2FA5" w14:textId="30387ECF" w:rsidR="0090345A" w:rsidRPr="0071146A" w:rsidRDefault="0090345A" w:rsidP="0090345A">
            <w:pPr>
              <w:autoSpaceDE/>
              <w:autoSpaceDN/>
              <w:jc w:val="center"/>
              <w:rPr>
                <w:color w:val="231F20"/>
                <w:sz w:val="22"/>
                <w:szCs w:val="22"/>
                <w:lang w:val="en-US"/>
              </w:rPr>
            </w:pPr>
            <w:r w:rsidRPr="0071146A">
              <w:rPr>
                <w:sz w:val="22"/>
                <w:szCs w:val="22"/>
              </w:rPr>
              <w:t>xxx</w:t>
            </w:r>
          </w:p>
        </w:tc>
      </w:tr>
      <w:tr w:rsidR="0090345A" w:rsidRPr="0071146A" w14:paraId="20166CCC" w14:textId="77777777" w:rsidTr="0090345A">
        <w:trPr>
          <w:trHeight w:val="301"/>
        </w:trPr>
        <w:tc>
          <w:tcPr>
            <w:tcW w:w="1793" w:type="pct"/>
            <w:shd w:val="clear" w:color="auto" w:fill="auto"/>
            <w:noWrap/>
            <w:vAlign w:val="center"/>
            <w:hideMark/>
          </w:tcPr>
          <w:p w14:paraId="75EFD0B1" w14:textId="60D6BAFD" w:rsidR="0090345A" w:rsidRPr="0071146A" w:rsidRDefault="0090345A" w:rsidP="0090345A">
            <w:pPr>
              <w:autoSpaceDE/>
              <w:autoSpaceDN/>
              <w:rPr>
                <w:color w:val="000000"/>
                <w:sz w:val="22"/>
                <w:szCs w:val="22"/>
                <w:lang w:val="en-US"/>
              </w:rPr>
            </w:pPr>
            <w:r w:rsidRPr="00953054">
              <w:rPr>
                <w:b/>
                <w:bCs/>
                <w:sz w:val="22"/>
                <w:szCs w:val="22"/>
                <w:lang w:val="en-US"/>
              </w:rPr>
              <w:t>Surplus/Deficit for the year</w:t>
            </w:r>
          </w:p>
        </w:tc>
        <w:tc>
          <w:tcPr>
            <w:tcW w:w="356" w:type="pct"/>
            <w:shd w:val="clear" w:color="auto" w:fill="auto"/>
            <w:noWrap/>
            <w:vAlign w:val="center"/>
            <w:hideMark/>
          </w:tcPr>
          <w:p w14:paraId="0C25FBD5" w14:textId="28D0705A" w:rsidR="0090345A" w:rsidRPr="0071146A" w:rsidRDefault="0090345A" w:rsidP="0090345A">
            <w:pPr>
              <w:autoSpaceDE/>
              <w:autoSpaceDN/>
              <w:jc w:val="center"/>
              <w:rPr>
                <w:color w:val="231F20"/>
                <w:sz w:val="22"/>
                <w:szCs w:val="22"/>
                <w:lang w:val="en-US"/>
              </w:rPr>
            </w:pPr>
          </w:p>
        </w:tc>
        <w:tc>
          <w:tcPr>
            <w:tcW w:w="537" w:type="pct"/>
            <w:shd w:val="clear" w:color="auto" w:fill="auto"/>
            <w:noWrap/>
            <w:vAlign w:val="center"/>
            <w:hideMark/>
          </w:tcPr>
          <w:p w14:paraId="283AD2A7" w14:textId="70AAAE6A" w:rsidR="0090345A" w:rsidRPr="007F4D9A" w:rsidRDefault="0090345A" w:rsidP="0090345A">
            <w:pPr>
              <w:autoSpaceDE/>
              <w:autoSpaceDN/>
              <w:jc w:val="center"/>
              <w:rPr>
                <w:b/>
                <w:bCs/>
                <w:color w:val="231F20"/>
                <w:sz w:val="22"/>
                <w:szCs w:val="22"/>
                <w:lang w:val="en-US"/>
              </w:rPr>
            </w:pPr>
            <w:r w:rsidRPr="007F4D9A">
              <w:rPr>
                <w:b/>
                <w:bCs/>
                <w:color w:val="231F20"/>
                <w:sz w:val="22"/>
                <w:szCs w:val="22"/>
                <w:lang w:val="en-US"/>
              </w:rPr>
              <w:t>xxx</w:t>
            </w:r>
          </w:p>
        </w:tc>
        <w:tc>
          <w:tcPr>
            <w:tcW w:w="495" w:type="pct"/>
            <w:vAlign w:val="center"/>
          </w:tcPr>
          <w:p w14:paraId="73B013F3" w14:textId="0588D3E0" w:rsidR="0090345A" w:rsidRPr="007F4D9A" w:rsidRDefault="0090345A" w:rsidP="0090345A">
            <w:pPr>
              <w:autoSpaceDE/>
              <w:autoSpaceDN/>
              <w:jc w:val="center"/>
              <w:rPr>
                <w:b/>
                <w:bCs/>
                <w:color w:val="231F20"/>
                <w:sz w:val="22"/>
                <w:szCs w:val="22"/>
                <w:lang w:val="en-US"/>
              </w:rPr>
            </w:pPr>
            <w:r w:rsidRPr="007F4D9A">
              <w:rPr>
                <w:b/>
                <w:bCs/>
                <w:sz w:val="22"/>
                <w:szCs w:val="22"/>
              </w:rPr>
              <w:t>xxx</w:t>
            </w:r>
          </w:p>
        </w:tc>
        <w:tc>
          <w:tcPr>
            <w:tcW w:w="495" w:type="pct"/>
            <w:vAlign w:val="center"/>
          </w:tcPr>
          <w:p w14:paraId="44FA55D3" w14:textId="220C7E96" w:rsidR="0090345A" w:rsidRPr="007F4D9A" w:rsidRDefault="0090345A" w:rsidP="0090345A">
            <w:pPr>
              <w:autoSpaceDE/>
              <w:autoSpaceDN/>
              <w:jc w:val="center"/>
              <w:rPr>
                <w:b/>
                <w:bCs/>
                <w:color w:val="231F20"/>
                <w:sz w:val="22"/>
                <w:szCs w:val="22"/>
                <w:lang w:val="en-US"/>
              </w:rPr>
            </w:pPr>
            <w:r w:rsidRPr="007F4D9A">
              <w:rPr>
                <w:b/>
                <w:bCs/>
                <w:sz w:val="22"/>
                <w:szCs w:val="22"/>
              </w:rPr>
              <w:t>xxx</w:t>
            </w:r>
          </w:p>
        </w:tc>
        <w:tc>
          <w:tcPr>
            <w:tcW w:w="550" w:type="pct"/>
            <w:vAlign w:val="center"/>
          </w:tcPr>
          <w:p w14:paraId="52BB65EE" w14:textId="27E67279" w:rsidR="0090345A" w:rsidRPr="007F4D9A" w:rsidRDefault="0090345A" w:rsidP="0090345A">
            <w:pPr>
              <w:autoSpaceDE/>
              <w:autoSpaceDN/>
              <w:jc w:val="center"/>
              <w:rPr>
                <w:b/>
                <w:bCs/>
                <w:color w:val="231F20"/>
                <w:sz w:val="22"/>
                <w:szCs w:val="22"/>
                <w:lang w:val="en-US"/>
              </w:rPr>
            </w:pPr>
            <w:r w:rsidRPr="007F4D9A">
              <w:rPr>
                <w:b/>
                <w:bCs/>
                <w:sz w:val="22"/>
                <w:szCs w:val="22"/>
              </w:rPr>
              <w:t>xxx</w:t>
            </w:r>
          </w:p>
        </w:tc>
        <w:tc>
          <w:tcPr>
            <w:tcW w:w="773" w:type="pct"/>
            <w:vAlign w:val="center"/>
          </w:tcPr>
          <w:p w14:paraId="7A4232F9" w14:textId="0FA338FF" w:rsidR="0090345A" w:rsidRPr="007F4D9A" w:rsidRDefault="0090345A" w:rsidP="0090345A">
            <w:pPr>
              <w:autoSpaceDE/>
              <w:autoSpaceDN/>
              <w:jc w:val="center"/>
              <w:rPr>
                <w:b/>
                <w:bCs/>
                <w:color w:val="231F20"/>
                <w:sz w:val="22"/>
                <w:szCs w:val="22"/>
                <w:lang w:val="en-US"/>
              </w:rPr>
            </w:pPr>
            <w:r w:rsidRPr="007F4D9A">
              <w:rPr>
                <w:b/>
                <w:bCs/>
                <w:sz w:val="22"/>
                <w:szCs w:val="22"/>
              </w:rPr>
              <w:t>xxx</w:t>
            </w:r>
          </w:p>
        </w:tc>
      </w:tr>
      <w:tr w:rsidR="0090345A" w:rsidRPr="0071146A" w14:paraId="02840C04" w14:textId="77777777" w:rsidTr="0090345A">
        <w:trPr>
          <w:trHeight w:val="301"/>
        </w:trPr>
        <w:tc>
          <w:tcPr>
            <w:tcW w:w="1793" w:type="pct"/>
            <w:shd w:val="clear" w:color="auto" w:fill="auto"/>
            <w:noWrap/>
            <w:vAlign w:val="center"/>
            <w:hideMark/>
          </w:tcPr>
          <w:p w14:paraId="175897B1" w14:textId="5A0DF01B" w:rsidR="0090345A" w:rsidRPr="0071146A" w:rsidRDefault="0090345A" w:rsidP="0090345A">
            <w:pPr>
              <w:autoSpaceDE/>
              <w:autoSpaceDN/>
              <w:rPr>
                <w:color w:val="000000"/>
                <w:sz w:val="22"/>
                <w:szCs w:val="22"/>
                <w:lang w:val="en-US"/>
              </w:rPr>
            </w:pPr>
            <w:r w:rsidRPr="00953054">
              <w:rPr>
                <w:sz w:val="22"/>
                <w:szCs w:val="22"/>
                <w:lang w:val="en-US"/>
              </w:rPr>
              <w:t>Taxation</w:t>
            </w:r>
          </w:p>
        </w:tc>
        <w:tc>
          <w:tcPr>
            <w:tcW w:w="356" w:type="pct"/>
            <w:shd w:val="clear" w:color="auto" w:fill="auto"/>
            <w:noWrap/>
            <w:vAlign w:val="center"/>
            <w:hideMark/>
          </w:tcPr>
          <w:p w14:paraId="3CC02303" w14:textId="027966B2" w:rsidR="0090345A" w:rsidRPr="0071146A" w:rsidRDefault="0090345A" w:rsidP="0090345A">
            <w:pPr>
              <w:autoSpaceDE/>
              <w:autoSpaceDN/>
              <w:jc w:val="center"/>
              <w:rPr>
                <w:color w:val="231F20"/>
                <w:sz w:val="22"/>
                <w:szCs w:val="22"/>
                <w:lang w:val="en-US"/>
              </w:rPr>
            </w:pPr>
            <w:r>
              <w:rPr>
                <w:sz w:val="22"/>
                <w:szCs w:val="22"/>
                <w:lang w:val="en-US"/>
              </w:rPr>
              <w:t>19</w:t>
            </w:r>
          </w:p>
        </w:tc>
        <w:tc>
          <w:tcPr>
            <w:tcW w:w="537" w:type="pct"/>
            <w:shd w:val="clear" w:color="auto" w:fill="auto"/>
            <w:noWrap/>
            <w:vAlign w:val="center"/>
            <w:hideMark/>
          </w:tcPr>
          <w:p w14:paraId="320C0F65" w14:textId="56E4D50F" w:rsidR="0090345A" w:rsidRPr="0071146A" w:rsidRDefault="0090345A" w:rsidP="0090345A">
            <w:pPr>
              <w:autoSpaceDE/>
              <w:autoSpaceDN/>
              <w:jc w:val="center"/>
              <w:rPr>
                <w:color w:val="231F20"/>
                <w:sz w:val="22"/>
                <w:szCs w:val="22"/>
                <w:lang w:val="en-US"/>
              </w:rPr>
            </w:pPr>
            <w:r w:rsidRPr="0071146A">
              <w:rPr>
                <w:color w:val="231F20"/>
                <w:sz w:val="22"/>
                <w:szCs w:val="22"/>
                <w:lang w:val="en-US"/>
              </w:rPr>
              <w:t>xxx</w:t>
            </w:r>
          </w:p>
        </w:tc>
        <w:tc>
          <w:tcPr>
            <w:tcW w:w="495" w:type="pct"/>
            <w:vAlign w:val="center"/>
          </w:tcPr>
          <w:p w14:paraId="13B75F59" w14:textId="462758AC" w:rsidR="0090345A" w:rsidRPr="0071146A" w:rsidRDefault="0090345A" w:rsidP="0090345A">
            <w:pPr>
              <w:autoSpaceDE/>
              <w:autoSpaceDN/>
              <w:jc w:val="center"/>
              <w:rPr>
                <w:color w:val="231F20"/>
                <w:sz w:val="22"/>
                <w:szCs w:val="22"/>
                <w:lang w:val="en-US"/>
              </w:rPr>
            </w:pPr>
            <w:r w:rsidRPr="0071146A">
              <w:rPr>
                <w:sz w:val="22"/>
                <w:szCs w:val="22"/>
              </w:rPr>
              <w:t>xxx</w:t>
            </w:r>
          </w:p>
        </w:tc>
        <w:tc>
          <w:tcPr>
            <w:tcW w:w="495" w:type="pct"/>
            <w:vAlign w:val="center"/>
          </w:tcPr>
          <w:p w14:paraId="7CD1A202" w14:textId="7BD7842B" w:rsidR="0090345A" w:rsidRPr="0071146A" w:rsidRDefault="0090345A" w:rsidP="0090345A">
            <w:pPr>
              <w:autoSpaceDE/>
              <w:autoSpaceDN/>
              <w:jc w:val="center"/>
              <w:rPr>
                <w:color w:val="231F20"/>
                <w:sz w:val="22"/>
                <w:szCs w:val="22"/>
                <w:lang w:val="en-US"/>
              </w:rPr>
            </w:pPr>
            <w:r w:rsidRPr="0071146A">
              <w:rPr>
                <w:sz w:val="22"/>
                <w:szCs w:val="22"/>
              </w:rPr>
              <w:t>xxx</w:t>
            </w:r>
          </w:p>
        </w:tc>
        <w:tc>
          <w:tcPr>
            <w:tcW w:w="550" w:type="pct"/>
            <w:vAlign w:val="center"/>
          </w:tcPr>
          <w:p w14:paraId="11412E46" w14:textId="2645FD14" w:rsidR="0090345A" w:rsidRPr="0071146A" w:rsidRDefault="0090345A" w:rsidP="0090345A">
            <w:pPr>
              <w:autoSpaceDE/>
              <w:autoSpaceDN/>
              <w:jc w:val="center"/>
              <w:rPr>
                <w:color w:val="231F20"/>
                <w:sz w:val="22"/>
                <w:szCs w:val="22"/>
                <w:lang w:val="en-US"/>
              </w:rPr>
            </w:pPr>
            <w:r w:rsidRPr="0071146A">
              <w:rPr>
                <w:sz w:val="22"/>
                <w:szCs w:val="22"/>
              </w:rPr>
              <w:t>xxx</w:t>
            </w:r>
          </w:p>
        </w:tc>
        <w:tc>
          <w:tcPr>
            <w:tcW w:w="773" w:type="pct"/>
            <w:vAlign w:val="center"/>
          </w:tcPr>
          <w:p w14:paraId="0C98FD8A" w14:textId="40EE6F38" w:rsidR="0090345A" w:rsidRPr="0071146A" w:rsidRDefault="0090345A" w:rsidP="0090345A">
            <w:pPr>
              <w:autoSpaceDE/>
              <w:autoSpaceDN/>
              <w:jc w:val="center"/>
              <w:rPr>
                <w:color w:val="231F20"/>
                <w:sz w:val="22"/>
                <w:szCs w:val="22"/>
                <w:lang w:val="en-US"/>
              </w:rPr>
            </w:pPr>
            <w:r w:rsidRPr="0071146A">
              <w:rPr>
                <w:sz w:val="22"/>
                <w:szCs w:val="22"/>
              </w:rPr>
              <w:t>xxx</w:t>
            </w:r>
          </w:p>
        </w:tc>
      </w:tr>
      <w:tr w:rsidR="0090345A" w:rsidRPr="0071146A" w14:paraId="40DFA7FC" w14:textId="77777777" w:rsidTr="0090345A">
        <w:trPr>
          <w:trHeight w:val="301"/>
        </w:trPr>
        <w:tc>
          <w:tcPr>
            <w:tcW w:w="1793" w:type="pct"/>
            <w:shd w:val="clear" w:color="auto" w:fill="auto"/>
            <w:noWrap/>
            <w:vAlign w:val="center"/>
            <w:hideMark/>
          </w:tcPr>
          <w:p w14:paraId="1ECD9B5F" w14:textId="7B001B1B" w:rsidR="0090345A" w:rsidRPr="0071146A" w:rsidRDefault="0090345A" w:rsidP="0090345A">
            <w:pPr>
              <w:autoSpaceDE/>
              <w:autoSpaceDN/>
              <w:rPr>
                <w:color w:val="000000"/>
                <w:sz w:val="22"/>
                <w:szCs w:val="22"/>
                <w:lang w:val="en-US"/>
              </w:rPr>
            </w:pPr>
            <w:r w:rsidRPr="00953054">
              <w:rPr>
                <w:b/>
                <w:bCs/>
                <w:sz w:val="22"/>
                <w:szCs w:val="22"/>
                <w:lang w:val="en-US"/>
              </w:rPr>
              <w:t>Net Surplus/Deficit</w:t>
            </w:r>
          </w:p>
        </w:tc>
        <w:tc>
          <w:tcPr>
            <w:tcW w:w="356" w:type="pct"/>
            <w:shd w:val="clear" w:color="auto" w:fill="auto"/>
            <w:noWrap/>
            <w:vAlign w:val="center"/>
            <w:hideMark/>
          </w:tcPr>
          <w:p w14:paraId="50CE3B8B" w14:textId="4E1CC846" w:rsidR="0090345A" w:rsidRPr="0071146A" w:rsidRDefault="0090345A" w:rsidP="0090345A">
            <w:pPr>
              <w:autoSpaceDE/>
              <w:autoSpaceDN/>
              <w:jc w:val="center"/>
              <w:rPr>
                <w:color w:val="231F20"/>
                <w:sz w:val="22"/>
                <w:szCs w:val="22"/>
                <w:lang w:val="en-US"/>
              </w:rPr>
            </w:pPr>
          </w:p>
        </w:tc>
        <w:tc>
          <w:tcPr>
            <w:tcW w:w="537" w:type="pct"/>
            <w:shd w:val="clear" w:color="auto" w:fill="auto"/>
            <w:noWrap/>
            <w:vAlign w:val="center"/>
            <w:hideMark/>
          </w:tcPr>
          <w:p w14:paraId="12CF1E89" w14:textId="210CD754" w:rsidR="0090345A" w:rsidRPr="007F4D9A" w:rsidRDefault="0090345A" w:rsidP="0090345A">
            <w:pPr>
              <w:autoSpaceDE/>
              <w:autoSpaceDN/>
              <w:jc w:val="center"/>
              <w:rPr>
                <w:b/>
                <w:bCs/>
                <w:color w:val="231F20"/>
                <w:sz w:val="22"/>
                <w:szCs w:val="22"/>
                <w:lang w:val="en-US"/>
              </w:rPr>
            </w:pPr>
            <w:r w:rsidRPr="007F4D9A">
              <w:rPr>
                <w:b/>
                <w:bCs/>
                <w:color w:val="231F20"/>
                <w:sz w:val="22"/>
                <w:szCs w:val="22"/>
                <w:lang w:val="en-US"/>
              </w:rPr>
              <w:t>xxx</w:t>
            </w:r>
          </w:p>
        </w:tc>
        <w:tc>
          <w:tcPr>
            <w:tcW w:w="495" w:type="pct"/>
            <w:vAlign w:val="center"/>
          </w:tcPr>
          <w:p w14:paraId="2ED33BD9" w14:textId="0BD72CA3" w:rsidR="0090345A" w:rsidRPr="007F4D9A" w:rsidRDefault="0090345A" w:rsidP="0090345A">
            <w:pPr>
              <w:autoSpaceDE/>
              <w:autoSpaceDN/>
              <w:jc w:val="center"/>
              <w:rPr>
                <w:b/>
                <w:bCs/>
                <w:color w:val="231F20"/>
                <w:sz w:val="22"/>
                <w:szCs w:val="22"/>
                <w:lang w:val="en-US"/>
              </w:rPr>
            </w:pPr>
            <w:r w:rsidRPr="007F4D9A">
              <w:rPr>
                <w:b/>
                <w:bCs/>
                <w:sz w:val="22"/>
                <w:szCs w:val="22"/>
              </w:rPr>
              <w:t>xxx</w:t>
            </w:r>
          </w:p>
        </w:tc>
        <w:tc>
          <w:tcPr>
            <w:tcW w:w="495" w:type="pct"/>
            <w:vAlign w:val="center"/>
          </w:tcPr>
          <w:p w14:paraId="78ABB1A5" w14:textId="77473328" w:rsidR="0090345A" w:rsidRPr="007F4D9A" w:rsidRDefault="0090345A" w:rsidP="0090345A">
            <w:pPr>
              <w:autoSpaceDE/>
              <w:autoSpaceDN/>
              <w:jc w:val="center"/>
              <w:rPr>
                <w:b/>
                <w:bCs/>
                <w:color w:val="231F20"/>
                <w:sz w:val="22"/>
                <w:szCs w:val="22"/>
                <w:lang w:val="en-US"/>
              </w:rPr>
            </w:pPr>
            <w:r w:rsidRPr="007F4D9A">
              <w:rPr>
                <w:b/>
                <w:bCs/>
                <w:sz w:val="22"/>
                <w:szCs w:val="22"/>
              </w:rPr>
              <w:t>xxx</w:t>
            </w:r>
          </w:p>
        </w:tc>
        <w:tc>
          <w:tcPr>
            <w:tcW w:w="550" w:type="pct"/>
            <w:vAlign w:val="center"/>
          </w:tcPr>
          <w:p w14:paraId="6DCB0186" w14:textId="0773CD7F" w:rsidR="0090345A" w:rsidRPr="007F4D9A" w:rsidRDefault="0090345A" w:rsidP="0090345A">
            <w:pPr>
              <w:autoSpaceDE/>
              <w:autoSpaceDN/>
              <w:jc w:val="center"/>
              <w:rPr>
                <w:b/>
                <w:bCs/>
                <w:color w:val="231F20"/>
                <w:sz w:val="22"/>
                <w:szCs w:val="22"/>
                <w:lang w:val="en-US"/>
              </w:rPr>
            </w:pPr>
            <w:r w:rsidRPr="007F4D9A">
              <w:rPr>
                <w:b/>
                <w:bCs/>
                <w:sz w:val="22"/>
                <w:szCs w:val="22"/>
              </w:rPr>
              <w:t>xxx</w:t>
            </w:r>
          </w:p>
        </w:tc>
        <w:tc>
          <w:tcPr>
            <w:tcW w:w="773" w:type="pct"/>
            <w:vAlign w:val="center"/>
          </w:tcPr>
          <w:p w14:paraId="200651D1" w14:textId="7602F018" w:rsidR="0090345A" w:rsidRPr="007F4D9A" w:rsidRDefault="0090345A" w:rsidP="0090345A">
            <w:pPr>
              <w:autoSpaceDE/>
              <w:autoSpaceDN/>
              <w:jc w:val="center"/>
              <w:rPr>
                <w:b/>
                <w:bCs/>
                <w:color w:val="231F20"/>
                <w:sz w:val="22"/>
                <w:szCs w:val="22"/>
                <w:lang w:val="en-US"/>
              </w:rPr>
            </w:pPr>
            <w:r w:rsidRPr="007F4D9A">
              <w:rPr>
                <w:b/>
                <w:bCs/>
                <w:sz w:val="22"/>
                <w:szCs w:val="22"/>
              </w:rPr>
              <w:t>xxx</w:t>
            </w:r>
          </w:p>
        </w:tc>
      </w:tr>
    </w:tbl>
    <w:p w14:paraId="222AF048" w14:textId="77777777" w:rsidR="00404854" w:rsidRDefault="00404854">
      <w:pPr>
        <w:autoSpaceDE/>
        <w:autoSpaceDN/>
        <w:rPr>
          <w:sz w:val="22"/>
          <w:szCs w:val="22"/>
          <w:lang w:val="en-US"/>
        </w:rPr>
      </w:pPr>
    </w:p>
    <w:p w14:paraId="180CD04B" w14:textId="77777777" w:rsidR="003E7D09" w:rsidRDefault="003E7D09">
      <w:pPr>
        <w:autoSpaceDE/>
        <w:autoSpaceDN/>
        <w:rPr>
          <w:sz w:val="22"/>
          <w:szCs w:val="22"/>
          <w:lang w:val="en-US"/>
        </w:rPr>
      </w:pPr>
    </w:p>
    <w:p w14:paraId="74A7AF39" w14:textId="77777777" w:rsidR="00F54DAD" w:rsidRPr="00953054" w:rsidRDefault="00693EBF" w:rsidP="00953054">
      <w:pPr>
        <w:jc w:val="both"/>
        <w:rPr>
          <w:b/>
          <w:bCs/>
          <w:sz w:val="22"/>
          <w:szCs w:val="22"/>
          <w:lang w:val="en-US"/>
        </w:rPr>
      </w:pPr>
      <w:r w:rsidRPr="00953054">
        <w:rPr>
          <w:b/>
          <w:bCs/>
          <w:sz w:val="22"/>
          <w:szCs w:val="22"/>
          <w:lang w:val="en-US"/>
        </w:rPr>
        <w:t>Appendix</w:t>
      </w:r>
      <w:r w:rsidR="00F17633" w:rsidRPr="00953054">
        <w:rPr>
          <w:b/>
          <w:bCs/>
          <w:sz w:val="22"/>
          <w:szCs w:val="22"/>
          <w:lang w:val="en-US"/>
        </w:rPr>
        <w:t xml:space="preserve"> I</w:t>
      </w:r>
      <w:r w:rsidR="00366D55">
        <w:rPr>
          <w:b/>
          <w:bCs/>
          <w:sz w:val="22"/>
          <w:szCs w:val="22"/>
          <w:lang w:val="en-US"/>
        </w:rPr>
        <w:t>I</w:t>
      </w:r>
      <w:r w:rsidR="00F17633" w:rsidRPr="00953054">
        <w:rPr>
          <w:b/>
          <w:bCs/>
          <w:sz w:val="22"/>
          <w:szCs w:val="22"/>
          <w:lang w:val="en-US"/>
        </w:rPr>
        <w:t xml:space="preserve">: </w:t>
      </w:r>
      <w:r w:rsidRPr="00953054">
        <w:rPr>
          <w:b/>
          <w:bCs/>
          <w:sz w:val="22"/>
          <w:szCs w:val="22"/>
          <w:lang w:val="en-US"/>
        </w:rPr>
        <w:t xml:space="preserve">Transfers </w:t>
      </w:r>
      <w:r w:rsidR="003B0770" w:rsidRPr="00953054">
        <w:rPr>
          <w:b/>
          <w:bCs/>
          <w:sz w:val="22"/>
          <w:szCs w:val="22"/>
          <w:lang w:val="en-US"/>
        </w:rPr>
        <w:t>from</w:t>
      </w:r>
      <w:r w:rsidRPr="00953054">
        <w:rPr>
          <w:b/>
          <w:bCs/>
          <w:sz w:val="22"/>
          <w:szCs w:val="22"/>
          <w:lang w:val="en-US"/>
        </w:rPr>
        <w:t xml:space="preserve"> Other Government Entities</w:t>
      </w:r>
    </w:p>
    <w:p w14:paraId="5FFA1DAF" w14:textId="77777777" w:rsidR="00FB688B" w:rsidRPr="00953054" w:rsidRDefault="00FB688B" w:rsidP="00953054">
      <w:pPr>
        <w:jc w:val="both"/>
        <w:rPr>
          <w:b/>
          <w:bCs/>
          <w:sz w:val="22"/>
          <w:szCs w:val="22"/>
          <w:lang w:val="en-US"/>
        </w:rPr>
      </w:pPr>
    </w:p>
    <w:tbl>
      <w:tblPr>
        <w:tblW w:w="496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555"/>
        <w:gridCol w:w="1381"/>
        <w:gridCol w:w="1467"/>
        <w:gridCol w:w="1223"/>
        <w:gridCol w:w="1481"/>
        <w:gridCol w:w="1608"/>
        <w:gridCol w:w="2402"/>
        <w:gridCol w:w="1445"/>
        <w:gridCol w:w="1276"/>
      </w:tblGrid>
      <w:tr w:rsidR="00350A4C" w:rsidRPr="00953054" w14:paraId="2E1F5216" w14:textId="77777777" w:rsidTr="003B1F41">
        <w:trPr>
          <w:trHeight w:hRule="exact" w:val="437"/>
        </w:trPr>
        <w:tc>
          <w:tcPr>
            <w:tcW w:w="562" w:type="pct"/>
            <w:vMerge w:val="restart"/>
            <w:shd w:val="clear" w:color="auto" w:fill="0070C0"/>
            <w:hideMark/>
          </w:tcPr>
          <w:p w14:paraId="1951A5B5" w14:textId="7635F268" w:rsidR="00350A4C" w:rsidRPr="00953054" w:rsidRDefault="00350A4C" w:rsidP="00953054">
            <w:pPr>
              <w:autoSpaceDE/>
              <w:autoSpaceDN/>
              <w:spacing w:line="276" w:lineRule="auto"/>
              <w:jc w:val="both"/>
              <w:rPr>
                <w:b/>
                <w:bCs/>
                <w:sz w:val="22"/>
                <w:szCs w:val="22"/>
                <w:lang w:eastAsia="en-GB"/>
              </w:rPr>
            </w:pPr>
            <w:r w:rsidRPr="00953054">
              <w:rPr>
                <w:b/>
                <w:bCs/>
                <w:sz w:val="22"/>
                <w:szCs w:val="22"/>
                <w:lang w:eastAsia="en-GB"/>
              </w:rPr>
              <w:t xml:space="preserve">Name of the </w:t>
            </w:r>
            <w:r w:rsidR="00F93F42">
              <w:rPr>
                <w:b/>
                <w:bCs/>
                <w:sz w:val="22"/>
                <w:szCs w:val="22"/>
                <w:lang w:eastAsia="en-GB"/>
              </w:rPr>
              <w:t>Entity</w:t>
            </w:r>
            <w:r w:rsidR="009A4FD3">
              <w:rPr>
                <w:b/>
                <w:bCs/>
                <w:sz w:val="22"/>
                <w:szCs w:val="22"/>
                <w:lang w:eastAsia="en-GB"/>
              </w:rPr>
              <w:t xml:space="preserve"> </w:t>
            </w:r>
            <w:r w:rsidRPr="00953054">
              <w:rPr>
                <w:b/>
                <w:bCs/>
                <w:sz w:val="22"/>
                <w:szCs w:val="22"/>
                <w:lang w:eastAsia="en-GB"/>
              </w:rPr>
              <w:t>Transferring the funds</w:t>
            </w:r>
          </w:p>
        </w:tc>
        <w:tc>
          <w:tcPr>
            <w:tcW w:w="499" w:type="pct"/>
            <w:shd w:val="clear" w:color="auto" w:fill="0070C0"/>
            <w:hideMark/>
          </w:tcPr>
          <w:p w14:paraId="6C4ED024" w14:textId="77777777" w:rsidR="00350A4C" w:rsidRPr="00953054" w:rsidRDefault="00350A4C" w:rsidP="00953054">
            <w:pPr>
              <w:autoSpaceDE/>
              <w:autoSpaceDN/>
              <w:spacing w:line="276" w:lineRule="auto"/>
              <w:jc w:val="both"/>
              <w:rPr>
                <w:b/>
                <w:bCs/>
                <w:sz w:val="22"/>
                <w:szCs w:val="22"/>
                <w:lang w:eastAsia="en-GB"/>
              </w:rPr>
            </w:pPr>
          </w:p>
        </w:tc>
        <w:tc>
          <w:tcPr>
            <w:tcW w:w="972" w:type="pct"/>
            <w:gridSpan w:val="2"/>
            <w:shd w:val="clear" w:color="auto" w:fill="0070C0"/>
            <w:hideMark/>
          </w:tcPr>
          <w:p w14:paraId="2693E88B" w14:textId="77777777" w:rsidR="00350A4C" w:rsidRPr="00953054" w:rsidRDefault="00350A4C" w:rsidP="00953054">
            <w:pPr>
              <w:autoSpaceDE/>
              <w:autoSpaceDN/>
              <w:spacing w:line="276" w:lineRule="auto"/>
              <w:jc w:val="both"/>
              <w:rPr>
                <w:b/>
                <w:bCs/>
                <w:sz w:val="22"/>
                <w:szCs w:val="22"/>
                <w:lang w:eastAsia="en-GB"/>
              </w:rPr>
            </w:pPr>
            <w:r w:rsidRPr="00953054">
              <w:rPr>
                <w:b/>
                <w:bCs/>
                <w:sz w:val="22"/>
                <w:szCs w:val="22"/>
                <w:lang w:eastAsia="en-GB"/>
              </w:rPr>
              <w:t> </w:t>
            </w:r>
          </w:p>
        </w:tc>
        <w:tc>
          <w:tcPr>
            <w:tcW w:w="535" w:type="pct"/>
            <w:shd w:val="clear" w:color="auto" w:fill="0070C0"/>
            <w:hideMark/>
          </w:tcPr>
          <w:p w14:paraId="0A0ED8DE" w14:textId="77777777" w:rsidR="00350A4C" w:rsidRPr="00953054" w:rsidRDefault="00350A4C" w:rsidP="00953054">
            <w:pPr>
              <w:autoSpaceDE/>
              <w:autoSpaceDN/>
              <w:spacing w:line="276" w:lineRule="auto"/>
              <w:jc w:val="both"/>
              <w:rPr>
                <w:b/>
                <w:bCs/>
                <w:sz w:val="22"/>
                <w:szCs w:val="22"/>
                <w:lang w:eastAsia="en-GB"/>
              </w:rPr>
            </w:pPr>
            <w:r w:rsidRPr="00953054">
              <w:rPr>
                <w:b/>
                <w:bCs/>
                <w:sz w:val="22"/>
                <w:szCs w:val="22"/>
                <w:lang w:eastAsia="en-GB"/>
              </w:rPr>
              <w:t> </w:t>
            </w:r>
          </w:p>
        </w:tc>
        <w:tc>
          <w:tcPr>
            <w:tcW w:w="1971" w:type="pct"/>
            <w:gridSpan w:val="3"/>
            <w:shd w:val="clear" w:color="auto" w:fill="0070C0"/>
            <w:hideMark/>
          </w:tcPr>
          <w:p w14:paraId="76A26D6C" w14:textId="77777777" w:rsidR="00350A4C" w:rsidRPr="00953054" w:rsidRDefault="00350A4C" w:rsidP="00953054">
            <w:pPr>
              <w:autoSpaceDE/>
              <w:autoSpaceDN/>
              <w:spacing w:line="276" w:lineRule="auto"/>
              <w:jc w:val="both"/>
              <w:rPr>
                <w:b/>
                <w:bCs/>
                <w:sz w:val="22"/>
                <w:szCs w:val="22"/>
                <w:lang w:eastAsia="en-GB"/>
              </w:rPr>
            </w:pPr>
            <w:r w:rsidRPr="00953054">
              <w:rPr>
                <w:b/>
                <w:bCs/>
                <w:sz w:val="22"/>
                <w:szCs w:val="22"/>
                <w:lang w:eastAsia="en-GB"/>
              </w:rPr>
              <w:t>Where Recorded/recognized</w:t>
            </w:r>
          </w:p>
        </w:tc>
        <w:tc>
          <w:tcPr>
            <w:tcW w:w="462" w:type="pct"/>
            <w:shd w:val="clear" w:color="auto" w:fill="0070C0"/>
            <w:hideMark/>
          </w:tcPr>
          <w:p w14:paraId="504CD1F4" w14:textId="77777777" w:rsidR="00350A4C" w:rsidRPr="00953054" w:rsidRDefault="00350A4C" w:rsidP="00953054">
            <w:pPr>
              <w:autoSpaceDE/>
              <w:autoSpaceDN/>
              <w:spacing w:line="276" w:lineRule="auto"/>
              <w:jc w:val="both"/>
              <w:rPr>
                <w:b/>
                <w:bCs/>
                <w:sz w:val="22"/>
                <w:szCs w:val="22"/>
                <w:lang w:eastAsia="en-GB"/>
              </w:rPr>
            </w:pPr>
            <w:r w:rsidRPr="00953054">
              <w:rPr>
                <w:b/>
                <w:bCs/>
                <w:sz w:val="22"/>
                <w:szCs w:val="22"/>
                <w:lang w:eastAsia="en-GB"/>
              </w:rPr>
              <w:t> </w:t>
            </w:r>
          </w:p>
        </w:tc>
      </w:tr>
      <w:tr w:rsidR="0046739B" w:rsidRPr="00953054" w14:paraId="0184FBE0" w14:textId="77777777" w:rsidTr="003B1F41">
        <w:trPr>
          <w:trHeight w:hRule="exact" w:val="1341"/>
        </w:trPr>
        <w:tc>
          <w:tcPr>
            <w:tcW w:w="562" w:type="pct"/>
            <w:vMerge/>
            <w:shd w:val="clear" w:color="auto" w:fill="0070C0"/>
            <w:hideMark/>
          </w:tcPr>
          <w:p w14:paraId="029CE4AC" w14:textId="77777777" w:rsidR="0046739B" w:rsidRPr="00953054" w:rsidRDefault="0046739B" w:rsidP="00953054">
            <w:pPr>
              <w:autoSpaceDE/>
              <w:autoSpaceDN/>
              <w:spacing w:line="276" w:lineRule="auto"/>
              <w:jc w:val="both"/>
              <w:rPr>
                <w:b/>
                <w:bCs/>
                <w:sz w:val="22"/>
                <w:szCs w:val="22"/>
                <w:lang w:eastAsia="en-GB"/>
              </w:rPr>
            </w:pPr>
          </w:p>
        </w:tc>
        <w:tc>
          <w:tcPr>
            <w:tcW w:w="499" w:type="pct"/>
            <w:shd w:val="clear" w:color="auto" w:fill="0070C0"/>
            <w:hideMark/>
          </w:tcPr>
          <w:p w14:paraId="57FD4352" w14:textId="77777777" w:rsidR="0046739B" w:rsidRPr="00953054" w:rsidRDefault="0046739B" w:rsidP="00953054">
            <w:pPr>
              <w:autoSpaceDE/>
              <w:autoSpaceDN/>
              <w:spacing w:line="276" w:lineRule="auto"/>
              <w:jc w:val="both"/>
              <w:rPr>
                <w:b/>
                <w:bCs/>
                <w:sz w:val="22"/>
                <w:szCs w:val="22"/>
                <w:lang w:eastAsia="en-GB"/>
              </w:rPr>
            </w:pPr>
            <w:r w:rsidRPr="00953054">
              <w:rPr>
                <w:b/>
                <w:bCs/>
                <w:sz w:val="22"/>
                <w:szCs w:val="22"/>
                <w:lang w:eastAsia="en-GB"/>
              </w:rPr>
              <w:t>Date received as per bank statement</w:t>
            </w:r>
          </w:p>
        </w:tc>
        <w:tc>
          <w:tcPr>
            <w:tcW w:w="530" w:type="pct"/>
            <w:shd w:val="clear" w:color="auto" w:fill="0070C0"/>
            <w:hideMark/>
          </w:tcPr>
          <w:p w14:paraId="2A0C7A68" w14:textId="77777777" w:rsidR="0046739B" w:rsidRPr="00953054" w:rsidRDefault="0046739B" w:rsidP="00953054">
            <w:pPr>
              <w:autoSpaceDE/>
              <w:autoSpaceDN/>
              <w:spacing w:line="276" w:lineRule="auto"/>
              <w:jc w:val="both"/>
              <w:rPr>
                <w:b/>
                <w:bCs/>
                <w:sz w:val="22"/>
                <w:szCs w:val="22"/>
                <w:lang w:eastAsia="en-GB"/>
              </w:rPr>
            </w:pPr>
            <w:r w:rsidRPr="00953054">
              <w:rPr>
                <w:b/>
                <w:bCs/>
                <w:sz w:val="22"/>
                <w:szCs w:val="22"/>
                <w:lang w:eastAsia="en-GB"/>
              </w:rPr>
              <w:t>Nature: Recurrent/Development/Others</w:t>
            </w:r>
          </w:p>
        </w:tc>
        <w:tc>
          <w:tcPr>
            <w:tcW w:w="442" w:type="pct"/>
            <w:shd w:val="clear" w:color="auto" w:fill="0070C0"/>
            <w:hideMark/>
          </w:tcPr>
          <w:p w14:paraId="3BC0BB8D" w14:textId="77777777" w:rsidR="0046739B" w:rsidRPr="00953054" w:rsidRDefault="0046739B" w:rsidP="00953054">
            <w:pPr>
              <w:autoSpaceDE/>
              <w:autoSpaceDN/>
              <w:spacing w:line="276" w:lineRule="auto"/>
              <w:jc w:val="both"/>
              <w:rPr>
                <w:b/>
                <w:bCs/>
                <w:sz w:val="22"/>
                <w:szCs w:val="22"/>
                <w:lang w:eastAsia="en-GB"/>
              </w:rPr>
            </w:pPr>
            <w:r w:rsidRPr="00953054">
              <w:rPr>
                <w:b/>
                <w:bCs/>
                <w:sz w:val="22"/>
                <w:szCs w:val="22"/>
                <w:lang w:eastAsia="en-GB"/>
              </w:rPr>
              <w:t>Total Amount - KES</w:t>
            </w:r>
          </w:p>
        </w:tc>
        <w:tc>
          <w:tcPr>
            <w:tcW w:w="535" w:type="pct"/>
            <w:shd w:val="clear" w:color="auto" w:fill="0070C0"/>
            <w:hideMark/>
          </w:tcPr>
          <w:p w14:paraId="3B787492" w14:textId="77777777" w:rsidR="0046739B" w:rsidRPr="00953054" w:rsidRDefault="0046739B" w:rsidP="00953054">
            <w:pPr>
              <w:autoSpaceDE/>
              <w:autoSpaceDN/>
              <w:spacing w:line="276" w:lineRule="auto"/>
              <w:jc w:val="both"/>
              <w:rPr>
                <w:b/>
                <w:bCs/>
                <w:sz w:val="22"/>
                <w:szCs w:val="22"/>
                <w:lang w:eastAsia="en-GB"/>
              </w:rPr>
            </w:pPr>
            <w:r w:rsidRPr="00953054">
              <w:rPr>
                <w:b/>
                <w:bCs/>
                <w:sz w:val="22"/>
                <w:szCs w:val="22"/>
                <w:lang w:eastAsia="en-GB"/>
              </w:rPr>
              <w:t>Statement of Financial Performance</w:t>
            </w:r>
          </w:p>
        </w:tc>
        <w:tc>
          <w:tcPr>
            <w:tcW w:w="581" w:type="pct"/>
            <w:shd w:val="clear" w:color="auto" w:fill="0070C0"/>
          </w:tcPr>
          <w:p w14:paraId="4915359E" w14:textId="77777777" w:rsidR="0046739B" w:rsidRPr="00953054" w:rsidRDefault="0046739B" w:rsidP="00953054">
            <w:pPr>
              <w:autoSpaceDE/>
              <w:autoSpaceDN/>
              <w:spacing w:line="276" w:lineRule="auto"/>
              <w:jc w:val="both"/>
              <w:rPr>
                <w:b/>
                <w:bCs/>
                <w:sz w:val="22"/>
                <w:szCs w:val="22"/>
                <w:lang w:eastAsia="en-GB"/>
              </w:rPr>
            </w:pPr>
            <w:r w:rsidRPr="00953054">
              <w:rPr>
                <w:b/>
                <w:bCs/>
                <w:sz w:val="22"/>
                <w:szCs w:val="22"/>
                <w:lang w:eastAsia="en-GB"/>
              </w:rPr>
              <w:t>Deferred Income</w:t>
            </w:r>
          </w:p>
        </w:tc>
        <w:tc>
          <w:tcPr>
            <w:tcW w:w="868" w:type="pct"/>
            <w:shd w:val="clear" w:color="auto" w:fill="0070C0"/>
            <w:hideMark/>
          </w:tcPr>
          <w:p w14:paraId="4DB6CDC8" w14:textId="77777777" w:rsidR="0046739B" w:rsidRPr="00953054" w:rsidRDefault="0046739B" w:rsidP="00953054">
            <w:pPr>
              <w:autoSpaceDE/>
              <w:autoSpaceDN/>
              <w:spacing w:line="276" w:lineRule="auto"/>
              <w:jc w:val="both"/>
              <w:rPr>
                <w:b/>
                <w:bCs/>
                <w:sz w:val="22"/>
                <w:szCs w:val="22"/>
                <w:lang w:eastAsia="en-GB"/>
              </w:rPr>
            </w:pPr>
            <w:r w:rsidRPr="00953054">
              <w:rPr>
                <w:b/>
                <w:bCs/>
                <w:sz w:val="22"/>
                <w:szCs w:val="22"/>
                <w:lang w:eastAsia="en-GB"/>
              </w:rPr>
              <w:t>Receivables</w:t>
            </w:r>
          </w:p>
        </w:tc>
        <w:tc>
          <w:tcPr>
            <w:tcW w:w="522" w:type="pct"/>
            <w:shd w:val="clear" w:color="auto" w:fill="0070C0"/>
            <w:hideMark/>
          </w:tcPr>
          <w:p w14:paraId="79015442" w14:textId="77777777" w:rsidR="0046739B" w:rsidRPr="00953054" w:rsidRDefault="0046739B" w:rsidP="00953054">
            <w:pPr>
              <w:autoSpaceDE/>
              <w:autoSpaceDN/>
              <w:spacing w:line="276" w:lineRule="auto"/>
              <w:jc w:val="both"/>
              <w:rPr>
                <w:b/>
                <w:bCs/>
                <w:sz w:val="22"/>
                <w:szCs w:val="22"/>
                <w:lang w:eastAsia="en-GB"/>
              </w:rPr>
            </w:pPr>
            <w:r w:rsidRPr="00953054">
              <w:rPr>
                <w:b/>
                <w:bCs/>
                <w:sz w:val="22"/>
                <w:szCs w:val="22"/>
                <w:lang w:eastAsia="en-GB"/>
              </w:rPr>
              <w:t>Others - must be specific</w:t>
            </w:r>
          </w:p>
        </w:tc>
        <w:tc>
          <w:tcPr>
            <w:tcW w:w="462" w:type="pct"/>
            <w:shd w:val="clear" w:color="auto" w:fill="0070C0"/>
            <w:hideMark/>
          </w:tcPr>
          <w:p w14:paraId="430A69AD" w14:textId="3AF2FDE8" w:rsidR="0046739B" w:rsidRPr="00953054" w:rsidRDefault="0046739B" w:rsidP="00953054">
            <w:pPr>
              <w:autoSpaceDE/>
              <w:autoSpaceDN/>
              <w:spacing w:line="276" w:lineRule="auto"/>
              <w:jc w:val="both"/>
              <w:rPr>
                <w:b/>
                <w:bCs/>
                <w:sz w:val="22"/>
                <w:szCs w:val="22"/>
                <w:lang w:eastAsia="en-GB"/>
              </w:rPr>
            </w:pPr>
            <w:r w:rsidRPr="00953054">
              <w:rPr>
                <w:b/>
                <w:bCs/>
                <w:sz w:val="22"/>
                <w:szCs w:val="22"/>
                <w:lang w:eastAsia="en-GB"/>
              </w:rPr>
              <w:t xml:space="preserve">Total Transfers during the </w:t>
            </w:r>
            <w:r w:rsidR="00845908">
              <w:rPr>
                <w:b/>
                <w:bCs/>
                <w:sz w:val="22"/>
                <w:szCs w:val="22"/>
                <w:lang w:eastAsia="en-GB"/>
              </w:rPr>
              <w:t>Period</w:t>
            </w:r>
          </w:p>
        </w:tc>
      </w:tr>
      <w:tr w:rsidR="0046739B" w:rsidRPr="00953054" w14:paraId="2FE87669" w14:textId="77777777" w:rsidTr="003B1F41">
        <w:trPr>
          <w:trHeight w:hRule="exact" w:val="437"/>
        </w:trPr>
        <w:tc>
          <w:tcPr>
            <w:tcW w:w="562" w:type="pct"/>
            <w:shd w:val="clear" w:color="auto" w:fill="auto"/>
          </w:tcPr>
          <w:p w14:paraId="65BF74AC" w14:textId="77777777" w:rsidR="0046739B" w:rsidRPr="00953054" w:rsidRDefault="0046739B" w:rsidP="00953054">
            <w:pPr>
              <w:autoSpaceDE/>
              <w:autoSpaceDN/>
              <w:spacing w:line="276" w:lineRule="auto"/>
              <w:jc w:val="both"/>
              <w:rPr>
                <w:sz w:val="22"/>
                <w:szCs w:val="22"/>
                <w:lang w:eastAsia="en-GB"/>
              </w:rPr>
            </w:pPr>
          </w:p>
        </w:tc>
        <w:tc>
          <w:tcPr>
            <w:tcW w:w="499" w:type="pct"/>
            <w:shd w:val="clear" w:color="auto" w:fill="auto"/>
          </w:tcPr>
          <w:p w14:paraId="7CEBE271" w14:textId="77777777" w:rsidR="0046739B" w:rsidRPr="00953054" w:rsidRDefault="0046739B" w:rsidP="00953054">
            <w:pPr>
              <w:autoSpaceDE/>
              <w:autoSpaceDN/>
              <w:spacing w:line="276" w:lineRule="auto"/>
              <w:jc w:val="both"/>
              <w:rPr>
                <w:sz w:val="22"/>
                <w:szCs w:val="22"/>
                <w:lang w:eastAsia="en-GB"/>
              </w:rPr>
            </w:pPr>
          </w:p>
        </w:tc>
        <w:tc>
          <w:tcPr>
            <w:tcW w:w="530" w:type="pct"/>
            <w:shd w:val="clear" w:color="auto" w:fill="auto"/>
          </w:tcPr>
          <w:p w14:paraId="005B0D4E" w14:textId="77777777" w:rsidR="0046739B" w:rsidRPr="00953054" w:rsidRDefault="0046739B" w:rsidP="00953054">
            <w:pPr>
              <w:autoSpaceDE/>
              <w:autoSpaceDN/>
              <w:spacing w:line="276" w:lineRule="auto"/>
              <w:jc w:val="both"/>
              <w:rPr>
                <w:sz w:val="22"/>
                <w:szCs w:val="22"/>
                <w:lang w:eastAsia="en-GB"/>
              </w:rPr>
            </w:pPr>
          </w:p>
        </w:tc>
        <w:tc>
          <w:tcPr>
            <w:tcW w:w="442" w:type="pct"/>
            <w:shd w:val="clear" w:color="auto" w:fill="auto"/>
          </w:tcPr>
          <w:p w14:paraId="401A0D60" w14:textId="77777777" w:rsidR="0046739B" w:rsidRPr="00953054" w:rsidRDefault="0046739B" w:rsidP="00953054">
            <w:pPr>
              <w:autoSpaceDE/>
              <w:autoSpaceDN/>
              <w:spacing w:line="276" w:lineRule="auto"/>
              <w:jc w:val="both"/>
              <w:rPr>
                <w:sz w:val="22"/>
                <w:szCs w:val="22"/>
                <w:lang w:eastAsia="en-GB"/>
              </w:rPr>
            </w:pPr>
          </w:p>
        </w:tc>
        <w:tc>
          <w:tcPr>
            <w:tcW w:w="535" w:type="pct"/>
            <w:shd w:val="clear" w:color="auto" w:fill="auto"/>
          </w:tcPr>
          <w:p w14:paraId="44219519" w14:textId="77777777" w:rsidR="0046739B" w:rsidRPr="00953054" w:rsidRDefault="0046739B" w:rsidP="00953054">
            <w:pPr>
              <w:autoSpaceDE/>
              <w:autoSpaceDN/>
              <w:spacing w:line="276" w:lineRule="auto"/>
              <w:jc w:val="both"/>
              <w:rPr>
                <w:sz w:val="22"/>
                <w:szCs w:val="22"/>
                <w:lang w:eastAsia="en-GB"/>
              </w:rPr>
            </w:pPr>
          </w:p>
        </w:tc>
        <w:tc>
          <w:tcPr>
            <w:tcW w:w="581" w:type="pct"/>
            <w:shd w:val="clear" w:color="auto" w:fill="auto"/>
          </w:tcPr>
          <w:p w14:paraId="589FA181" w14:textId="77777777" w:rsidR="0046739B" w:rsidRPr="00953054" w:rsidRDefault="0046739B" w:rsidP="00953054">
            <w:pPr>
              <w:autoSpaceDE/>
              <w:autoSpaceDN/>
              <w:spacing w:line="276" w:lineRule="auto"/>
              <w:jc w:val="both"/>
              <w:rPr>
                <w:sz w:val="22"/>
                <w:szCs w:val="22"/>
                <w:lang w:eastAsia="en-GB"/>
              </w:rPr>
            </w:pPr>
          </w:p>
        </w:tc>
        <w:tc>
          <w:tcPr>
            <w:tcW w:w="868" w:type="pct"/>
            <w:shd w:val="clear" w:color="auto" w:fill="auto"/>
          </w:tcPr>
          <w:p w14:paraId="7F03B1C5" w14:textId="77777777" w:rsidR="0046739B" w:rsidRPr="00953054" w:rsidRDefault="0046739B" w:rsidP="00953054">
            <w:pPr>
              <w:autoSpaceDE/>
              <w:autoSpaceDN/>
              <w:spacing w:line="276" w:lineRule="auto"/>
              <w:jc w:val="both"/>
              <w:rPr>
                <w:sz w:val="22"/>
                <w:szCs w:val="22"/>
                <w:lang w:eastAsia="en-GB"/>
              </w:rPr>
            </w:pPr>
          </w:p>
        </w:tc>
        <w:tc>
          <w:tcPr>
            <w:tcW w:w="522" w:type="pct"/>
            <w:shd w:val="clear" w:color="auto" w:fill="auto"/>
          </w:tcPr>
          <w:p w14:paraId="4BC7BF96" w14:textId="77777777" w:rsidR="0046739B" w:rsidRPr="00953054" w:rsidRDefault="0046739B" w:rsidP="00953054">
            <w:pPr>
              <w:autoSpaceDE/>
              <w:autoSpaceDN/>
              <w:spacing w:line="276" w:lineRule="auto"/>
              <w:jc w:val="both"/>
              <w:rPr>
                <w:sz w:val="22"/>
                <w:szCs w:val="22"/>
                <w:lang w:eastAsia="en-GB"/>
              </w:rPr>
            </w:pPr>
          </w:p>
        </w:tc>
        <w:tc>
          <w:tcPr>
            <w:tcW w:w="462" w:type="pct"/>
            <w:shd w:val="clear" w:color="auto" w:fill="auto"/>
          </w:tcPr>
          <w:p w14:paraId="490DC26C" w14:textId="77777777" w:rsidR="0046739B" w:rsidRPr="00953054" w:rsidRDefault="0046739B" w:rsidP="00953054">
            <w:pPr>
              <w:autoSpaceDE/>
              <w:autoSpaceDN/>
              <w:spacing w:line="276" w:lineRule="auto"/>
              <w:jc w:val="both"/>
              <w:rPr>
                <w:sz w:val="22"/>
                <w:szCs w:val="22"/>
                <w:lang w:eastAsia="en-GB"/>
              </w:rPr>
            </w:pPr>
          </w:p>
        </w:tc>
      </w:tr>
      <w:tr w:rsidR="0046739B" w:rsidRPr="00953054" w14:paraId="260B8D2B" w14:textId="77777777" w:rsidTr="003B1F41">
        <w:trPr>
          <w:trHeight w:hRule="exact" w:val="437"/>
        </w:trPr>
        <w:tc>
          <w:tcPr>
            <w:tcW w:w="562" w:type="pct"/>
            <w:shd w:val="clear" w:color="auto" w:fill="auto"/>
          </w:tcPr>
          <w:p w14:paraId="0413776F" w14:textId="77777777" w:rsidR="0046739B" w:rsidRPr="00953054" w:rsidRDefault="0046739B" w:rsidP="00953054">
            <w:pPr>
              <w:autoSpaceDE/>
              <w:autoSpaceDN/>
              <w:spacing w:line="276" w:lineRule="auto"/>
              <w:jc w:val="both"/>
              <w:rPr>
                <w:sz w:val="22"/>
                <w:szCs w:val="22"/>
                <w:lang w:eastAsia="en-GB"/>
              </w:rPr>
            </w:pPr>
          </w:p>
        </w:tc>
        <w:tc>
          <w:tcPr>
            <w:tcW w:w="499" w:type="pct"/>
            <w:shd w:val="clear" w:color="auto" w:fill="auto"/>
          </w:tcPr>
          <w:p w14:paraId="79D99644" w14:textId="77777777" w:rsidR="0046739B" w:rsidRPr="00953054" w:rsidRDefault="0046739B" w:rsidP="00953054">
            <w:pPr>
              <w:spacing w:line="276" w:lineRule="auto"/>
              <w:jc w:val="both"/>
              <w:rPr>
                <w:sz w:val="22"/>
                <w:szCs w:val="22"/>
              </w:rPr>
            </w:pPr>
          </w:p>
        </w:tc>
        <w:tc>
          <w:tcPr>
            <w:tcW w:w="530" w:type="pct"/>
            <w:shd w:val="clear" w:color="auto" w:fill="auto"/>
          </w:tcPr>
          <w:p w14:paraId="2B66B0B5" w14:textId="77777777" w:rsidR="0046739B" w:rsidRPr="00953054" w:rsidRDefault="0046739B" w:rsidP="00953054">
            <w:pPr>
              <w:autoSpaceDE/>
              <w:autoSpaceDN/>
              <w:spacing w:line="276" w:lineRule="auto"/>
              <w:jc w:val="both"/>
              <w:rPr>
                <w:sz w:val="22"/>
                <w:szCs w:val="22"/>
                <w:lang w:eastAsia="en-GB"/>
              </w:rPr>
            </w:pPr>
          </w:p>
        </w:tc>
        <w:tc>
          <w:tcPr>
            <w:tcW w:w="442" w:type="pct"/>
            <w:shd w:val="clear" w:color="auto" w:fill="auto"/>
          </w:tcPr>
          <w:p w14:paraId="1D95C8ED" w14:textId="77777777" w:rsidR="0046739B" w:rsidRPr="00953054" w:rsidRDefault="0046739B" w:rsidP="00953054">
            <w:pPr>
              <w:spacing w:line="276" w:lineRule="auto"/>
              <w:jc w:val="both"/>
              <w:rPr>
                <w:sz w:val="22"/>
                <w:szCs w:val="22"/>
              </w:rPr>
            </w:pPr>
          </w:p>
        </w:tc>
        <w:tc>
          <w:tcPr>
            <w:tcW w:w="535" w:type="pct"/>
            <w:shd w:val="clear" w:color="auto" w:fill="auto"/>
          </w:tcPr>
          <w:p w14:paraId="2E79D4E4" w14:textId="77777777" w:rsidR="0046739B" w:rsidRPr="00953054" w:rsidRDefault="0046739B" w:rsidP="00953054">
            <w:pPr>
              <w:spacing w:line="276" w:lineRule="auto"/>
              <w:jc w:val="both"/>
              <w:rPr>
                <w:sz w:val="22"/>
                <w:szCs w:val="22"/>
              </w:rPr>
            </w:pPr>
          </w:p>
        </w:tc>
        <w:tc>
          <w:tcPr>
            <w:tcW w:w="581" w:type="pct"/>
            <w:shd w:val="clear" w:color="auto" w:fill="auto"/>
          </w:tcPr>
          <w:p w14:paraId="0DC55EEA" w14:textId="77777777" w:rsidR="0046739B" w:rsidRPr="00953054" w:rsidRDefault="0046739B" w:rsidP="00953054">
            <w:pPr>
              <w:spacing w:line="276" w:lineRule="auto"/>
              <w:jc w:val="both"/>
              <w:rPr>
                <w:sz w:val="22"/>
                <w:szCs w:val="22"/>
              </w:rPr>
            </w:pPr>
          </w:p>
        </w:tc>
        <w:tc>
          <w:tcPr>
            <w:tcW w:w="868" w:type="pct"/>
            <w:shd w:val="clear" w:color="auto" w:fill="auto"/>
          </w:tcPr>
          <w:p w14:paraId="67D6E383" w14:textId="77777777" w:rsidR="0046739B" w:rsidRPr="00953054" w:rsidRDefault="0046739B" w:rsidP="00953054">
            <w:pPr>
              <w:spacing w:line="276" w:lineRule="auto"/>
              <w:jc w:val="both"/>
              <w:rPr>
                <w:sz w:val="22"/>
                <w:szCs w:val="22"/>
              </w:rPr>
            </w:pPr>
          </w:p>
        </w:tc>
        <w:tc>
          <w:tcPr>
            <w:tcW w:w="522" w:type="pct"/>
            <w:shd w:val="clear" w:color="auto" w:fill="auto"/>
          </w:tcPr>
          <w:p w14:paraId="39E314BF" w14:textId="77777777" w:rsidR="0046739B" w:rsidRPr="00953054" w:rsidRDefault="0046739B" w:rsidP="00953054">
            <w:pPr>
              <w:spacing w:line="276" w:lineRule="auto"/>
              <w:jc w:val="both"/>
              <w:rPr>
                <w:sz w:val="22"/>
                <w:szCs w:val="22"/>
              </w:rPr>
            </w:pPr>
          </w:p>
        </w:tc>
        <w:tc>
          <w:tcPr>
            <w:tcW w:w="462" w:type="pct"/>
            <w:shd w:val="clear" w:color="auto" w:fill="auto"/>
          </w:tcPr>
          <w:p w14:paraId="579FBC67" w14:textId="77777777" w:rsidR="0046739B" w:rsidRPr="00953054" w:rsidRDefault="0046739B" w:rsidP="00953054">
            <w:pPr>
              <w:spacing w:line="276" w:lineRule="auto"/>
              <w:jc w:val="both"/>
              <w:rPr>
                <w:sz w:val="22"/>
                <w:szCs w:val="22"/>
              </w:rPr>
            </w:pPr>
          </w:p>
        </w:tc>
      </w:tr>
      <w:tr w:rsidR="0046739B" w:rsidRPr="00953054" w14:paraId="3C3448D1" w14:textId="77777777" w:rsidTr="003B1F41">
        <w:trPr>
          <w:trHeight w:hRule="exact" w:val="437"/>
        </w:trPr>
        <w:tc>
          <w:tcPr>
            <w:tcW w:w="562" w:type="pct"/>
            <w:shd w:val="clear" w:color="auto" w:fill="auto"/>
          </w:tcPr>
          <w:p w14:paraId="2433649E" w14:textId="77777777" w:rsidR="0046739B" w:rsidRPr="00953054" w:rsidRDefault="0046739B" w:rsidP="00953054">
            <w:pPr>
              <w:autoSpaceDE/>
              <w:autoSpaceDN/>
              <w:spacing w:line="276" w:lineRule="auto"/>
              <w:jc w:val="both"/>
              <w:rPr>
                <w:sz w:val="22"/>
                <w:szCs w:val="22"/>
                <w:lang w:eastAsia="en-GB"/>
              </w:rPr>
            </w:pPr>
          </w:p>
        </w:tc>
        <w:tc>
          <w:tcPr>
            <w:tcW w:w="499" w:type="pct"/>
            <w:shd w:val="clear" w:color="auto" w:fill="auto"/>
          </w:tcPr>
          <w:p w14:paraId="62A7CB80" w14:textId="77777777" w:rsidR="0046739B" w:rsidRPr="00953054" w:rsidRDefault="0046739B" w:rsidP="00953054">
            <w:pPr>
              <w:spacing w:line="276" w:lineRule="auto"/>
              <w:jc w:val="both"/>
              <w:rPr>
                <w:sz w:val="22"/>
                <w:szCs w:val="22"/>
              </w:rPr>
            </w:pPr>
          </w:p>
        </w:tc>
        <w:tc>
          <w:tcPr>
            <w:tcW w:w="530" w:type="pct"/>
            <w:shd w:val="clear" w:color="auto" w:fill="auto"/>
          </w:tcPr>
          <w:p w14:paraId="5A36DFFD" w14:textId="77777777" w:rsidR="0046739B" w:rsidRPr="00953054" w:rsidRDefault="0046739B" w:rsidP="00953054">
            <w:pPr>
              <w:autoSpaceDE/>
              <w:autoSpaceDN/>
              <w:spacing w:line="276" w:lineRule="auto"/>
              <w:jc w:val="both"/>
              <w:rPr>
                <w:sz w:val="22"/>
                <w:szCs w:val="22"/>
                <w:lang w:eastAsia="en-GB"/>
              </w:rPr>
            </w:pPr>
          </w:p>
        </w:tc>
        <w:tc>
          <w:tcPr>
            <w:tcW w:w="442" w:type="pct"/>
            <w:shd w:val="clear" w:color="auto" w:fill="auto"/>
          </w:tcPr>
          <w:p w14:paraId="063BDBBC" w14:textId="77777777" w:rsidR="0046739B" w:rsidRPr="00953054" w:rsidRDefault="0046739B" w:rsidP="00953054">
            <w:pPr>
              <w:spacing w:line="276" w:lineRule="auto"/>
              <w:jc w:val="both"/>
              <w:rPr>
                <w:sz w:val="22"/>
                <w:szCs w:val="22"/>
              </w:rPr>
            </w:pPr>
          </w:p>
        </w:tc>
        <w:tc>
          <w:tcPr>
            <w:tcW w:w="535" w:type="pct"/>
            <w:shd w:val="clear" w:color="auto" w:fill="auto"/>
          </w:tcPr>
          <w:p w14:paraId="02C32B03" w14:textId="77777777" w:rsidR="0046739B" w:rsidRPr="00953054" w:rsidRDefault="0046739B" w:rsidP="00953054">
            <w:pPr>
              <w:spacing w:line="276" w:lineRule="auto"/>
              <w:jc w:val="both"/>
              <w:rPr>
                <w:sz w:val="22"/>
                <w:szCs w:val="22"/>
              </w:rPr>
            </w:pPr>
          </w:p>
        </w:tc>
        <w:tc>
          <w:tcPr>
            <w:tcW w:w="581" w:type="pct"/>
            <w:shd w:val="clear" w:color="auto" w:fill="auto"/>
          </w:tcPr>
          <w:p w14:paraId="3C0460C5" w14:textId="77777777" w:rsidR="0046739B" w:rsidRPr="00953054" w:rsidRDefault="0046739B" w:rsidP="00953054">
            <w:pPr>
              <w:spacing w:line="276" w:lineRule="auto"/>
              <w:jc w:val="both"/>
              <w:rPr>
                <w:sz w:val="22"/>
                <w:szCs w:val="22"/>
              </w:rPr>
            </w:pPr>
          </w:p>
        </w:tc>
        <w:tc>
          <w:tcPr>
            <w:tcW w:w="868" w:type="pct"/>
            <w:shd w:val="clear" w:color="auto" w:fill="auto"/>
          </w:tcPr>
          <w:p w14:paraId="0F013990" w14:textId="77777777" w:rsidR="0046739B" w:rsidRPr="00953054" w:rsidRDefault="0046739B" w:rsidP="00953054">
            <w:pPr>
              <w:spacing w:line="276" w:lineRule="auto"/>
              <w:jc w:val="both"/>
              <w:rPr>
                <w:sz w:val="22"/>
                <w:szCs w:val="22"/>
              </w:rPr>
            </w:pPr>
          </w:p>
        </w:tc>
        <w:tc>
          <w:tcPr>
            <w:tcW w:w="522" w:type="pct"/>
            <w:shd w:val="clear" w:color="auto" w:fill="auto"/>
          </w:tcPr>
          <w:p w14:paraId="3D0A148A" w14:textId="77777777" w:rsidR="0046739B" w:rsidRPr="00953054" w:rsidRDefault="0046739B" w:rsidP="00953054">
            <w:pPr>
              <w:spacing w:line="276" w:lineRule="auto"/>
              <w:jc w:val="both"/>
              <w:rPr>
                <w:sz w:val="22"/>
                <w:szCs w:val="22"/>
              </w:rPr>
            </w:pPr>
          </w:p>
        </w:tc>
        <w:tc>
          <w:tcPr>
            <w:tcW w:w="462" w:type="pct"/>
            <w:shd w:val="clear" w:color="auto" w:fill="auto"/>
          </w:tcPr>
          <w:p w14:paraId="46C2DA0F" w14:textId="77777777" w:rsidR="0046739B" w:rsidRPr="00953054" w:rsidRDefault="0046739B" w:rsidP="00953054">
            <w:pPr>
              <w:spacing w:line="276" w:lineRule="auto"/>
              <w:jc w:val="both"/>
              <w:rPr>
                <w:sz w:val="22"/>
                <w:szCs w:val="22"/>
              </w:rPr>
            </w:pPr>
          </w:p>
        </w:tc>
      </w:tr>
      <w:tr w:rsidR="0046739B" w:rsidRPr="00953054" w14:paraId="4DC2290C" w14:textId="77777777" w:rsidTr="003B1F41">
        <w:trPr>
          <w:trHeight w:hRule="exact" w:val="437"/>
        </w:trPr>
        <w:tc>
          <w:tcPr>
            <w:tcW w:w="562" w:type="pct"/>
            <w:shd w:val="clear" w:color="auto" w:fill="auto"/>
          </w:tcPr>
          <w:p w14:paraId="3CDA4BD3" w14:textId="77777777" w:rsidR="0046739B" w:rsidRPr="00953054" w:rsidRDefault="0046739B" w:rsidP="00953054">
            <w:pPr>
              <w:autoSpaceDE/>
              <w:autoSpaceDN/>
              <w:spacing w:line="276" w:lineRule="auto"/>
              <w:jc w:val="both"/>
              <w:rPr>
                <w:sz w:val="22"/>
                <w:szCs w:val="22"/>
                <w:lang w:eastAsia="en-GB"/>
              </w:rPr>
            </w:pPr>
          </w:p>
        </w:tc>
        <w:tc>
          <w:tcPr>
            <w:tcW w:w="499" w:type="pct"/>
            <w:shd w:val="clear" w:color="auto" w:fill="auto"/>
          </w:tcPr>
          <w:p w14:paraId="1D9BA596" w14:textId="77777777" w:rsidR="0046739B" w:rsidRPr="00953054" w:rsidRDefault="0046739B" w:rsidP="00953054">
            <w:pPr>
              <w:spacing w:line="276" w:lineRule="auto"/>
              <w:jc w:val="both"/>
              <w:rPr>
                <w:sz w:val="22"/>
                <w:szCs w:val="22"/>
              </w:rPr>
            </w:pPr>
          </w:p>
        </w:tc>
        <w:tc>
          <w:tcPr>
            <w:tcW w:w="530" w:type="pct"/>
            <w:shd w:val="clear" w:color="auto" w:fill="auto"/>
          </w:tcPr>
          <w:p w14:paraId="772C2D5A" w14:textId="77777777" w:rsidR="0046739B" w:rsidRPr="00953054" w:rsidRDefault="0046739B" w:rsidP="00953054">
            <w:pPr>
              <w:autoSpaceDE/>
              <w:autoSpaceDN/>
              <w:spacing w:line="276" w:lineRule="auto"/>
              <w:jc w:val="both"/>
              <w:rPr>
                <w:sz w:val="22"/>
                <w:szCs w:val="22"/>
                <w:lang w:eastAsia="en-GB"/>
              </w:rPr>
            </w:pPr>
          </w:p>
        </w:tc>
        <w:tc>
          <w:tcPr>
            <w:tcW w:w="442" w:type="pct"/>
            <w:shd w:val="clear" w:color="auto" w:fill="auto"/>
          </w:tcPr>
          <w:p w14:paraId="74D4C8EF" w14:textId="77777777" w:rsidR="0046739B" w:rsidRPr="00953054" w:rsidRDefault="0046739B" w:rsidP="00953054">
            <w:pPr>
              <w:spacing w:line="276" w:lineRule="auto"/>
              <w:jc w:val="both"/>
              <w:rPr>
                <w:sz w:val="22"/>
                <w:szCs w:val="22"/>
              </w:rPr>
            </w:pPr>
          </w:p>
        </w:tc>
        <w:tc>
          <w:tcPr>
            <w:tcW w:w="535" w:type="pct"/>
            <w:shd w:val="clear" w:color="auto" w:fill="auto"/>
          </w:tcPr>
          <w:p w14:paraId="41E57D31" w14:textId="77777777" w:rsidR="0046739B" w:rsidRPr="00953054" w:rsidRDefault="0046739B" w:rsidP="00953054">
            <w:pPr>
              <w:spacing w:line="276" w:lineRule="auto"/>
              <w:jc w:val="both"/>
              <w:rPr>
                <w:sz w:val="22"/>
                <w:szCs w:val="22"/>
              </w:rPr>
            </w:pPr>
          </w:p>
        </w:tc>
        <w:tc>
          <w:tcPr>
            <w:tcW w:w="581" w:type="pct"/>
            <w:shd w:val="clear" w:color="auto" w:fill="auto"/>
          </w:tcPr>
          <w:p w14:paraId="5E13F8EE" w14:textId="77777777" w:rsidR="0046739B" w:rsidRPr="00953054" w:rsidRDefault="0046739B" w:rsidP="00953054">
            <w:pPr>
              <w:spacing w:line="276" w:lineRule="auto"/>
              <w:jc w:val="both"/>
              <w:rPr>
                <w:sz w:val="22"/>
                <w:szCs w:val="22"/>
              </w:rPr>
            </w:pPr>
          </w:p>
        </w:tc>
        <w:tc>
          <w:tcPr>
            <w:tcW w:w="868" w:type="pct"/>
            <w:shd w:val="clear" w:color="auto" w:fill="auto"/>
          </w:tcPr>
          <w:p w14:paraId="3F41AB10" w14:textId="77777777" w:rsidR="0046739B" w:rsidRPr="00953054" w:rsidRDefault="0046739B" w:rsidP="00953054">
            <w:pPr>
              <w:spacing w:line="276" w:lineRule="auto"/>
              <w:jc w:val="both"/>
              <w:rPr>
                <w:sz w:val="22"/>
                <w:szCs w:val="22"/>
              </w:rPr>
            </w:pPr>
          </w:p>
        </w:tc>
        <w:tc>
          <w:tcPr>
            <w:tcW w:w="522" w:type="pct"/>
            <w:shd w:val="clear" w:color="auto" w:fill="auto"/>
          </w:tcPr>
          <w:p w14:paraId="554C4E2B" w14:textId="77777777" w:rsidR="0046739B" w:rsidRPr="00953054" w:rsidRDefault="0046739B" w:rsidP="00953054">
            <w:pPr>
              <w:spacing w:line="276" w:lineRule="auto"/>
              <w:jc w:val="both"/>
              <w:rPr>
                <w:sz w:val="22"/>
                <w:szCs w:val="22"/>
              </w:rPr>
            </w:pPr>
          </w:p>
        </w:tc>
        <w:tc>
          <w:tcPr>
            <w:tcW w:w="462" w:type="pct"/>
            <w:shd w:val="clear" w:color="auto" w:fill="auto"/>
          </w:tcPr>
          <w:p w14:paraId="6B5F9ACA" w14:textId="77777777" w:rsidR="0046739B" w:rsidRPr="00953054" w:rsidRDefault="0046739B" w:rsidP="00953054">
            <w:pPr>
              <w:spacing w:line="276" w:lineRule="auto"/>
              <w:jc w:val="both"/>
              <w:rPr>
                <w:sz w:val="22"/>
                <w:szCs w:val="22"/>
              </w:rPr>
            </w:pPr>
          </w:p>
        </w:tc>
      </w:tr>
      <w:tr w:rsidR="0046739B" w:rsidRPr="00953054" w14:paraId="579BE479" w14:textId="77777777" w:rsidTr="003B1F41">
        <w:trPr>
          <w:trHeight w:hRule="exact" w:val="437"/>
        </w:trPr>
        <w:tc>
          <w:tcPr>
            <w:tcW w:w="562" w:type="pct"/>
            <w:shd w:val="clear" w:color="auto" w:fill="auto"/>
          </w:tcPr>
          <w:p w14:paraId="2CADA054" w14:textId="77777777" w:rsidR="0046739B" w:rsidRPr="00953054" w:rsidRDefault="0046739B" w:rsidP="00953054">
            <w:pPr>
              <w:autoSpaceDE/>
              <w:autoSpaceDN/>
              <w:spacing w:line="276" w:lineRule="auto"/>
              <w:jc w:val="both"/>
              <w:rPr>
                <w:b/>
                <w:bCs/>
                <w:sz w:val="22"/>
                <w:szCs w:val="22"/>
                <w:lang w:eastAsia="en-GB"/>
              </w:rPr>
            </w:pPr>
          </w:p>
        </w:tc>
        <w:tc>
          <w:tcPr>
            <w:tcW w:w="499" w:type="pct"/>
            <w:shd w:val="clear" w:color="auto" w:fill="auto"/>
          </w:tcPr>
          <w:p w14:paraId="1BEC90BB" w14:textId="77777777" w:rsidR="0046739B" w:rsidRPr="00953054" w:rsidRDefault="0046739B" w:rsidP="00953054">
            <w:pPr>
              <w:autoSpaceDE/>
              <w:autoSpaceDN/>
              <w:spacing w:line="276" w:lineRule="auto"/>
              <w:jc w:val="both"/>
              <w:rPr>
                <w:b/>
                <w:bCs/>
                <w:sz w:val="22"/>
                <w:szCs w:val="22"/>
                <w:lang w:eastAsia="en-GB"/>
              </w:rPr>
            </w:pPr>
          </w:p>
        </w:tc>
        <w:tc>
          <w:tcPr>
            <w:tcW w:w="530" w:type="pct"/>
            <w:shd w:val="clear" w:color="auto" w:fill="auto"/>
          </w:tcPr>
          <w:p w14:paraId="5D792415" w14:textId="77777777" w:rsidR="0046739B" w:rsidRPr="00953054" w:rsidRDefault="0046739B" w:rsidP="00953054">
            <w:pPr>
              <w:autoSpaceDE/>
              <w:autoSpaceDN/>
              <w:spacing w:line="276" w:lineRule="auto"/>
              <w:jc w:val="both"/>
              <w:rPr>
                <w:b/>
                <w:bCs/>
                <w:sz w:val="22"/>
                <w:szCs w:val="22"/>
                <w:lang w:eastAsia="en-GB"/>
              </w:rPr>
            </w:pPr>
          </w:p>
        </w:tc>
        <w:tc>
          <w:tcPr>
            <w:tcW w:w="442" w:type="pct"/>
            <w:shd w:val="clear" w:color="auto" w:fill="auto"/>
          </w:tcPr>
          <w:p w14:paraId="0B6A24C8" w14:textId="77777777" w:rsidR="0046739B" w:rsidRPr="00953054" w:rsidRDefault="0046739B" w:rsidP="00953054">
            <w:pPr>
              <w:spacing w:line="276" w:lineRule="auto"/>
              <w:jc w:val="both"/>
              <w:rPr>
                <w:sz w:val="22"/>
                <w:szCs w:val="22"/>
              </w:rPr>
            </w:pPr>
          </w:p>
        </w:tc>
        <w:tc>
          <w:tcPr>
            <w:tcW w:w="535" w:type="pct"/>
            <w:shd w:val="clear" w:color="auto" w:fill="auto"/>
          </w:tcPr>
          <w:p w14:paraId="7C8EFAD5" w14:textId="77777777" w:rsidR="0046739B" w:rsidRPr="00953054" w:rsidRDefault="0046739B" w:rsidP="00953054">
            <w:pPr>
              <w:spacing w:line="276" w:lineRule="auto"/>
              <w:jc w:val="both"/>
              <w:rPr>
                <w:sz w:val="22"/>
                <w:szCs w:val="22"/>
              </w:rPr>
            </w:pPr>
          </w:p>
        </w:tc>
        <w:tc>
          <w:tcPr>
            <w:tcW w:w="581" w:type="pct"/>
            <w:shd w:val="clear" w:color="auto" w:fill="auto"/>
          </w:tcPr>
          <w:p w14:paraId="05E5E8E9" w14:textId="77777777" w:rsidR="0046739B" w:rsidRPr="00953054" w:rsidRDefault="0046739B" w:rsidP="00953054">
            <w:pPr>
              <w:spacing w:line="276" w:lineRule="auto"/>
              <w:jc w:val="both"/>
              <w:rPr>
                <w:sz w:val="22"/>
                <w:szCs w:val="22"/>
              </w:rPr>
            </w:pPr>
          </w:p>
        </w:tc>
        <w:tc>
          <w:tcPr>
            <w:tcW w:w="868" w:type="pct"/>
            <w:shd w:val="clear" w:color="auto" w:fill="auto"/>
          </w:tcPr>
          <w:p w14:paraId="6024F2C8" w14:textId="77777777" w:rsidR="0046739B" w:rsidRPr="00953054" w:rsidRDefault="0046739B" w:rsidP="00953054">
            <w:pPr>
              <w:spacing w:line="276" w:lineRule="auto"/>
              <w:jc w:val="both"/>
              <w:rPr>
                <w:sz w:val="22"/>
                <w:szCs w:val="22"/>
              </w:rPr>
            </w:pPr>
          </w:p>
        </w:tc>
        <w:tc>
          <w:tcPr>
            <w:tcW w:w="522" w:type="pct"/>
            <w:shd w:val="clear" w:color="auto" w:fill="auto"/>
          </w:tcPr>
          <w:p w14:paraId="0482CF15" w14:textId="77777777" w:rsidR="0046739B" w:rsidRPr="00953054" w:rsidRDefault="0046739B" w:rsidP="00953054">
            <w:pPr>
              <w:spacing w:line="276" w:lineRule="auto"/>
              <w:jc w:val="both"/>
              <w:rPr>
                <w:sz w:val="22"/>
                <w:szCs w:val="22"/>
              </w:rPr>
            </w:pPr>
          </w:p>
        </w:tc>
        <w:tc>
          <w:tcPr>
            <w:tcW w:w="462" w:type="pct"/>
            <w:shd w:val="clear" w:color="auto" w:fill="auto"/>
          </w:tcPr>
          <w:p w14:paraId="294F05BD" w14:textId="77777777" w:rsidR="0046739B" w:rsidRPr="00953054" w:rsidRDefault="0046739B" w:rsidP="00953054">
            <w:pPr>
              <w:spacing w:line="276" w:lineRule="auto"/>
              <w:jc w:val="both"/>
              <w:rPr>
                <w:sz w:val="22"/>
                <w:szCs w:val="22"/>
              </w:rPr>
            </w:pPr>
          </w:p>
        </w:tc>
      </w:tr>
    </w:tbl>
    <w:p w14:paraId="1298D45F" w14:textId="77777777" w:rsidR="00F54DAD" w:rsidRPr="00953054" w:rsidRDefault="00F54DAD" w:rsidP="00953054">
      <w:pPr>
        <w:spacing w:line="360" w:lineRule="auto"/>
        <w:jc w:val="both"/>
        <w:rPr>
          <w:b/>
          <w:sz w:val="22"/>
          <w:szCs w:val="22"/>
          <w:lang w:val="en-US"/>
        </w:rPr>
      </w:pPr>
    </w:p>
    <w:p w14:paraId="0C17EEE5" w14:textId="741BA43D" w:rsidR="00B145B8" w:rsidRPr="00953054" w:rsidRDefault="00B145B8" w:rsidP="00953054">
      <w:pPr>
        <w:autoSpaceDE/>
        <w:autoSpaceDN/>
        <w:jc w:val="both"/>
        <w:rPr>
          <w:rFonts w:eastAsia="Symbol"/>
          <w:b/>
          <w:sz w:val="22"/>
          <w:szCs w:val="22"/>
          <w:lang w:eastAsia="fr-FR"/>
        </w:rPr>
      </w:pPr>
    </w:p>
    <w:p w14:paraId="33D3C6F4" w14:textId="77777777" w:rsidR="00FB688B" w:rsidRPr="00953054" w:rsidRDefault="00FB688B" w:rsidP="00953054">
      <w:pPr>
        <w:tabs>
          <w:tab w:val="left" w:pos="426"/>
        </w:tabs>
        <w:autoSpaceDE/>
        <w:autoSpaceDN/>
        <w:ind w:right="-3"/>
        <w:jc w:val="both"/>
        <w:rPr>
          <w:rFonts w:eastAsia="Symbol"/>
          <w:bCs/>
          <w:sz w:val="22"/>
          <w:szCs w:val="22"/>
          <w:lang w:eastAsia="fr-FR"/>
        </w:rPr>
      </w:pPr>
    </w:p>
    <w:p w14:paraId="610E91FB" w14:textId="77777777" w:rsidR="00DE53A2" w:rsidRDefault="00DE53A2" w:rsidP="00953054">
      <w:pPr>
        <w:spacing w:line="360" w:lineRule="auto"/>
        <w:jc w:val="both"/>
        <w:rPr>
          <w:b/>
          <w:sz w:val="22"/>
          <w:szCs w:val="22"/>
          <w:lang w:val="en-US"/>
        </w:rPr>
      </w:pPr>
    </w:p>
    <w:p w14:paraId="1E338FBC" w14:textId="77777777" w:rsidR="00ED736F" w:rsidRDefault="00ED736F" w:rsidP="00ED736F"/>
    <w:p w14:paraId="32302621" w14:textId="77777777" w:rsidR="00ED736F" w:rsidRDefault="00ED736F" w:rsidP="00953054">
      <w:pPr>
        <w:spacing w:line="360" w:lineRule="auto"/>
        <w:jc w:val="both"/>
        <w:rPr>
          <w:b/>
          <w:sz w:val="22"/>
          <w:szCs w:val="22"/>
          <w:lang w:val="en-US"/>
        </w:rPr>
      </w:pPr>
    </w:p>
    <w:p w14:paraId="7C339C12" w14:textId="77777777" w:rsidR="00ED736F" w:rsidRDefault="00ED736F" w:rsidP="00953054">
      <w:pPr>
        <w:spacing w:line="360" w:lineRule="auto"/>
        <w:jc w:val="both"/>
        <w:rPr>
          <w:b/>
          <w:sz w:val="22"/>
          <w:szCs w:val="22"/>
          <w:lang w:val="en-US"/>
        </w:rPr>
      </w:pPr>
    </w:p>
    <w:p w14:paraId="62F767CE" w14:textId="77777777" w:rsidR="00ED736F" w:rsidRDefault="00ED736F" w:rsidP="00953054">
      <w:pPr>
        <w:spacing w:line="360" w:lineRule="auto"/>
        <w:jc w:val="both"/>
        <w:rPr>
          <w:b/>
          <w:sz w:val="22"/>
          <w:szCs w:val="22"/>
          <w:lang w:val="en-US"/>
        </w:rPr>
      </w:pPr>
    </w:p>
    <w:p w14:paraId="4856410C" w14:textId="77777777" w:rsidR="00ED736F" w:rsidRDefault="00ED736F" w:rsidP="00953054">
      <w:pPr>
        <w:spacing w:line="360" w:lineRule="auto"/>
        <w:jc w:val="both"/>
        <w:rPr>
          <w:b/>
          <w:sz w:val="22"/>
          <w:szCs w:val="22"/>
          <w:lang w:val="en-US"/>
        </w:rPr>
      </w:pPr>
    </w:p>
    <w:p w14:paraId="300A42D3" w14:textId="77777777" w:rsidR="00ED736F" w:rsidRDefault="00ED736F" w:rsidP="00953054">
      <w:pPr>
        <w:spacing w:line="360" w:lineRule="auto"/>
        <w:jc w:val="both"/>
        <w:rPr>
          <w:b/>
          <w:sz w:val="22"/>
          <w:szCs w:val="22"/>
          <w:lang w:val="en-US"/>
        </w:rPr>
      </w:pPr>
    </w:p>
    <w:p w14:paraId="14B26DD9" w14:textId="77777777" w:rsidR="00ED736F" w:rsidRDefault="00ED736F" w:rsidP="00953054">
      <w:pPr>
        <w:spacing w:line="360" w:lineRule="auto"/>
        <w:jc w:val="both"/>
        <w:rPr>
          <w:b/>
          <w:sz w:val="22"/>
          <w:szCs w:val="22"/>
          <w:lang w:val="en-US"/>
        </w:rPr>
      </w:pPr>
    </w:p>
    <w:p w14:paraId="1C2CE577" w14:textId="77777777" w:rsidR="00ED736F" w:rsidRPr="00953054" w:rsidRDefault="00ED736F" w:rsidP="00953054">
      <w:pPr>
        <w:spacing w:line="360" w:lineRule="auto"/>
        <w:jc w:val="both"/>
        <w:rPr>
          <w:b/>
          <w:sz w:val="22"/>
          <w:szCs w:val="22"/>
          <w:lang w:val="en-US"/>
        </w:rPr>
      </w:pPr>
    </w:p>
    <w:sectPr w:rsidR="00ED736F" w:rsidRPr="00953054" w:rsidSect="006E6202">
      <w:pgSz w:w="16840" w:h="11920" w:orient="landscape"/>
      <w:pgMar w:top="1440" w:right="1440" w:bottom="1440" w:left="1440" w:header="743" w:footer="395"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32AB30E" w14:textId="77777777" w:rsidR="00721DFA" w:rsidRDefault="00721DFA">
      <w:r>
        <w:separator/>
      </w:r>
    </w:p>
  </w:endnote>
  <w:endnote w:type="continuationSeparator" w:id="0">
    <w:p w14:paraId="2FA941CF" w14:textId="77777777" w:rsidR="00721DFA" w:rsidRDefault="00721DFA">
      <w:r>
        <w:continuationSeparator/>
      </w:r>
    </w:p>
  </w:endnote>
  <w:endnote w:type="continuationNotice" w:id="1">
    <w:p w14:paraId="5C4CE510" w14:textId="77777777" w:rsidR="00721DFA" w:rsidRDefault="00721DF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1"/>
    <w:family w:val="roman"/>
    <w:pitch w:val="variable"/>
    <w:sig w:usb0="E0002EFF" w:usb1="C000785B"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Georgia">
    <w:panose1 w:val="02040502050405020303"/>
    <w:charset w:val="00"/>
    <w:family w:val="roman"/>
    <w:pitch w:val="variable"/>
    <w:sig w:usb0="00000287" w:usb1="00000000" w:usb2="00000000" w:usb3="00000000" w:csb0="0000009F" w:csb1="00000000"/>
  </w:font>
  <w:font w:name="Century Gothic">
    <w:panose1 w:val="020B0502020202020204"/>
    <w:charset w:val="00"/>
    <w:family w:val="swiss"/>
    <w:pitch w:val="variable"/>
    <w:sig w:usb0="00000287" w:usb1="00000000" w:usb2="00000000" w:usb3="00000000" w:csb0="000000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0002AFF" w:usb1="C0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AFF" w:usb1="C0007843" w:usb2="00000009" w:usb3="00000000" w:csb0="000001FF" w:csb1="00000000"/>
  </w:font>
  <w:font w:name="Cambria">
    <w:panose1 w:val="02040503050406030204"/>
    <w:charset w:val="00"/>
    <w:family w:val="roman"/>
    <w:pitch w:val="variable"/>
    <w:sig w:usb0="E00002FF" w:usb1="400004FF"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orbel">
    <w:panose1 w:val="020B0503020204020204"/>
    <w:charset w:val="00"/>
    <w:family w:val="swiss"/>
    <w:pitch w:val="variable"/>
    <w:sig w:usb0="A00002EF" w:usb1="4000A44B" w:usb2="00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SimHei">
    <w:altName w:val="黑体"/>
    <w:panose1 w:val="02010609060101010101"/>
    <w:charset w:val="86"/>
    <w:family w:val="modern"/>
    <w:pitch w:val="fixed"/>
    <w:sig w:usb0="800002BF" w:usb1="38CF7CFA" w:usb2="00000016" w:usb3="00000000" w:csb0="00040001" w:csb1="00000000"/>
  </w:font>
  <w:font w:name="Century Schoolbook">
    <w:panose1 w:val="02040604050505020304"/>
    <w:charset w:val="00"/>
    <w:family w:val="roman"/>
    <w:pitch w:val="variable"/>
    <w:sig w:usb0="00000287" w:usb1="000000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DD62A8" w14:textId="77777777" w:rsidR="00AA547F" w:rsidRDefault="00AA547F">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noProof/>
      </w:rPr>
      <w:t>0</w:t>
    </w:r>
    <w:r>
      <w:rPr>
        <w:rStyle w:val="PageNumber"/>
      </w:rPr>
      <w:fldChar w:fldCharType="end"/>
    </w:r>
  </w:p>
  <w:p w14:paraId="101EC7D6" w14:textId="77777777" w:rsidR="00AA547F" w:rsidRDefault="00AA547F">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0D961B" w14:textId="77777777" w:rsidR="00AA547F" w:rsidRDefault="00AA547F">
    <w:pPr>
      <w:pStyle w:val="Footer"/>
      <w:jc w:val="right"/>
    </w:pPr>
  </w:p>
  <w:p w14:paraId="53448165" w14:textId="77777777" w:rsidR="00AA547F" w:rsidRDefault="00AA547F">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9BBE7F" w14:textId="77777777" w:rsidR="00AA547F" w:rsidRDefault="00AA547F" w:rsidP="00B067B1">
    <w:pPr>
      <w:pStyle w:val="Footer"/>
      <w:pBdr>
        <w:top w:val="single" w:sz="4" w:space="1" w:color="D9D9D9" w:themeColor="background1" w:themeShade="D9"/>
      </w:pBdr>
      <w:rPr>
        <w:b/>
      </w:rPr>
    </w:pPr>
  </w:p>
  <w:p w14:paraId="06E7DD91" w14:textId="77777777" w:rsidR="00AA547F" w:rsidRDefault="00AA547F" w:rsidP="00B067B1">
    <w:pPr>
      <w:pStyle w:val="Footer"/>
      <w:pBdr>
        <w:top w:val="single" w:sz="4" w:space="1" w:color="D9D9D9" w:themeColor="background1" w:themeShade="D9"/>
      </w:pBdr>
      <w:rPr>
        <w:b/>
      </w:rPr>
    </w:pPr>
  </w:p>
  <w:p w14:paraId="082BA579" w14:textId="77777777" w:rsidR="00AA547F" w:rsidRDefault="00AA547F">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2581FA" w14:textId="77777777" w:rsidR="00287471" w:rsidRDefault="00287471">
    <w:pPr>
      <w:pStyle w:val="Footer"/>
      <w:jc w:val="center"/>
    </w:pPr>
  </w:p>
  <w:p w14:paraId="64F815C1" w14:textId="77777777" w:rsidR="00287471" w:rsidRDefault="00287471">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A4BA34" w14:textId="77777777" w:rsidR="00287471" w:rsidRDefault="00287471" w:rsidP="00BC0860">
    <w:pPr>
      <w:pStyle w:val="Footer"/>
      <w:rPr>
        <w:b/>
      </w:rPr>
    </w:pPr>
  </w:p>
  <w:p w14:paraId="7D882C89" w14:textId="77777777" w:rsidR="00287471" w:rsidRDefault="00287471">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090998195"/>
      <w:docPartObj>
        <w:docPartGallery w:val="Page Numbers (Bottom of Page)"/>
        <w:docPartUnique/>
      </w:docPartObj>
    </w:sdtPr>
    <w:sdtEndPr>
      <w:rPr>
        <w:noProof/>
      </w:rPr>
    </w:sdtEndPr>
    <w:sdtContent>
      <w:p w14:paraId="6B24DF88" w14:textId="77777777" w:rsidR="00287471" w:rsidRDefault="00287471">
        <w:pPr>
          <w:pStyle w:val="Footer"/>
          <w:jc w:val="center"/>
        </w:pPr>
        <w:r>
          <w:fldChar w:fldCharType="begin"/>
        </w:r>
        <w:r>
          <w:instrText xml:space="preserve"> PAGE   \* MERGEFORMAT </w:instrText>
        </w:r>
        <w:r>
          <w:fldChar w:fldCharType="separate"/>
        </w:r>
        <w:r w:rsidR="00F25A34">
          <w:rPr>
            <w:noProof/>
          </w:rPr>
          <w:t>11</w:t>
        </w:r>
        <w:r>
          <w:rPr>
            <w:noProof/>
          </w:rPr>
          <w:fldChar w:fldCharType="end"/>
        </w:r>
      </w:p>
    </w:sdtContent>
  </w:sdt>
  <w:p w14:paraId="00A04598" w14:textId="77777777" w:rsidR="00287471" w:rsidRDefault="00287471">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76E425" w14:textId="77777777" w:rsidR="00287471" w:rsidRDefault="00287471">
    <w:pPr>
      <w:pStyle w:val="Footer"/>
      <w:jc w:val="center"/>
    </w:pPr>
    <w:r>
      <w:fldChar w:fldCharType="begin"/>
    </w:r>
    <w:r>
      <w:instrText xml:space="preserve"> PAGE   \* MERGEFORMAT </w:instrText>
    </w:r>
    <w:r>
      <w:fldChar w:fldCharType="separate"/>
    </w:r>
    <w:r w:rsidR="00916832">
      <w:rPr>
        <w:noProof/>
      </w:rPr>
      <w:t>ii</w:t>
    </w:r>
    <w:r>
      <w:rPr>
        <w:noProof/>
      </w:rPr>
      <w:fldChar w:fldCharType="end"/>
    </w:r>
  </w:p>
  <w:p w14:paraId="041B674A" w14:textId="77777777" w:rsidR="00287471" w:rsidRDefault="00287471" w:rsidP="008C4B73">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7B8E7F" w14:textId="77777777" w:rsidR="00287471" w:rsidRDefault="00287471">
    <w:pPr>
      <w:pStyle w:val="Footer"/>
      <w:jc w:val="center"/>
    </w:pPr>
    <w:r>
      <w:fldChar w:fldCharType="begin"/>
    </w:r>
    <w:r>
      <w:instrText xml:space="preserve"> PAGE   \* MERGEFORMAT </w:instrText>
    </w:r>
    <w:r>
      <w:fldChar w:fldCharType="separate"/>
    </w:r>
    <w:r w:rsidR="00916832">
      <w:rPr>
        <w:noProof/>
      </w:rPr>
      <w:t>9</w:t>
    </w:r>
    <w:r>
      <w:rPr>
        <w:noProof/>
      </w:rPr>
      <w:fldChar w:fldCharType="end"/>
    </w:r>
  </w:p>
  <w:p w14:paraId="73167760" w14:textId="77777777" w:rsidR="00287471" w:rsidRDefault="00287471" w:rsidP="008C4B73">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54526486"/>
      <w:docPartObj>
        <w:docPartGallery w:val="Page Numbers (Bottom of Page)"/>
        <w:docPartUnique/>
      </w:docPartObj>
    </w:sdtPr>
    <w:sdtEndPr>
      <w:rPr>
        <w:noProof/>
      </w:rPr>
    </w:sdtEndPr>
    <w:sdtContent>
      <w:p w14:paraId="7BD80F9A" w14:textId="77777777" w:rsidR="00287471" w:rsidRDefault="00287471" w:rsidP="00634404">
        <w:pPr>
          <w:pStyle w:val="Footer"/>
          <w:jc w:val="center"/>
        </w:pPr>
        <w:r>
          <w:fldChar w:fldCharType="begin"/>
        </w:r>
        <w:r>
          <w:instrText xml:space="preserve"> PAGE   \* MERGEFORMAT </w:instrText>
        </w:r>
        <w:r>
          <w:fldChar w:fldCharType="separate"/>
        </w:r>
        <w:r w:rsidR="00F25A34">
          <w:rPr>
            <w:noProof/>
          </w:rPr>
          <w:t>21</w:t>
        </w:r>
        <w:r>
          <w:rPr>
            <w:noProof/>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2D2E834" w14:textId="77777777" w:rsidR="00721DFA" w:rsidRDefault="00721DFA">
      <w:r>
        <w:separator/>
      </w:r>
    </w:p>
  </w:footnote>
  <w:footnote w:type="continuationSeparator" w:id="0">
    <w:p w14:paraId="73E3D707" w14:textId="77777777" w:rsidR="00721DFA" w:rsidRDefault="00721DFA">
      <w:r>
        <w:continuationSeparator/>
      </w:r>
    </w:p>
  </w:footnote>
  <w:footnote w:type="continuationNotice" w:id="1">
    <w:p w14:paraId="22263680" w14:textId="77777777" w:rsidR="00721DFA" w:rsidRDefault="00721DFA"/>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EDDABB" w14:textId="77777777" w:rsidR="00AA547F" w:rsidRDefault="00721DFA">
    <w:pPr>
      <w:pStyle w:val="Header"/>
    </w:pPr>
    <w:r>
      <w:rPr>
        <w:noProof/>
      </w:rPr>
      <w:pict w14:anchorId="652C324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031" type="#_x0000_t136" alt="" style="position:absolute;margin-left:0;margin-top:0;width:500.35pt;height:179.6pt;rotation:315;z-index:-251658228;mso-wrap-edited:f;mso-width-percent:0;mso-height-percent:0;mso-position-horizontal:center;mso-position-horizontal-relative:margin;mso-position-vertical:center;mso-position-vertical-relative:margin;mso-width-percent:0;mso-height-percent:0" o:allowincell="f" fillcolor="#bfbfbf [2412]" stroked="f">
          <v:fill opacity=".5"/>
          <v:textpath style="font-family:&quot;Times New Roman&quot;;font-size:1pt" string="DRAFT"/>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248ECD" w14:textId="77777777" w:rsidR="00AA547F" w:rsidRDefault="00721DFA" w:rsidP="002B027B">
    <w:pPr>
      <w:pStyle w:val="Header"/>
      <w:rPr>
        <w:b/>
        <w:i/>
      </w:rPr>
    </w:pPr>
    <w:r>
      <w:rPr>
        <w:noProof/>
      </w:rPr>
      <w:pict w14:anchorId="7FCC2AD4">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030" type="#_x0000_t136" alt="" style="position:absolute;margin-left:0;margin-top:0;width:500.35pt;height:179.6pt;rotation:315;z-index:-251658229;mso-wrap-edited:f;mso-width-percent:0;mso-height-percent:0;mso-position-horizontal:center;mso-position-horizontal-relative:margin;mso-position-vertical:center;mso-position-vertical-relative:margin;mso-width-percent:0;mso-height-percent:0" o:allowincell="f" fillcolor="#bfbfbf [2412]" stroked="f">
          <v:fill opacity=".5"/>
          <v:textpath style="font-family:&quot;Times New Roman&quot;;font-size:1pt" string="DRAFT"/>
          <w10:wrap anchorx="margin" anchory="margin"/>
        </v:shape>
      </w:pict>
    </w:r>
    <w:r w:rsidR="00AA547F">
      <w:rPr>
        <w:b/>
        <w:i/>
      </w:rPr>
      <w:t xml:space="preserve"> </w:t>
    </w:r>
    <w:r w:rsidR="00AA547F" w:rsidRPr="00F01242">
      <w:rPr>
        <w:i/>
      </w:rPr>
      <w:t>(Indicate actual name of the entity)</w:t>
    </w:r>
  </w:p>
  <w:p w14:paraId="6B873E57" w14:textId="77777777" w:rsidR="00AA547F" w:rsidRDefault="00AA547F" w:rsidP="002B027B">
    <w:pPr>
      <w:pStyle w:val="Header"/>
      <w:rPr>
        <w:b/>
        <w:i/>
      </w:rPr>
    </w:pPr>
    <w:r>
      <w:rPr>
        <w:b/>
      </w:rPr>
      <w:t>Annual Reports and Financial Statements</w:t>
    </w:r>
  </w:p>
  <w:p w14:paraId="3E6F70B7" w14:textId="77777777" w:rsidR="00AA547F" w:rsidRPr="00065C8B" w:rsidRDefault="00AA547F" w:rsidP="00B97DA9">
    <w:pPr>
      <w:pStyle w:val="Header"/>
      <w:pBdr>
        <w:bottom w:val="single" w:sz="4" w:space="1" w:color="auto"/>
      </w:pBdr>
      <w:rPr>
        <w:b/>
      </w:rPr>
    </w:pPr>
    <w:r>
      <w:rPr>
        <w:b/>
      </w:rPr>
      <w:t>For the year ended June 30, 2022.</w:t>
    </w:r>
  </w:p>
  <w:p w14:paraId="5443DF8A" w14:textId="77777777" w:rsidR="00AA547F" w:rsidRDefault="00AA547F">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9A7994" w14:textId="77777777" w:rsidR="00287471" w:rsidRDefault="00721DFA">
    <w:pPr>
      <w:pStyle w:val="Header"/>
    </w:pPr>
    <w:r>
      <w:rPr>
        <w:noProof/>
      </w:rPr>
      <w:pict w14:anchorId="679FB55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5831434" o:spid="_x0000_s1029" type="#_x0000_t136" alt="" style="position:absolute;margin-left:0;margin-top:0;width:500.35pt;height:179.6pt;rotation:315;z-index:-251658238;mso-wrap-edited:f;mso-width-percent:0;mso-height-percent:0;mso-position-horizontal:center;mso-position-horizontal-relative:margin;mso-position-vertical:center;mso-position-vertical-relative:margin;mso-width-percent:0;mso-height-percent:0" o:allowincell="f" fillcolor="#bfbfbf [2412]" stroked="f">
          <v:fill opacity=".5"/>
          <v:textpath style="font-family:&quot;Times New Roman&quot;;font-size:1pt" string="DRAFT"/>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15318C" w14:textId="77777777" w:rsidR="00AF7A6A" w:rsidRDefault="00AF7A6A">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BF3872" w14:textId="006B0A95" w:rsidR="004644A7" w:rsidRDefault="004644A7" w:rsidP="004644A7">
    <w:pPr>
      <w:pStyle w:val="Header"/>
      <w:rPr>
        <w:b/>
        <w:i/>
      </w:rPr>
    </w:pPr>
    <w:r>
      <w:rPr>
        <w:b/>
        <w:i/>
      </w:rPr>
      <w:t xml:space="preserve"> </w:t>
    </w:r>
    <w:r w:rsidRPr="00F01242">
      <w:rPr>
        <w:i/>
      </w:rPr>
      <w:t xml:space="preserve">(Indicate actual name of the </w:t>
    </w:r>
    <w:r w:rsidR="00CC1DE9">
      <w:rPr>
        <w:i/>
      </w:rPr>
      <w:t>Entity</w:t>
    </w:r>
    <w:r w:rsidRPr="00F01242">
      <w:rPr>
        <w:i/>
      </w:rPr>
      <w:t>)</w:t>
    </w:r>
  </w:p>
  <w:p w14:paraId="24E53738" w14:textId="5406F4C9" w:rsidR="000B38EC" w:rsidRDefault="002E20A2" w:rsidP="004644A7">
    <w:pPr>
      <w:pStyle w:val="Header"/>
      <w:pBdr>
        <w:bottom w:val="single" w:sz="4" w:space="1" w:color="auto"/>
      </w:pBdr>
      <w:rPr>
        <w:b/>
      </w:rPr>
    </w:pPr>
    <w:r>
      <w:rPr>
        <w:b/>
      </w:rPr>
      <w:t>Quarterly</w:t>
    </w:r>
    <w:r w:rsidR="00100460">
      <w:rPr>
        <w:b/>
      </w:rPr>
      <w:t xml:space="preserve"> </w:t>
    </w:r>
    <w:r w:rsidR="004644A7">
      <w:rPr>
        <w:b/>
      </w:rPr>
      <w:t>Report and Financial Statements</w:t>
    </w:r>
  </w:p>
  <w:p w14:paraId="5316F74E" w14:textId="72B938F1" w:rsidR="00287471" w:rsidRPr="00497B19" w:rsidRDefault="004644A7" w:rsidP="00497B19">
    <w:pPr>
      <w:pStyle w:val="Header"/>
      <w:pBdr>
        <w:bottom w:val="single" w:sz="4" w:space="1" w:color="auto"/>
      </w:pBdr>
      <w:rPr>
        <w:b/>
        <w:i/>
      </w:rPr>
    </w:pPr>
    <w:r>
      <w:rPr>
        <w:b/>
      </w:rPr>
      <w:t xml:space="preserve">for the </w:t>
    </w:r>
    <w:r w:rsidR="000B38EC">
      <w:rPr>
        <w:b/>
      </w:rPr>
      <w:t xml:space="preserve">Period </w:t>
    </w:r>
    <w:r>
      <w:rPr>
        <w:b/>
      </w:rPr>
      <w:t>ended</w:t>
    </w:r>
    <w:r w:rsidR="000B38EC">
      <w:rPr>
        <w:b/>
      </w:rPr>
      <w:t xml:space="preserve"> Sept/Dec/March/</w:t>
    </w:r>
    <w:r>
      <w:rPr>
        <w:b/>
      </w:rPr>
      <w:t>June</w:t>
    </w:r>
    <w:r w:rsidR="000B38EC">
      <w:rPr>
        <w:b/>
      </w:rPr>
      <w:t xml:space="preserve"> xx</w:t>
    </w:r>
    <w:r>
      <w:rPr>
        <w:b/>
      </w:rPr>
      <w:t>, 20xx.</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4C53B7" w14:textId="77777777" w:rsidR="00287471" w:rsidRDefault="00721DFA">
    <w:pPr>
      <w:pStyle w:val="Header"/>
    </w:pPr>
    <w:r>
      <w:rPr>
        <w:noProof/>
      </w:rPr>
      <w:pict w14:anchorId="4262168A">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5831437" o:spid="_x0000_s1028" type="#_x0000_t136" alt="" style="position:absolute;margin-left:0;margin-top:0;width:500.35pt;height:179.6pt;rotation:315;z-index:-251658236;mso-wrap-edited:f;mso-width-percent:0;mso-height-percent:0;mso-position-horizontal:center;mso-position-horizontal-relative:margin;mso-position-vertical:center;mso-position-vertical-relative:margin;mso-width-percent:0;mso-height-percent:0" o:allowincell="f" fillcolor="#bfbfbf [2412]" stroked="f">
          <v:fill opacity=".5"/>
          <v:textpath style="font-family:&quot;Times New Roman&quot;;font-size:1pt" string="DRAFT"/>
          <w10:wrap anchorx="margin" anchory="margin"/>
        </v:shape>
      </w:pic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6C11E5" w14:textId="1C20D599" w:rsidR="00AC65B6" w:rsidRDefault="00287471" w:rsidP="00AC65B6">
    <w:pPr>
      <w:pStyle w:val="Header"/>
      <w:rPr>
        <w:i/>
      </w:rPr>
    </w:pPr>
    <w:r>
      <w:rPr>
        <w:b/>
        <w:i/>
      </w:rPr>
      <w:t xml:space="preserve"> </w:t>
    </w:r>
    <w:r w:rsidR="00AC65B6" w:rsidRPr="00F01242">
      <w:rPr>
        <w:i/>
      </w:rPr>
      <w:t xml:space="preserve">(Indicate </w:t>
    </w:r>
    <w:r w:rsidR="00AC65B6">
      <w:rPr>
        <w:i/>
      </w:rPr>
      <w:t xml:space="preserve">the </w:t>
    </w:r>
    <w:r w:rsidR="00AC65B6" w:rsidRPr="00F01242">
      <w:rPr>
        <w:i/>
      </w:rPr>
      <w:t xml:space="preserve">actual name of the </w:t>
    </w:r>
    <w:r w:rsidR="00AC65B6">
      <w:rPr>
        <w:i/>
      </w:rPr>
      <w:t>County Executive/Assembly</w:t>
    </w:r>
    <w:r w:rsidR="00AC65B6" w:rsidRPr="00F01242">
      <w:rPr>
        <w:i/>
      </w:rPr>
      <w:t>)</w:t>
    </w:r>
  </w:p>
  <w:p w14:paraId="3B473A84" w14:textId="44609F89" w:rsidR="00287471" w:rsidRPr="00646C18" w:rsidRDefault="00532452" w:rsidP="00646C18">
    <w:pPr>
      <w:pStyle w:val="Header"/>
      <w:rPr>
        <w:b/>
      </w:rPr>
    </w:pPr>
    <w:r>
      <w:rPr>
        <w:b/>
      </w:rPr>
      <w:t>Quarterly</w:t>
    </w:r>
    <w:r w:rsidR="00100460">
      <w:rPr>
        <w:b/>
      </w:rPr>
      <w:t xml:space="preserve"> </w:t>
    </w:r>
    <w:r w:rsidR="00287471">
      <w:rPr>
        <w:b/>
      </w:rPr>
      <w:t>Report and Financial Statements</w:t>
    </w:r>
    <w:r w:rsidR="00646C18">
      <w:rPr>
        <w:b/>
      </w:rPr>
      <w:t xml:space="preserve"> </w:t>
    </w:r>
    <w:r w:rsidR="00287471">
      <w:rPr>
        <w:b/>
      </w:rPr>
      <w:t xml:space="preserve">for the </w:t>
    </w:r>
    <w:r w:rsidR="000B38EC">
      <w:rPr>
        <w:b/>
      </w:rPr>
      <w:t>Period ended Sept/</w:t>
    </w:r>
    <w:r w:rsidR="00EA12FC">
      <w:rPr>
        <w:b/>
      </w:rPr>
      <w:t>Dec/Mar/</w:t>
    </w:r>
    <w:r w:rsidR="00287471">
      <w:rPr>
        <w:b/>
      </w:rPr>
      <w:t xml:space="preserve">June </w:t>
    </w:r>
    <w:r w:rsidR="00EA12FC">
      <w:rPr>
        <w:b/>
      </w:rPr>
      <w:t>xx</w:t>
    </w:r>
    <w:r w:rsidR="00287471">
      <w:rPr>
        <w:b/>
      </w:rPr>
      <w:t>, 20</w:t>
    </w:r>
    <w:r w:rsidR="00AE4108">
      <w:rPr>
        <w:b/>
      </w:rPr>
      <w:t>xx</w:t>
    </w:r>
    <w:r w:rsidR="00287471">
      <w:rPr>
        <w:b/>
      </w:rPr>
      <w:t>.</w:t>
    </w:r>
  </w:p>
  <w:p w14:paraId="369CBF42" w14:textId="77777777" w:rsidR="00287471" w:rsidRDefault="00287471">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925880" w14:textId="5C5EDE3F" w:rsidR="00287471" w:rsidRDefault="00287471" w:rsidP="00942D3A">
    <w:pPr>
      <w:pStyle w:val="Header"/>
      <w:rPr>
        <w:b/>
        <w:i/>
      </w:rPr>
    </w:pPr>
    <w:r>
      <w:rPr>
        <w:b/>
        <w:i/>
      </w:rPr>
      <w:t xml:space="preserve"> </w:t>
    </w:r>
    <w:r w:rsidRPr="00F01242">
      <w:rPr>
        <w:i/>
      </w:rPr>
      <w:t xml:space="preserve">(Indicate </w:t>
    </w:r>
    <w:r w:rsidR="00D542F9">
      <w:rPr>
        <w:i/>
      </w:rPr>
      <w:t xml:space="preserve">the </w:t>
    </w:r>
    <w:r w:rsidRPr="00F01242">
      <w:rPr>
        <w:i/>
      </w:rPr>
      <w:t xml:space="preserve">actual name of the </w:t>
    </w:r>
    <w:r w:rsidR="004F0F04">
      <w:rPr>
        <w:i/>
      </w:rPr>
      <w:t>County</w:t>
    </w:r>
    <w:r w:rsidR="00E05C6F">
      <w:rPr>
        <w:i/>
      </w:rPr>
      <w:t xml:space="preserve"> Executive/Assembly</w:t>
    </w:r>
    <w:r w:rsidRPr="00F01242">
      <w:rPr>
        <w:i/>
      </w:rPr>
      <w:t>)</w:t>
    </w:r>
  </w:p>
  <w:p w14:paraId="7D59D417" w14:textId="3322FF3B" w:rsidR="000B38EC" w:rsidRDefault="007618A7" w:rsidP="00AE4108">
    <w:pPr>
      <w:pStyle w:val="Header"/>
      <w:pBdr>
        <w:bottom w:val="single" w:sz="4" w:space="1" w:color="auto"/>
      </w:pBdr>
      <w:rPr>
        <w:b/>
      </w:rPr>
    </w:pPr>
    <w:r>
      <w:rPr>
        <w:b/>
      </w:rPr>
      <w:t>Quarterly</w:t>
    </w:r>
    <w:r w:rsidR="00100460">
      <w:rPr>
        <w:b/>
      </w:rPr>
      <w:t xml:space="preserve"> </w:t>
    </w:r>
    <w:r w:rsidR="00287471">
      <w:rPr>
        <w:b/>
      </w:rPr>
      <w:t>Report and Financial Statements</w:t>
    </w:r>
  </w:p>
  <w:p w14:paraId="7A2A77A4" w14:textId="77777777" w:rsidR="00287471" w:rsidRPr="006E5F57" w:rsidRDefault="00287471" w:rsidP="00AE4108">
    <w:pPr>
      <w:pStyle w:val="Header"/>
      <w:pBdr>
        <w:bottom w:val="single" w:sz="4" w:space="1" w:color="auto"/>
      </w:pBdr>
      <w:rPr>
        <w:b/>
        <w:i/>
      </w:rPr>
    </w:pPr>
    <w:r>
      <w:rPr>
        <w:b/>
      </w:rPr>
      <w:t xml:space="preserve">for the </w:t>
    </w:r>
    <w:r w:rsidR="000B38EC">
      <w:rPr>
        <w:b/>
      </w:rPr>
      <w:t xml:space="preserve">Period </w:t>
    </w:r>
    <w:r>
      <w:rPr>
        <w:b/>
      </w:rPr>
      <w:t xml:space="preserve">ended </w:t>
    </w:r>
    <w:r w:rsidR="000B38EC">
      <w:rPr>
        <w:b/>
      </w:rPr>
      <w:t>Sept/Dec/Mar/</w:t>
    </w:r>
    <w:r>
      <w:rPr>
        <w:b/>
      </w:rPr>
      <w:t xml:space="preserve">June </w:t>
    </w:r>
    <w:r w:rsidR="000B38EC">
      <w:rPr>
        <w:b/>
      </w:rPr>
      <w:t>xxx</w:t>
    </w:r>
    <w:r>
      <w:rPr>
        <w:b/>
      </w:rPr>
      <w:t>, 20</w:t>
    </w:r>
    <w:r w:rsidR="00AE4108">
      <w:rPr>
        <w:b/>
      </w:rPr>
      <w:t>xx</w:t>
    </w:r>
    <w:r>
      <w:rPr>
        <w:b/>
      </w:rPr>
      <w:t>.</w:t>
    </w:r>
  </w:p>
  <w:p w14:paraId="4A3CCBC8" w14:textId="77777777" w:rsidR="00287471" w:rsidRDefault="00287471">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1B8725" w14:textId="77777777" w:rsidR="00287471" w:rsidRDefault="00721DFA">
    <w:pPr>
      <w:pStyle w:val="Header"/>
    </w:pPr>
    <w:r>
      <w:rPr>
        <w:noProof/>
      </w:rPr>
      <w:pict w14:anchorId="429DCA2A">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5831440" o:spid="_x0000_s1027" type="#_x0000_t136" alt="" style="position:absolute;margin-left:0;margin-top:0;width:500.35pt;height:179.6pt;rotation:315;z-index:-251658233;mso-wrap-edited:f;mso-width-percent:0;mso-height-percent:0;mso-position-horizontal:center;mso-position-horizontal-relative:margin;mso-position-vertical:center;mso-position-vertical-relative:margin;mso-width-percent:0;mso-height-percent:0" o:allowincell="f" fillcolor="#bfbfbf [2412]" stroked="f">
          <v:fill opacity=".5"/>
          <v:textpath style="font-family:&quot;Times New Roman&quot;;font-size:1pt" string="DRAFT"/>
          <w10:wrap anchorx="margin" anchory="margin"/>
        </v:shape>
      </w:pic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AAE73E" w14:textId="79BB851D" w:rsidR="00287471" w:rsidRDefault="00287471" w:rsidP="00942D3A">
    <w:pPr>
      <w:pStyle w:val="Header"/>
      <w:rPr>
        <w:b/>
        <w:i/>
      </w:rPr>
    </w:pPr>
    <w:r>
      <w:rPr>
        <w:b/>
        <w:i/>
      </w:rPr>
      <w:t xml:space="preserve"> </w:t>
    </w:r>
    <w:r w:rsidR="007829E6" w:rsidRPr="00F01242">
      <w:rPr>
        <w:i/>
      </w:rPr>
      <w:t xml:space="preserve">(Indicate </w:t>
    </w:r>
    <w:r w:rsidR="007829E6">
      <w:rPr>
        <w:i/>
      </w:rPr>
      <w:t xml:space="preserve">the </w:t>
    </w:r>
    <w:r w:rsidR="007829E6" w:rsidRPr="00F01242">
      <w:rPr>
        <w:i/>
      </w:rPr>
      <w:t>actual name of the entity</w:t>
    </w:r>
    <w:r w:rsidR="007829E6">
      <w:rPr>
        <w:i/>
      </w:rPr>
      <w:t xml:space="preserve"> County Executive/Assembly</w:t>
    </w:r>
    <w:r w:rsidR="007829E6" w:rsidRPr="00F01242">
      <w:rPr>
        <w:i/>
      </w:rPr>
      <w:t>)</w:t>
    </w:r>
  </w:p>
  <w:p w14:paraId="4F994205" w14:textId="6D2A1DDB" w:rsidR="00206BDD" w:rsidRPr="00206BDD" w:rsidRDefault="00F7257E" w:rsidP="00206BDD">
    <w:pPr>
      <w:pStyle w:val="Header"/>
      <w:pBdr>
        <w:bottom w:val="single" w:sz="4" w:space="1" w:color="auto"/>
      </w:pBdr>
      <w:rPr>
        <w:b/>
      </w:rPr>
    </w:pPr>
    <w:r>
      <w:rPr>
        <w:b/>
      </w:rPr>
      <w:t>Quarterly</w:t>
    </w:r>
    <w:r w:rsidR="00287471">
      <w:rPr>
        <w:b/>
      </w:rPr>
      <w:t xml:space="preserve"> Report and Financial Statements</w:t>
    </w:r>
    <w:r w:rsidR="001E6E7D">
      <w:rPr>
        <w:b/>
      </w:rPr>
      <w:t xml:space="preserve"> </w:t>
    </w:r>
    <w:r w:rsidR="00287471">
      <w:rPr>
        <w:b/>
      </w:rPr>
      <w:t xml:space="preserve">for the </w:t>
    </w:r>
    <w:r w:rsidR="000B38EC">
      <w:rPr>
        <w:b/>
      </w:rPr>
      <w:t>Period</w:t>
    </w:r>
    <w:r w:rsidR="00287471">
      <w:rPr>
        <w:b/>
      </w:rPr>
      <w:t xml:space="preserve"> ended </w:t>
    </w:r>
    <w:r w:rsidR="000B38EC">
      <w:rPr>
        <w:b/>
      </w:rPr>
      <w:t>Sept/Dec/Mar/</w:t>
    </w:r>
    <w:r w:rsidR="00287471">
      <w:rPr>
        <w:b/>
      </w:rPr>
      <w:t xml:space="preserve">June </w:t>
    </w:r>
    <w:r w:rsidR="000B38EC">
      <w:rPr>
        <w:b/>
      </w:rPr>
      <w:t>xx</w:t>
    </w:r>
    <w:r w:rsidR="00287471">
      <w:rPr>
        <w:b/>
      </w:rPr>
      <w:t>, 20</w:t>
    </w:r>
    <w:r w:rsidR="00974079">
      <w:rPr>
        <w:b/>
      </w:rPr>
      <w:t>xx</w:t>
    </w:r>
    <w:r w:rsidR="00287471">
      <w:rPr>
        <w:b/>
      </w:rPr>
      <w:t>.</w:t>
    </w:r>
  </w:p>
  <w:p w14:paraId="45869741" w14:textId="77777777" w:rsidR="008938BB" w:rsidRDefault="008938BB">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0D5E88" w14:textId="7E3643B9" w:rsidR="00287471" w:rsidRDefault="00287471" w:rsidP="00942D3A">
    <w:pPr>
      <w:pStyle w:val="Header"/>
      <w:rPr>
        <w:b/>
        <w:i/>
      </w:rPr>
    </w:pPr>
    <w:r>
      <w:rPr>
        <w:b/>
        <w:i/>
      </w:rPr>
      <w:t xml:space="preserve"> </w:t>
    </w:r>
    <w:r w:rsidRPr="00F01242">
      <w:rPr>
        <w:i/>
      </w:rPr>
      <w:t xml:space="preserve">(Indicate </w:t>
    </w:r>
    <w:r w:rsidR="00F7257E">
      <w:rPr>
        <w:i/>
      </w:rPr>
      <w:t xml:space="preserve">the </w:t>
    </w:r>
    <w:r w:rsidRPr="00F01242">
      <w:rPr>
        <w:i/>
      </w:rPr>
      <w:t>actual name of the entity</w:t>
    </w:r>
    <w:r w:rsidR="00DC47C1">
      <w:rPr>
        <w:i/>
      </w:rPr>
      <w:t xml:space="preserve"> County Executive/Assembly</w:t>
    </w:r>
    <w:r w:rsidRPr="00F01242">
      <w:rPr>
        <w:i/>
      </w:rPr>
      <w:t>)</w:t>
    </w:r>
  </w:p>
  <w:p w14:paraId="06F0679E" w14:textId="544CCFA5" w:rsidR="00CE25E6" w:rsidRDefault="00F7257E" w:rsidP="00206BDD">
    <w:pPr>
      <w:pStyle w:val="Header"/>
      <w:pBdr>
        <w:bottom w:val="single" w:sz="4" w:space="1" w:color="auto"/>
      </w:pBdr>
      <w:rPr>
        <w:b/>
      </w:rPr>
    </w:pPr>
    <w:r>
      <w:rPr>
        <w:b/>
      </w:rPr>
      <w:t>Quarterly</w:t>
    </w:r>
    <w:r w:rsidR="000B38EC">
      <w:rPr>
        <w:b/>
      </w:rPr>
      <w:t xml:space="preserve"> </w:t>
    </w:r>
    <w:r w:rsidR="00287471">
      <w:rPr>
        <w:b/>
      </w:rPr>
      <w:t>Report and Financial Statements</w:t>
    </w:r>
  </w:p>
  <w:p w14:paraId="4FC3D491" w14:textId="77777777" w:rsidR="00287471" w:rsidRPr="00CE25E6" w:rsidRDefault="00287471" w:rsidP="00206BDD">
    <w:pPr>
      <w:pStyle w:val="Header"/>
      <w:pBdr>
        <w:bottom w:val="single" w:sz="4" w:space="1" w:color="auto"/>
      </w:pBdr>
      <w:rPr>
        <w:b/>
      </w:rPr>
    </w:pPr>
    <w:r>
      <w:rPr>
        <w:b/>
      </w:rPr>
      <w:t xml:space="preserve">for the </w:t>
    </w:r>
    <w:r w:rsidR="000B38EC">
      <w:rPr>
        <w:b/>
      </w:rPr>
      <w:t>Period</w:t>
    </w:r>
    <w:r>
      <w:rPr>
        <w:b/>
      </w:rPr>
      <w:t xml:space="preserve"> ended </w:t>
    </w:r>
    <w:r w:rsidR="000B38EC">
      <w:rPr>
        <w:b/>
      </w:rPr>
      <w:t>Sept/Dec/Mar/</w:t>
    </w:r>
    <w:r>
      <w:rPr>
        <w:b/>
      </w:rPr>
      <w:t>June</w:t>
    </w:r>
    <w:r w:rsidR="000B38EC">
      <w:rPr>
        <w:b/>
      </w:rPr>
      <w:t xml:space="preserve"> xx</w:t>
    </w:r>
    <w:r>
      <w:rPr>
        <w:b/>
      </w:rPr>
      <w:t>, 20</w:t>
    </w:r>
    <w:r w:rsidR="00974079">
      <w:rPr>
        <w:b/>
      </w:rPr>
      <w:t>xx</w:t>
    </w:r>
    <w:r>
      <w:rPr>
        <w:b/>
      </w:rPr>
      <w:t>.</w:t>
    </w:r>
  </w:p>
  <w:p w14:paraId="26BE930C" w14:textId="77777777" w:rsidR="00287471" w:rsidRDefault="00287471">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5F0330" w14:textId="77777777" w:rsidR="00287471" w:rsidRDefault="00721DFA">
    <w:pPr>
      <w:pStyle w:val="Header"/>
    </w:pPr>
    <w:r>
      <w:rPr>
        <w:noProof/>
      </w:rPr>
      <w:pict w14:anchorId="2AF7ACE5">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5831443" o:spid="_x0000_s1026" type="#_x0000_t136" alt="" style="position:absolute;margin-left:0;margin-top:0;width:500.35pt;height:179.6pt;rotation:315;z-index:-251658230;mso-wrap-edited:f;mso-width-percent:0;mso-height-percent:0;mso-position-horizontal:center;mso-position-horizontal-relative:margin;mso-position-vertical:center;mso-position-vertical-relative:margin;mso-width-percent:0;mso-height-percent:0" o:allowincell="f" fillcolor="#bfbfbf [2412]" stroked="f">
          <v:fill opacity=".5"/>
          <v:textpath style="font-family:&quot;Times New Roman&quot;;font-size:1pt" string="DRAFT"/>
          <w10:wrap anchorx="margin" anchory="margin"/>
        </v:shape>
      </w:pic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EC4A16" w14:textId="77777777" w:rsidR="007829E6" w:rsidRDefault="007829E6" w:rsidP="003978AA">
    <w:pPr>
      <w:pStyle w:val="Header"/>
      <w:pBdr>
        <w:bottom w:val="single" w:sz="4" w:space="1" w:color="auto"/>
      </w:pBdr>
      <w:rPr>
        <w:i/>
      </w:rPr>
    </w:pPr>
    <w:r w:rsidRPr="00F01242">
      <w:rPr>
        <w:i/>
      </w:rPr>
      <w:t xml:space="preserve">(Indicate </w:t>
    </w:r>
    <w:r>
      <w:rPr>
        <w:i/>
      </w:rPr>
      <w:t xml:space="preserve">the </w:t>
    </w:r>
    <w:r w:rsidRPr="00F01242">
      <w:rPr>
        <w:i/>
      </w:rPr>
      <w:t>actual name of the entity</w:t>
    </w:r>
    <w:r>
      <w:rPr>
        <w:i/>
      </w:rPr>
      <w:t xml:space="preserve"> County Executive/Assembly</w:t>
    </w:r>
    <w:r w:rsidRPr="00F01242">
      <w:rPr>
        <w:i/>
      </w:rPr>
      <w:t>)</w:t>
    </w:r>
  </w:p>
  <w:p w14:paraId="6BFD8D29" w14:textId="0AE9ABC1" w:rsidR="00287471" w:rsidRPr="00923947" w:rsidRDefault="005C0F83" w:rsidP="003978AA">
    <w:pPr>
      <w:pStyle w:val="Header"/>
      <w:pBdr>
        <w:bottom w:val="single" w:sz="4" w:space="1" w:color="auto"/>
      </w:pBdr>
      <w:rPr>
        <w:b/>
      </w:rPr>
    </w:pPr>
    <w:r>
      <w:rPr>
        <w:b/>
      </w:rPr>
      <w:t>Quarterly Reports</w:t>
    </w:r>
    <w:r w:rsidR="00287471">
      <w:rPr>
        <w:b/>
      </w:rPr>
      <w:t xml:space="preserve"> and Financial Statements</w:t>
    </w:r>
    <w:r w:rsidR="00923947">
      <w:rPr>
        <w:b/>
      </w:rPr>
      <w:t xml:space="preserve"> </w:t>
    </w:r>
    <w:r w:rsidR="00A966E8">
      <w:rPr>
        <w:b/>
      </w:rPr>
      <w:t>F</w:t>
    </w:r>
    <w:r w:rsidR="00287471">
      <w:rPr>
        <w:b/>
      </w:rPr>
      <w:t xml:space="preserve">or the </w:t>
    </w:r>
    <w:r w:rsidR="00A966E8">
      <w:rPr>
        <w:b/>
      </w:rPr>
      <w:t>Period</w:t>
    </w:r>
    <w:r w:rsidR="00287471">
      <w:rPr>
        <w:b/>
      </w:rPr>
      <w:t xml:space="preserve"> ended </w:t>
    </w:r>
    <w:r w:rsidR="00A966E8">
      <w:rPr>
        <w:b/>
      </w:rPr>
      <w:t>Sep/Dec/Mar/</w:t>
    </w:r>
    <w:r w:rsidR="00287471">
      <w:rPr>
        <w:b/>
      </w:rPr>
      <w:t xml:space="preserve">June </w:t>
    </w:r>
    <w:r w:rsidR="00A966E8">
      <w:rPr>
        <w:b/>
      </w:rPr>
      <w:t>XX</w:t>
    </w:r>
    <w:r w:rsidR="00287471">
      <w:rPr>
        <w:b/>
      </w:rPr>
      <w:t>, 20</w:t>
    </w:r>
    <w:r w:rsidR="003978AA">
      <w:rPr>
        <w:b/>
      </w:rPr>
      <w:t>XX</w:t>
    </w:r>
    <w:r w:rsidR="00287471">
      <w:rPr>
        <w:b/>
      </w:rPr>
      <w:t>.</w:t>
    </w:r>
  </w:p>
  <w:p w14:paraId="791D4957" w14:textId="77777777" w:rsidR="00287471" w:rsidRDefault="00287471">
    <w:pPr>
      <w:spacing w:line="0" w:lineRule="atLeast"/>
      <w:rPr>
        <w:sz w:val="0"/>
        <w:szCs w:val="0"/>
      </w:rP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A31123" w14:textId="77777777" w:rsidR="00287471" w:rsidRDefault="00721DFA">
    <w:pPr>
      <w:pStyle w:val="Header"/>
    </w:pPr>
    <w:r>
      <w:rPr>
        <w:noProof/>
      </w:rPr>
      <w:pict w14:anchorId="276E1313">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85831442" o:spid="_x0000_s1025" type="#_x0000_t136" alt="" style="position:absolute;margin-left:0;margin-top:0;width:500.35pt;height:179.6pt;rotation:315;z-index:-251658231;mso-wrap-edited:f;mso-width-percent:0;mso-height-percent:0;mso-position-horizontal:center;mso-position-horizontal-relative:margin;mso-position-vertical:center;mso-position-vertical-relative:margin;mso-width-percent:0;mso-height-percent:0" o:allowincell="f" fillcolor="#bfbfbf [2412]" stroked="f">
          <v:fill opacity=".5"/>
          <v:textpath style="font-family:&quot;Times New Roman&quot;;font-size:1pt" string="DRAFT"/>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2D674F5"/>
    <w:multiLevelType w:val="hybridMultilevel"/>
    <w:tmpl w:val="AADA19AA"/>
    <w:lvl w:ilvl="0" w:tplc="A12E022A">
      <w:start w:val="1"/>
      <w:numFmt w:val="lowerRoman"/>
      <w:lvlText w:val="%1)"/>
      <w:lvlJc w:val="left"/>
      <w:pPr>
        <w:ind w:left="720" w:hanging="360"/>
      </w:pPr>
      <w:rPr>
        <w:rFonts w:ascii="Times New Roman" w:eastAsia="Times New Roman" w:hAnsi="Times New Roman" w:cs="Times New Roman"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 w15:restartNumberingAfterBreak="0">
    <w:nsid w:val="06E373CD"/>
    <w:multiLevelType w:val="hybridMultilevel"/>
    <w:tmpl w:val="25CA1AF0"/>
    <w:lvl w:ilvl="0" w:tplc="922070F8">
      <w:start w:val="1"/>
      <w:numFmt w:val="lowerLetter"/>
      <w:lvlText w:val="%1)"/>
      <w:lvlJc w:val="left"/>
      <w:pPr>
        <w:ind w:left="644" w:hanging="360"/>
      </w:pPr>
      <w:rPr>
        <w:rFonts w:hint="default"/>
        <w:b/>
        <w:color w:val="231F20"/>
      </w:rPr>
    </w:lvl>
    <w:lvl w:ilvl="1" w:tplc="08090019" w:tentative="1">
      <w:start w:val="1"/>
      <w:numFmt w:val="lowerLetter"/>
      <w:lvlText w:val="%2."/>
      <w:lvlJc w:val="left"/>
      <w:pPr>
        <w:ind w:left="1364" w:hanging="360"/>
      </w:pPr>
    </w:lvl>
    <w:lvl w:ilvl="2" w:tplc="0809001B" w:tentative="1">
      <w:start w:val="1"/>
      <w:numFmt w:val="lowerRoman"/>
      <w:lvlText w:val="%3."/>
      <w:lvlJc w:val="right"/>
      <w:pPr>
        <w:ind w:left="2084" w:hanging="180"/>
      </w:pPr>
    </w:lvl>
    <w:lvl w:ilvl="3" w:tplc="0809000F" w:tentative="1">
      <w:start w:val="1"/>
      <w:numFmt w:val="decimal"/>
      <w:lvlText w:val="%4."/>
      <w:lvlJc w:val="left"/>
      <w:pPr>
        <w:ind w:left="2804" w:hanging="360"/>
      </w:pPr>
    </w:lvl>
    <w:lvl w:ilvl="4" w:tplc="08090019" w:tentative="1">
      <w:start w:val="1"/>
      <w:numFmt w:val="lowerLetter"/>
      <w:lvlText w:val="%5."/>
      <w:lvlJc w:val="left"/>
      <w:pPr>
        <w:ind w:left="3524" w:hanging="360"/>
      </w:pPr>
    </w:lvl>
    <w:lvl w:ilvl="5" w:tplc="0809001B" w:tentative="1">
      <w:start w:val="1"/>
      <w:numFmt w:val="lowerRoman"/>
      <w:lvlText w:val="%6."/>
      <w:lvlJc w:val="right"/>
      <w:pPr>
        <w:ind w:left="4244" w:hanging="180"/>
      </w:pPr>
    </w:lvl>
    <w:lvl w:ilvl="6" w:tplc="0809000F" w:tentative="1">
      <w:start w:val="1"/>
      <w:numFmt w:val="decimal"/>
      <w:lvlText w:val="%7."/>
      <w:lvlJc w:val="left"/>
      <w:pPr>
        <w:ind w:left="4964" w:hanging="360"/>
      </w:pPr>
    </w:lvl>
    <w:lvl w:ilvl="7" w:tplc="08090019" w:tentative="1">
      <w:start w:val="1"/>
      <w:numFmt w:val="lowerLetter"/>
      <w:lvlText w:val="%8."/>
      <w:lvlJc w:val="left"/>
      <w:pPr>
        <w:ind w:left="5684" w:hanging="360"/>
      </w:pPr>
    </w:lvl>
    <w:lvl w:ilvl="8" w:tplc="0809001B" w:tentative="1">
      <w:start w:val="1"/>
      <w:numFmt w:val="lowerRoman"/>
      <w:lvlText w:val="%9."/>
      <w:lvlJc w:val="right"/>
      <w:pPr>
        <w:ind w:left="6404" w:hanging="180"/>
      </w:pPr>
    </w:lvl>
  </w:abstractNum>
  <w:abstractNum w:abstractNumId="2" w15:restartNumberingAfterBreak="0">
    <w:nsid w:val="0B8C3CD9"/>
    <w:multiLevelType w:val="hybridMultilevel"/>
    <w:tmpl w:val="E5CC5F0C"/>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0BE44969"/>
    <w:multiLevelType w:val="hybridMultilevel"/>
    <w:tmpl w:val="44A845D2"/>
    <w:lvl w:ilvl="0" w:tplc="A12E022A">
      <w:start w:val="1"/>
      <w:numFmt w:val="lowerRoman"/>
      <w:lvlText w:val="%1)"/>
      <w:lvlJc w:val="left"/>
      <w:pPr>
        <w:ind w:left="1004" w:hanging="360"/>
      </w:pPr>
      <w:rPr>
        <w:rFonts w:ascii="Times New Roman" w:eastAsia="Times New Roman" w:hAnsi="Times New Roman" w:cs="Times New Roman"/>
      </w:rPr>
    </w:lvl>
    <w:lvl w:ilvl="1" w:tplc="A12E022A">
      <w:start w:val="1"/>
      <w:numFmt w:val="lowerRoman"/>
      <w:lvlText w:val="%2)"/>
      <w:lvlJc w:val="left"/>
      <w:pPr>
        <w:ind w:left="2138" w:hanging="720"/>
      </w:pPr>
      <w:rPr>
        <w:rFonts w:ascii="Times New Roman" w:eastAsia="Times New Roman" w:hAnsi="Times New Roman" w:cs="Times New Roman" w:hint="default"/>
      </w:rPr>
    </w:lvl>
    <w:lvl w:ilvl="2" w:tplc="2000001B" w:tentative="1">
      <w:start w:val="1"/>
      <w:numFmt w:val="lowerRoman"/>
      <w:lvlText w:val="%3."/>
      <w:lvlJc w:val="right"/>
      <w:pPr>
        <w:ind w:left="2444" w:hanging="180"/>
      </w:pPr>
    </w:lvl>
    <w:lvl w:ilvl="3" w:tplc="2000000F" w:tentative="1">
      <w:start w:val="1"/>
      <w:numFmt w:val="decimal"/>
      <w:lvlText w:val="%4."/>
      <w:lvlJc w:val="left"/>
      <w:pPr>
        <w:ind w:left="3164" w:hanging="360"/>
      </w:pPr>
    </w:lvl>
    <w:lvl w:ilvl="4" w:tplc="20000019" w:tentative="1">
      <w:start w:val="1"/>
      <w:numFmt w:val="lowerLetter"/>
      <w:lvlText w:val="%5."/>
      <w:lvlJc w:val="left"/>
      <w:pPr>
        <w:ind w:left="3884" w:hanging="360"/>
      </w:pPr>
    </w:lvl>
    <w:lvl w:ilvl="5" w:tplc="2000001B" w:tentative="1">
      <w:start w:val="1"/>
      <w:numFmt w:val="lowerRoman"/>
      <w:lvlText w:val="%6."/>
      <w:lvlJc w:val="right"/>
      <w:pPr>
        <w:ind w:left="4604" w:hanging="180"/>
      </w:pPr>
    </w:lvl>
    <w:lvl w:ilvl="6" w:tplc="2000000F" w:tentative="1">
      <w:start w:val="1"/>
      <w:numFmt w:val="decimal"/>
      <w:lvlText w:val="%7."/>
      <w:lvlJc w:val="left"/>
      <w:pPr>
        <w:ind w:left="5324" w:hanging="360"/>
      </w:pPr>
    </w:lvl>
    <w:lvl w:ilvl="7" w:tplc="20000019" w:tentative="1">
      <w:start w:val="1"/>
      <w:numFmt w:val="lowerLetter"/>
      <w:lvlText w:val="%8."/>
      <w:lvlJc w:val="left"/>
      <w:pPr>
        <w:ind w:left="6044" w:hanging="360"/>
      </w:pPr>
    </w:lvl>
    <w:lvl w:ilvl="8" w:tplc="2000001B" w:tentative="1">
      <w:start w:val="1"/>
      <w:numFmt w:val="lowerRoman"/>
      <w:lvlText w:val="%9."/>
      <w:lvlJc w:val="right"/>
      <w:pPr>
        <w:ind w:left="6764" w:hanging="180"/>
      </w:pPr>
    </w:lvl>
  </w:abstractNum>
  <w:abstractNum w:abstractNumId="4" w15:restartNumberingAfterBreak="0">
    <w:nsid w:val="0CF1392F"/>
    <w:multiLevelType w:val="hybridMultilevel"/>
    <w:tmpl w:val="FCA62570"/>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5" w15:restartNumberingAfterBreak="0">
    <w:nsid w:val="11A107FD"/>
    <w:multiLevelType w:val="hybridMultilevel"/>
    <w:tmpl w:val="2B04992A"/>
    <w:lvl w:ilvl="0" w:tplc="0809000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 w15:restartNumberingAfterBreak="0">
    <w:nsid w:val="12253A03"/>
    <w:multiLevelType w:val="hybridMultilevel"/>
    <w:tmpl w:val="7DC6A69C"/>
    <w:lvl w:ilvl="0" w:tplc="F50213D2">
      <w:start w:val="12"/>
      <w:numFmt w:val="decimal"/>
      <w:lvlText w:val="%1."/>
      <w:lvlJc w:val="left"/>
      <w:pPr>
        <w:ind w:left="502" w:hanging="360"/>
      </w:pPr>
      <w:rPr>
        <w:rFonts w:hint="default"/>
        <w:b/>
        <w:bCs/>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7" w15:restartNumberingAfterBreak="0">
    <w:nsid w:val="126F69CA"/>
    <w:multiLevelType w:val="hybridMultilevel"/>
    <w:tmpl w:val="E71A6EA2"/>
    <w:lvl w:ilvl="0" w:tplc="0809000F">
      <w:start w:val="1"/>
      <w:numFmt w:val="decimal"/>
      <w:lvlText w:val="%1."/>
      <w:lvlJc w:val="left"/>
      <w:pPr>
        <w:ind w:left="720" w:hanging="360"/>
      </w:pPr>
    </w:lvl>
    <w:lvl w:ilvl="1" w:tplc="04090017">
      <w:start w:val="1"/>
      <w:numFmt w:val="lowerLetter"/>
      <w:lvlText w:val="%2)"/>
      <w:lvlJc w:val="left"/>
      <w:pPr>
        <w:ind w:left="1440" w:hanging="360"/>
      </w:pPr>
      <w:rPr>
        <w:rFonts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133512DD"/>
    <w:multiLevelType w:val="hybridMultilevel"/>
    <w:tmpl w:val="0FC8AA6A"/>
    <w:lvl w:ilvl="0" w:tplc="E02A5082">
      <w:start w:val="3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15C25E30"/>
    <w:multiLevelType w:val="hybridMultilevel"/>
    <w:tmpl w:val="3F2A8EF0"/>
    <w:lvl w:ilvl="0" w:tplc="F8F8D69C">
      <w:start w:val="13"/>
      <w:numFmt w:val="decimal"/>
      <w:lvlText w:val="%1."/>
      <w:lvlJc w:val="left"/>
      <w:pPr>
        <w:ind w:left="502" w:hanging="360"/>
      </w:pPr>
      <w:rPr>
        <w:rFonts w:hint="default"/>
        <w:b/>
        <w:bCs/>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0" w15:restartNumberingAfterBreak="0">
    <w:nsid w:val="16B30105"/>
    <w:multiLevelType w:val="hybridMultilevel"/>
    <w:tmpl w:val="ACF6D2D4"/>
    <w:lvl w:ilvl="0" w:tplc="8752F1D4">
      <w:start w:val="1"/>
      <w:numFmt w:val="decimal"/>
      <w:lvlText w:val="%1."/>
      <w:lvlJc w:val="left"/>
      <w:pPr>
        <w:ind w:left="360" w:hanging="360"/>
      </w:pPr>
      <w:rPr>
        <w:rFonts w:hint="default"/>
        <w:b/>
        <w:bCs/>
      </w:rPr>
    </w:lvl>
    <w:lvl w:ilvl="1" w:tplc="20000019" w:tentative="1">
      <w:start w:val="1"/>
      <w:numFmt w:val="lowerLetter"/>
      <w:lvlText w:val="%2."/>
      <w:lvlJc w:val="left"/>
      <w:pPr>
        <w:ind w:left="-1246" w:hanging="360"/>
      </w:pPr>
    </w:lvl>
    <w:lvl w:ilvl="2" w:tplc="2000001B" w:tentative="1">
      <w:start w:val="1"/>
      <w:numFmt w:val="lowerRoman"/>
      <w:lvlText w:val="%3."/>
      <w:lvlJc w:val="right"/>
      <w:pPr>
        <w:ind w:left="-526" w:hanging="180"/>
      </w:pPr>
    </w:lvl>
    <w:lvl w:ilvl="3" w:tplc="2000000F" w:tentative="1">
      <w:start w:val="1"/>
      <w:numFmt w:val="decimal"/>
      <w:lvlText w:val="%4."/>
      <w:lvlJc w:val="left"/>
      <w:pPr>
        <w:ind w:left="194" w:hanging="360"/>
      </w:pPr>
    </w:lvl>
    <w:lvl w:ilvl="4" w:tplc="20000019" w:tentative="1">
      <w:start w:val="1"/>
      <w:numFmt w:val="lowerLetter"/>
      <w:lvlText w:val="%5."/>
      <w:lvlJc w:val="left"/>
      <w:pPr>
        <w:ind w:left="914" w:hanging="360"/>
      </w:pPr>
    </w:lvl>
    <w:lvl w:ilvl="5" w:tplc="2000001B" w:tentative="1">
      <w:start w:val="1"/>
      <w:numFmt w:val="lowerRoman"/>
      <w:lvlText w:val="%6."/>
      <w:lvlJc w:val="right"/>
      <w:pPr>
        <w:ind w:left="1634" w:hanging="180"/>
      </w:pPr>
    </w:lvl>
    <w:lvl w:ilvl="6" w:tplc="2000000F" w:tentative="1">
      <w:start w:val="1"/>
      <w:numFmt w:val="decimal"/>
      <w:lvlText w:val="%7."/>
      <w:lvlJc w:val="left"/>
      <w:pPr>
        <w:ind w:left="2354" w:hanging="360"/>
      </w:pPr>
    </w:lvl>
    <w:lvl w:ilvl="7" w:tplc="20000019" w:tentative="1">
      <w:start w:val="1"/>
      <w:numFmt w:val="lowerLetter"/>
      <w:lvlText w:val="%8."/>
      <w:lvlJc w:val="left"/>
      <w:pPr>
        <w:ind w:left="3074" w:hanging="360"/>
      </w:pPr>
    </w:lvl>
    <w:lvl w:ilvl="8" w:tplc="2000001B" w:tentative="1">
      <w:start w:val="1"/>
      <w:numFmt w:val="lowerRoman"/>
      <w:lvlText w:val="%9."/>
      <w:lvlJc w:val="right"/>
      <w:pPr>
        <w:ind w:left="3794" w:hanging="180"/>
      </w:pPr>
    </w:lvl>
  </w:abstractNum>
  <w:abstractNum w:abstractNumId="11" w15:restartNumberingAfterBreak="0">
    <w:nsid w:val="177B04D5"/>
    <w:multiLevelType w:val="hybridMultilevel"/>
    <w:tmpl w:val="87044F5A"/>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178042FF"/>
    <w:multiLevelType w:val="multilevel"/>
    <w:tmpl w:val="9B20BAEE"/>
    <w:lvl w:ilvl="0">
      <w:start w:val="1"/>
      <w:numFmt w:val="upperRoman"/>
      <w:pStyle w:val="Heading1"/>
      <w:lvlText w:val="%1."/>
      <w:lvlJc w:val="right"/>
      <w:pPr>
        <w:ind w:left="720" w:hanging="360"/>
      </w:pPr>
      <w:rPr>
        <w:b/>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3" w15:restartNumberingAfterBreak="0">
    <w:nsid w:val="187628CC"/>
    <w:multiLevelType w:val="hybridMultilevel"/>
    <w:tmpl w:val="90FEE5E2"/>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190D2C7E"/>
    <w:multiLevelType w:val="hybridMultilevel"/>
    <w:tmpl w:val="DB5AACDE"/>
    <w:lvl w:ilvl="0" w:tplc="4C6E6F36">
      <w:start w:val="1"/>
      <w:numFmt w:val="lowerRoman"/>
      <w:lvlText w:val="%1)"/>
      <w:lvlJc w:val="left"/>
      <w:pPr>
        <w:ind w:left="1004" w:hanging="720"/>
      </w:pPr>
      <w:rPr>
        <w:rFonts w:hint="default"/>
        <w:b/>
        <w:color w:val="231F20"/>
        <w:w w:val="96"/>
      </w:rPr>
    </w:lvl>
    <w:lvl w:ilvl="1" w:tplc="08090019" w:tentative="1">
      <w:start w:val="1"/>
      <w:numFmt w:val="lowerLetter"/>
      <w:lvlText w:val="%2."/>
      <w:lvlJc w:val="left"/>
      <w:pPr>
        <w:ind w:left="1364" w:hanging="360"/>
      </w:pPr>
    </w:lvl>
    <w:lvl w:ilvl="2" w:tplc="0809001B" w:tentative="1">
      <w:start w:val="1"/>
      <w:numFmt w:val="lowerRoman"/>
      <w:lvlText w:val="%3."/>
      <w:lvlJc w:val="right"/>
      <w:pPr>
        <w:ind w:left="2084" w:hanging="180"/>
      </w:pPr>
    </w:lvl>
    <w:lvl w:ilvl="3" w:tplc="0809000F" w:tentative="1">
      <w:start w:val="1"/>
      <w:numFmt w:val="decimal"/>
      <w:lvlText w:val="%4."/>
      <w:lvlJc w:val="left"/>
      <w:pPr>
        <w:ind w:left="2804" w:hanging="360"/>
      </w:pPr>
    </w:lvl>
    <w:lvl w:ilvl="4" w:tplc="08090019" w:tentative="1">
      <w:start w:val="1"/>
      <w:numFmt w:val="lowerLetter"/>
      <w:lvlText w:val="%5."/>
      <w:lvlJc w:val="left"/>
      <w:pPr>
        <w:ind w:left="3524" w:hanging="360"/>
      </w:pPr>
    </w:lvl>
    <w:lvl w:ilvl="5" w:tplc="0809001B" w:tentative="1">
      <w:start w:val="1"/>
      <w:numFmt w:val="lowerRoman"/>
      <w:lvlText w:val="%6."/>
      <w:lvlJc w:val="right"/>
      <w:pPr>
        <w:ind w:left="4244" w:hanging="180"/>
      </w:pPr>
    </w:lvl>
    <w:lvl w:ilvl="6" w:tplc="0809000F" w:tentative="1">
      <w:start w:val="1"/>
      <w:numFmt w:val="decimal"/>
      <w:lvlText w:val="%7."/>
      <w:lvlJc w:val="left"/>
      <w:pPr>
        <w:ind w:left="4964" w:hanging="360"/>
      </w:pPr>
    </w:lvl>
    <w:lvl w:ilvl="7" w:tplc="08090019" w:tentative="1">
      <w:start w:val="1"/>
      <w:numFmt w:val="lowerLetter"/>
      <w:lvlText w:val="%8."/>
      <w:lvlJc w:val="left"/>
      <w:pPr>
        <w:ind w:left="5684" w:hanging="360"/>
      </w:pPr>
    </w:lvl>
    <w:lvl w:ilvl="8" w:tplc="0809001B" w:tentative="1">
      <w:start w:val="1"/>
      <w:numFmt w:val="lowerRoman"/>
      <w:lvlText w:val="%9."/>
      <w:lvlJc w:val="right"/>
      <w:pPr>
        <w:ind w:left="6404" w:hanging="180"/>
      </w:pPr>
    </w:lvl>
  </w:abstractNum>
  <w:abstractNum w:abstractNumId="15" w15:restartNumberingAfterBreak="0">
    <w:nsid w:val="194112C2"/>
    <w:multiLevelType w:val="hybridMultilevel"/>
    <w:tmpl w:val="9C8ADFDE"/>
    <w:lvl w:ilvl="0" w:tplc="B510C68E">
      <w:start w:val="1"/>
      <w:numFmt w:val="lowerRoman"/>
      <w:lvlText w:val="%1."/>
      <w:lvlJc w:val="right"/>
      <w:pPr>
        <w:ind w:left="502"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6" w15:restartNumberingAfterBreak="0">
    <w:nsid w:val="1BF53844"/>
    <w:multiLevelType w:val="hybridMultilevel"/>
    <w:tmpl w:val="4106EBE2"/>
    <w:lvl w:ilvl="0" w:tplc="08090017">
      <w:start w:val="1"/>
      <w:numFmt w:val="lowerLetter"/>
      <w:lvlText w:val="%1)"/>
      <w:lvlJc w:val="left"/>
      <w:pPr>
        <w:ind w:left="720" w:hanging="360"/>
      </w:pPr>
    </w:lvl>
    <w:lvl w:ilvl="1" w:tplc="0409001B">
      <w:start w:val="1"/>
      <w:numFmt w:val="lowerRoman"/>
      <w:lvlText w:val="%2."/>
      <w:lvlJc w:val="right"/>
      <w:pPr>
        <w:ind w:left="72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1D7A133E"/>
    <w:multiLevelType w:val="hybridMultilevel"/>
    <w:tmpl w:val="079E736A"/>
    <w:lvl w:ilvl="0" w:tplc="4D5AE4CC">
      <w:start w:val="1"/>
      <w:numFmt w:val="lowerLetter"/>
      <w:lvlText w:val="%1)"/>
      <w:lvlJc w:val="left"/>
      <w:pPr>
        <w:ind w:left="1440" w:hanging="360"/>
      </w:pPr>
      <w:rPr>
        <w:rFonts w:hint="default"/>
        <w:b w:val="0"/>
        <w:bCs/>
        <w:color w:val="231F20"/>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8" w15:restartNumberingAfterBreak="0">
    <w:nsid w:val="21E47284"/>
    <w:multiLevelType w:val="multilevel"/>
    <w:tmpl w:val="315022E4"/>
    <w:lvl w:ilvl="0">
      <w:start w:val="1"/>
      <w:numFmt w:val="decimal"/>
      <w:pStyle w:val="Heading8"/>
      <w:lvlText w:val="%1"/>
      <w:lvlJc w:val="left"/>
      <w:pPr>
        <w:tabs>
          <w:tab w:val="num" w:pos="720"/>
        </w:tabs>
        <w:ind w:left="720" w:hanging="360"/>
      </w:pPr>
      <w:rPr>
        <w:rFonts w:hint="default"/>
      </w:rPr>
    </w:lvl>
    <w:lvl w:ilvl="1">
      <w:start w:val="1"/>
      <w:numFmt w:val="decimal"/>
      <w:isLgl/>
      <w:lvlText w:val="%1.%2"/>
      <w:lvlJc w:val="left"/>
      <w:pPr>
        <w:ind w:left="780" w:hanging="4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19" w15:restartNumberingAfterBreak="0">
    <w:nsid w:val="287E127C"/>
    <w:multiLevelType w:val="hybridMultilevel"/>
    <w:tmpl w:val="7B84173C"/>
    <w:lvl w:ilvl="0" w:tplc="0809001B">
      <w:start w:val="1"/>
      <w:numFmt w:val="lowerRoman"/>
      <w:lvlText w:val="%1."/>
      <w:lvlJc w:val="righ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0" w15:restartNumberingAfterBreak="0">
    <w:nsid w:val="3C053E44"/>
    <w:multiLevelType w:val="hybridMultilevel"/>
    <w:tmpl w:val="F2C894D8"/>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1" w15:restartNumberingAfterBreak="0">
    <w:nsid w:val="3E6A2757"/>
    <w:multiLevelType w:val="hybridMultilevel"/>
    <w:tmpl w:val="CE343BF0"/>
    <w:lvl w:ilvl="0" w:tplc="A12E022A">
      <w:start w:val="1"/>
      <w:numFmt w:val="lowerRoman"/>
      <w:lvlText w:val="%1)"/>
      <w:lvlJc w:val="left"/>
      <w:pPr>
        <w:ind w:left="360" w:hanging="360"/>
      </w:pPr>
      <w:rPr>
        <w:rFonts w:ascii="Times New Roman" w:eastAsia="Times New Roman" w:hAnsi="Times New Roman" w:cs="Times New Roman" w:hint="default"/>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22" w15:restartNumberingAfterBreak="0">
    <w:nsid w:val="42103084"/>
    <w:multiLevelType w:val="hybridMultilevel"/>
    <w:tmpl w:val="BE6CDF12"/>
    <w:lvl w:ilvl="0" w:tplc="65889CFC">
      <w:start w:val="1"/>
      <w:numFmt w:val="lowerRoman"/>
      <w:lvlText w:val="%1)"/>
      <w:lvlJc w:val="left"/>
      <w:pPr>
        <w:ind w:left="1440" w:hanging="360"/>
      </w:pPr>
      <w:rPr>
        <w:rFonts w:ascii="Times New Roman" w:eastAsia="Times New Roman" w:hAnsi="Times New Roman" w:cs="Times New Roman" w:hint="default"/>
        <w:b w:val="0"/>
        <w:bCs/>
      </w:rPr>
    </w:lvl>
    <w:lvl w:ilvl="1" w:tplc="E38CF054">
      <w:start w:val="1"/>
      <w:numFmt w:val="lowerLetter"/>
      <w:lvlText w:val="%2)"/>
      <w:lvlJc w:val="left"/>
      <w:pPr>
        <w:ind w:left="2160" w:hanging="360"/>
      </w:pPr>
      <w:rPr>
        <w:rFonts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3" w15:restartNumberingAfterBreak="0">
    <w:nsid w:val="45701BAE"/>
    <w:multiLevelType w:val="hybridMultilevel"/>
    <w:tmpl w:val="747C1526"/>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 w15:restartNumberingAfterBreak="0">
    <w:nsid w:val="498C54D9"/>
    <w:multiLevelType w:val="hybridMultilevel"/>
    <w:tmpl w:val="A98AB88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4A4E66E5"/>
    <w:multiLevelType w:val="hybridMultilevel"/>
    <w:tmpl w:val="8C366F80"/>
    <w:lvl w:ilvl="0" w:tplc="0409000F">
      <w:start w:val="1"/>
      <w:numFmt w:val="decimal"/>
      <w:lvlText w:val="%1."/>
      <w:lvlJc w:val="left"/>
      <w:pPr>
        <w:ind w:left="36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4C7C7A33"/>
    <w:multiLevelType w:val="hybridMultilevel"/>
    <w:tmpl w:val="A85A1FDC"/>
    <w:lvl w:ilvl="0" w:tplc="9F142AA0">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4F971033"/>
    <w:multiLevelType w:val="hybridMultilevel"/>
    <w:tmpl w:val="2B04992A"/>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8" w15:restartNumberingAfterBreak="0">
    <w:nsid w:val="50673941"/>
    <w:multiLevelType w:val="hybridMultilevel"/>
    <w:tmpl w:val="56568742"/>
    <w:lvl w:ilvl="0" w:tplc="8D72C68C">
      <w:start w:val="1"/>
      <w:numFmt w:val="lowerLetter"/>
      <w:lvlText w:val="%1)"/>
      <w:lvlJc w:val="left"/>
      <w:pPr>
        <w:ind w:left="1080" w:hanging="360"/>
      </w:pPr>
      <w:rPr>
        <w:rFonts w:hint="default"/>
        <w:sz w:val="24"/>
        <w:szCs w:val="24"/>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9" w15:restartNumberingAfterBreak="0">
    <w:nsid w:val="50E772EA"/>
    <w:multiLevelType w:val="hybridMultilevel"/>
    <w:tmpl w:val="9C26F240"/>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0" w15:restartNumberingAfterBreak="0">
    <w:nsid w:val="55F967AB"/>
    <w:multiLevelType w:val="hybridMultilevel"/>
    <w:tmpl w:val="D3C26070"/>
    <w:lvl w:ilvl="0" w:tplc="04090017">
      <w:start w:val="1"/>
      <w:numFmt w:val="lowerLetter"/>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1" w15:restartNumberingAfterBreak="0">
    <w:nsid w:val="57622521"/>
    <w:multiLevelType w:val="hybridMultilevel"/>
    <w:tmpl w:val="1F60170A"/>
    <w:lvl w:ilvl="0" w:tplc="08090015">
      <w:start w:val="1"/>
      <w:numFmt w:val="upperLetter"/>
      <w:lvlText w:val="%1."/>
      <w:lvlJc w:val="left"/>
      <w:pPr>
        <w:ind w:left="450" w:hanging="360"/>
      </w:pPr>
    </w:lvl>
    <w:lvl w:ilvl="1" w:tplc="08090019" w:tentative="1">
      <w:start w:val="1"/>
      <w:numFmt w:val="lowerLetter"/>
      <w:lvlText w:val="%2."/>
      <w:lvlJc w:val="left"/>
      <w:pPr>
        <w:ind w:left="1170" w:hanging="360"/>
      </w:pPr>
    </w:lvl>
    <w:lvl w:ilvl="2" w:tplc="0809001B" w:tentative="1">
      <w:start w:val="1"/>
      <w:numFmt w:val="lowerRoman"/>
      <w:lvlText w:val="%3."/>
      <w:lvlJc w:val="right"/>
      <w:pPr>
        <w:ind w:left="1890" w:hanging="180"/>
      </w:pPr>
    </w:lvl>
    <w:lvl w:ilvl="3" w:tplc="0809000F" w:tentative="1">
      <w:start w:val="1"/>
      <w:numFmt w:val="decimal"/>
      <w:lvlText w:val="%4."/>
      <w:lvlJc w:val="left"/>
      <w:pPr>
        <w:ind w:left="2610" w:hanging="360"/>
      </w:pPr>
    </w:lvl>
    <w:lvl w:ilvl="4" w:tplc="08090019" w:tentative="1">
      <w:start w:val="1"/>
      <w:numFmt w:val="lowerLetter"/>
      <w:lvlText w:val="%5."/>
      <w:lvlJc w:val="left"/>
      <w:pPr>
        <w:ind w:left="3330" w:hanging="360"/>
      </w:pPr>
    </w:lvl>
    <w:lvl w:ilvl="5" w:tplc="0809001B" w:tentative="1">
      <w:start w:val="1"/>
      <w:numFmt w:val="lowerRoman"/>
      <w:lvlText w:val="%6."/>
      <w:lvlJc w:val="right"/>
      <w:pPr>
        <w:ind w:left="4050" w:hanging="180"/>
      </w:pPr>
    </w:lvl>
    <w:lvl w:ilvl="6" w:tplc="0809000F" w:tentative="1">
      <w:start w:val="1"/>
      <w:numFmt w:val="decimal"/>
      <w:lvlText w:val="%7."/>
      <w:lvlJc w:val="left"/>
      <w:pPr>
        <w:ind w:left="4770" w:hanging="360"/>
      </w:pPr>
    </w:lvl>
    <w:lvl w:ilvl="7" w:tplc="08090019" w:tentative="1">
      <w:start w:val="1"/>
      <w:numFmt w:val="lowerLetter"/>
      <w:lvlText w:val="%8."/>
      <w:lvlJc w:val="left"/>
      <w:pPr>
        <w:ind w:left="5490" w:hanging="360"/>
      </w:pPr>
    </w:lvl>
    <w:lvl w:ilvl="8" w:tplc="0809001B" w:tentative="1">
      <w:start w:val="1"/>
      <w:numFmt w:val="lowerRoman"/>
      <w:lvlText w:val="%9."/>
      <w:lvlJc w:val="right"/>
      <w:pPr>
        <w:ind w:left="6210" w:hanging="180"/>
      </w:pPr>
    </w:lvl>
  </w:abstractNum>
  <w:abstractNum w:abstractNumId="32" w15:restartNumberingAfterBreak="0">
    <w:nsid w:val="5B144A76"/>
    <w:multiLevelType w:val="hybridMultilevel"/>
    <w:tmpl w:val="D04EB64E"/>
    <w:lvl w:ilvl="0" w:tplc="861EAFD4">
      <w:start w:val="1"/>
      <w:numFmt w:val="decimal"/>
      <w:lvlText w:val="%1."/>
      <w:lvlJc w:val="left"/>
      <w:pPr>
        <w:ind w:left="720" w:hanging="360"/>
      </w:pPr>
      <w:rPr>
        <w:rFonts w:hint="default"/>
        <w:b w:val="0"/>
        <w:i w:val="0"/>
        <w:sz w:val="24"/>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3" w15:restartNumberingAfterBreak="0">
    <w:nsid w:val="63D11F97"/>
    <w:multiLevelType w:val="hybridMultilevel"/>
    <w:tmpl w:val="0DB09CF8"/>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671E301B"/>
    <w:multiLevelType w:val="multilevel"/>
    <w:tmpl w:val="BBF4FE1E"/>
    <w:lvl w:ilvl="0">
      <w:start w:val="2"/>
      <w:numFmt w:val="decimal"/>
      <w:lvlText w:val="%1"/>
      <w:lvlJc w:val="left"/>
      <w:pPr>
        <w:ind w:left="360" w:hanging="360"/>
      </w:pPr>
      <w:rPr>
        <w:rFonts w:hint="default"/>
      </w:rPr>
    </w:lvl>
    <w:lvl w:ilvl="1">
      <w:start w:val="1"/>
      <w:numFmt w:val="lowerRoman"/>
      <w:lvlText w:val="(%2)"/>
      <w:lvlJc w:val="left"/>
      <w:pPr>
        <w:ind w:left="720"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35" w15:restartNumberingAfterBreak="0">
    <w:nsid w:val="6724170E"/>
    <w:multiLevelType w:val="hybridMultilevel"/>
    <w:tmpl w:val="16B6A100"/>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6" w15:restartNumberingAfterBreak="0">
    <w:nsid w:val="6FA71EC8"/>
    <w:multiLevelType w:val="hybridMultilevel"/>
    <w:tmpl w:val="2F148BC6"/>
    <w:lvl w:ilvl="0" w:tplc="04090001">
      <w:start w:val="1"/>
      <w:numFmt w:val="bullet"/>
      <w:lvlText w:val=""/>
      <w:lvlJc w:val="left"/>
      <w:pPr>
        <w:ind w:left="1800" w:hanging="360"/>
      </w:pPr>
      <w:rPr>
        <w:rFonts w:ascii="Symbol" w:hAnsi="Symbol" w:hint="default"/>
      </w:rPr>
    </w:lvl>
    <w:lvl w:ilvl="1" w:tplc="04090003">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37" w15:restartNumberingAfterBreak="0">
    <w:nsid w:val="70FD6966"/>
    <w:multiLevelType w:val="hybridMultilevel"/>
    <w:tmpl w:val="7292E306"/>
    <w:lvl w:ilvl="0" w:tplc="04090017">
      <w:start w:val="1"/>
      <w:numFmt w:val="lowerLetter"/>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7144189F"/>
    <w:multiLevelType w:val="multilevel"/>
    <w:tmpl w:val="2774D09E"/>
    <w:lvl w:ilvl="0">
      <w:start w:val="1"/>
      <w:numFmt w:val="bullet"/>
      <w:pStyle w:val="ListBullet"/>
      <w:lvlText w:val=""/>
      <w:lvlJc w:val="left"/>
      <w:pPr>
        <w:ind w:left="360" w:hanging="360"/>
      </w:pPr>
      <w:rPr>
        <w:rFonts w:ascii="Symbol" w:hAnsi="Symbol" w:hint="default"/>
        <w:color w:val="auto"/>
      </w:rPr>
    </w:lvl>
    <w:lvl w:ilvl="1">
      <w:start w:val="1"/>
      <w:numFmt w:val="bullet"/>
      <w:lvlText w:val=""/>
      <w:lvlJc w:val="left"/>
      <w:pPr>
        <w:tabs>
          <w:tab w:val="num" w:pos="1134"/>
        </w:tabs>
        <w:ind w:left="1134" w:hanging="567"/>
      </w:pPr>
      <w:rPr>
        <w:rFonts w:ascii="Symbol" w:hAnsi="Symbol" w:hint="default"/>
        <w:color w:val="5E5E5E" w:themeColor="text2"/>
      </w:rPr>
    </w:lvl>
    <w:lvl w:ilvl="2">
      <w:start w:val="1"/>
      <w:numFmt w:val="bullet"/>
      <w:lvlText w:val="◦"/>
      <w:lvlJc w:val="left"/>
      <w:pPr>
        <w:tabs>
          <w:tab w:val="num" w:pos="1701"/>
        </w:tabs>
        <w:ind w:left="1701" w:hanging="567"/>
      </w:pPr>
      <w:rPr>
        <w:rFonts w:ascii="Georgia" w:hAnsi="Georgia" w:hint="default"/>
        <w:b/>
        <w:color w:val="5E5E5E" w:themeColor="text2"/>
      </w:rPr>
    </w:lvl>
    <w:lvl w:ilvl="3">
      <w:start w:val="1"/>
      <w:numFmt w:val="bullet"/>
      <w:pStyle w:val="ListBullet4"/>
      <w:lvlText w:val=""/>
      <w:lvlJc w:val="left"/>
      <w:pPr>
        <w:tabs>
          <w:tab w:val="num" w:pos="2268"/>
        </w:tabs>
        <w:ind w:left="2268" w:hanging="567"/>
      </w:pPr>
      <w:rPr>
        <w:rFonts w:ascii="Symbol" w:hAnsi="Symbol" w:hint="default"/>
        <w:color w:val="5E5E5E" w:themeColor="text2"/>
      </w:rPr>
    </w:lvl>
    <w:lvl w:ilvl="4">
      <w:start w:val="1"/>
      <w:numFmt w:val="bullet"/>
      <w:pStyle w:val="ListBullet5"/>
      <w:lvlText w:val="~"/>
      <w:lvlJc w:val="left"/>
      <w:pPr>
        <w:tabs>
          <w:tab w:val="num" w:pos="2835"/>
        </w:tabs>
        <w:ind w:left="2835" w:hanging="567"/>
      </w:pPr>
      <w:rPr>
        <w:rFonts w:ascii="Georgia" w:hAnsi="Georgia" w:hint="default"/>
        <w:color w:val="5E5E5E" w:themeColor="text2"/>
      </w:rPr>
    </w:lvl>
    <w:lvl w:ilvl="5">
      <w:start w:val="1"/>
      <w:numFmt w:val="bullet"/>
      <w:lvlText w:val=""/>
      <w:lvlJc w:val="left"/>
      <w:pPr>
        <w:tabs>
          <w:tab w:val="num" w:pos="3402"/>
        </w:tabs>
        <w:ind w:left="3402" w:hanging="567"/>
      </w:pPr>
      <w:rPr>
        <w:rFonts w:ascii="Symbol" w:hAnsi="Symbol" w:hint="default"/>
      </w:rPr>
    </w:lvl>
    <w:lvl w:ilvl="6">
      <w:start w:val="1"/>
      <w:numFmt w:val="bullet"/>
      <w:lvlText w:val=""/>
      <w:lvlJc w:val="left"/>
      <w:pPr>
        <w:tabs>
          <w:tab w:val="num" w:pos="3969"/>
        </w:tabs>
        <w:ind w:left="3969" w:hanging="567"/>
      </w:pPr>
      <w:rPr>
        <w:rFonts w:ascii="Symbol" w:hAnsi="Symbol" w:hint="default"/>
      </w:rPr>
    </w:lvl>
    <w:lvl w:ilvl="7">
      <w:start w:val="1"/>
      <w:numFmt w:val="bullet"/>
      <w:lvlText w:val=""/>
      <w:lvlJc w:val="left"/>
      <w:pPr>
        <w:tabs>
          <w:tab w:val="num" w:pos="4536"/>
        </w:tabs>
        <w:ind w:left="4536" w:hanging="567"/>
      </w:pPr>
      <w:rPr>
        <w:rFonts w:ascii="Symbol" w:hAnsi="Symbol" w:hint="default"/>
      </w:rPr>
    </w:lvl>
    <w:lvl w:ilvl="8">
      <w:start w:val="1"/>
      <w:numFmt w:val="bullet"/>
      <w:lvlText w:val=""/>
      <w:lvlJc w:val="left"/>
      <w:pPr>
        <w:tabs>
          <w:tab w:val="num" w:pos="5103"/>
        </w:tabs>
        <w:ind w:left="5103" w:hanging="567"/>
      </w:pPr>
      <w:rPr>
        <w:rFonts w:ascii="Symbol" w:hAnsi="Symbol" w:hint="default"/>
      </w:rPr>
    </w:lvl>
  </w:abstractNum>
  <w:abstractNum w:abstractNumId="39" w15:restartNumberingAfterBreak="0">
    <w:nsid w:val="737D5624"/>
    <w:multiLevelType w:val="hybridMultilevel"/>
    <w:tmpl w:val="9690B22C"/>
    <w:lvl w:ilvl="0" w:tplc="9D787144">
      <w:start w:val="1"/>
      <w:numFmt w:val="lowerRoman"/>
      <w:lvlText w:val="%1)"/>
      <w:lvlJc w:val="left"/>
      <w:pPr>
        <w:ind w:left="1440" w:hanging="72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0" w15:restartNumberingAfterBreak="0">
    <w:nsid w:val="77834194"/>
    <w:multiLevelType w:val="hybridMultilevel"/>
    <w:tmpl w:val="32B48852"/>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1" w15:restartNumberingAfterBreak="0">
    <w:nsid w:val="7D347B48"/>
    <w:multiLevelType w:val="hybridMultilevel"/>
    <w:tmpl w:val="2B04992A"/>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7DD94B77"/>
    <w:multiLevelType w:val="hybridMultilevel"/>
    <w:tmpl w:val="8B6E990A"/>
    <w:lvl w:ilvl="0" w:tplc="A12E022A">
      <w:start w:val="1"/>
      <w:numFmt w:val="lowerRoman"/>
      <w:lvlText w:val="%1)"/>
      <w:lvlJc w:val="left"/>
      <w:pPr>
        <w:ind w:left="2790" w:hanging="360"/>
      </w:pPr>
      <w:rPr>
        <w:rFonts w:ascii="Times New Roman" w:eastAsia="Times New Roman" w:hAnsi="Times New Roman" w:cs="Times New Roman" w:hint="default"/>
      </w:rPr>
    </w:lvl>
    <w:lvl w:ilvl="1" w:tplc="08090003" w:tentative="1">
      <w:start w:val="1"/>
      <w:numFmt w:val="bullet"/>
      <w:lvlText w:val="o"/>
      <w:lvlJc w:val="left"/>
      <w:pPr>
        <w:ind w:left="3510" w:hanging="360"/>
      </w:pPr>
      <w:rPr>
        <w:rFonts w:ascii="Courier New" w:hAnsi="Courier New" w:cs="Courier New" w:hint="default"/>
      </w:rPr>
    </w:lvl>
    <w:lvl w:ilvl="2" w:tplc="08090005" w:tentative="1">
      <w:start w:val="1"/>
      <w:numFmt w:val="bullet"/>
      <w:lvlText w:val=""/>
      <w:lvlJc w:val="left"/>
      <w:pPr>
        <w:ind w:left="4230" w:hanging="360"/>
      </w:pPr>
      <w:rPr>
        <w:rFonts w:ascii="Wingdings" w:hAnsi="Wingdings" w:hint="default"/>
      </w:rPr>
    </w:lvl>
    <w:lvl w:ilvl="3" w:tplc="08090001" w:tentative="1">
      <w:start w:val="1"/>
      <w:numFmt w:val="bullet"/>
      <w:lvlText w:val=""/>
      <w:lvlJc w:val="left"/>
      <w:pPr>
        <w:ind w:left="4950" w:hanging="360"/>
      </w:pPr>
      <w:rPr>
        <w:rFonts w:ascii="Symbol" w:hAnsi="Symbol" w:hint="default"/>
      </w:rPr>
    </w:lvl>
    <w:lvl w:ilvl="4" w:tplc="08090003" w:tentative="1">
      <w:start w:val="1"/>
      <w:numFmt w:val="bullet"/>
      <w:lvlText w:val="o"/>
      <w:lvlJc w:val="left"/>
      <w:pPr>
        <w:ind w:left="5670" w:hanging="360"/>
      </w:pPr>
      <w:rPr>
        <w:rFonts w:ascii="Courier New" w:hAnsi="Courier New" w:cs="Courier New" w:hint="default"/>
      </w:rPr>
    </w:lvl>
    <w:lvl w:ilvl="5" w:tplc="08090005" w:tentative="1">
      <w:start w:val="1"/>
      <w:numFmt w:val="bullet"/>
      <w:lvlText w:val=""/>
      <w:lvlJc w:val="left"/>
      <w:pPr>
        <w:ind w:left="6390" w:hanging="360"/>
      </w:pPr>
      <w:rPr>
        <w:rFonts w:ascii="Wingdings" w:hAnsi="Wingdings" w:hint="default"/>
      </w:rPr>
    </w:lvl>
    <w:lvl w:ilvl="6" w:tplc="08090001" w:tentative="1">
      <w:start w:val="1"/>
      <w:numFmt w:val="bullet"/>
      <w:lvlText w:val=""/>
      <w:lvlJc w:val="left"/>
      <w:pPr>
        <w:ind w:left="7110" w:hanging="360"/>
      </w:pPr>
      <w:rPr>
        <w:rFonts w:ascii="Symbol" w:hAnsi="Symbol" w:hint="default"/>
      </w:rPr>
    </w:lvl>
    <w:lvl w:ilvl="7" w:tplc="08090003" w:tentative="1">
      <w:start w:val="1"/>
      <w:numFmt w:val="bullet"/>
      <w:lvlText w:val="o"/>
      <w:lvlJc w:val="left"/>
      <w:pPr>
        <w:ind w:left="7830" w:hanging="360"/>
      </w:pPr>
      <w:rPr>
        <w:rFonts w:ascii="Courier New" w:hAnsi="Courier New" w:cs="Courier New" w:hint="default"/>
      </w:rPr>
    </w:lvl>
    <w:lvl w:ilvl="8" w:tplc="08090005" w:tentative="1">
      <w:start w:val="1"/>
      <w:numFmt w:val="bullet"/>
      <w:lvlText w:val=""/>
      <w:lvlJc w:val="left"/>
      <w:pPr>
        <w:ind w:left="8550" w:hanging="360"/>
      </w:pPr>
      <w:rPr>
        <w:rFonts w:ascii="Wingdings" w:hAnsi="Wingdings" w:hint="default"/>
      </w:rPr>
    </w:lvl>
  </w:abstractNum>
  <w:abstractNum w:abstractNumId="43" w15:restartNumberingAfterBreak="0">
    <w:nsid w:val="7FB51A15"/>
    <w:multiLevelType w:val="hybridMultilevel"/>
    <w:tmpl w:val="6458F50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1476530025">
    <w:abstractNumId w:val="18"/>
  </w:num>
  <w:num w:numId="2" w16cid:durableId="148984072">
    <w:abstractNumId w:val="32"/>
  </w:num>
  <w:num w:numId="3" w16cid:durableId="1342201778">
    <w:abstractNumId w:val="12"/>
  </w:num>
  <w:num w:numId="4" w16cid:durableId="27681626">
    <w:abstractNumId w:val="26"/>
  </w:num>
  <w:num w:numId="5" w16cid:durableId="826946487">
    <w:abstractNumId w:val="22"/>
  </w:num>
  <w:num w:numId="6" w16cid:durableId="1573616527">
    <w:abstractNumId w:val="42"/>
  </w:num>
  <w:num w:numId="7" w16cid:durableId="1402288849">
    <w:abstractNumId w:val="17"/>
  </w:num>
  <w:num w:numId="8" w16cid:durableId="773592007">
    <w:abstractNumId w:val="11"/>
  </w:num>
  <w:num w:numId="9" w16cid:durableId="402218718">
    <w:abstractNumId w:val="23"/>
  </w:num>
  <w:num w:numId="10" w16cid:durableId="1444228808">
    <w:abstractNumId w:val="39"/>
  </w:num>
  <w:num w:numId="11" w16cid:durableId="658580958">
    <w:abstractNumId w:val="38"/>
  </w:num>
  <w:num w:numId="12" w16cid:durableId="402527127">
    <w:abstractNumId w:val="43"/>
  </w:num>
  <w:num w:numId="13" w16cid:durableId="1519588029">
    <w:abstractNumId w:val="36"/>
  </w:num>
  <w:num w:numId="14" w16cid:durableId="2106416381">
    <w:abstractNumId w:val="28"/>
  </w:num>
  <w:num w:numId="15" w16cid:durableId="1874077703">
    <w:abstractNumId w:val="1"/>
  </w:num>
  <w:num w:numId="16" w16cid:durableId="1350833346">
    <w:abstractNumId w:val="14"/>
  </w:num>
  <w:num w:numId="17" w16cid:durableId="1415475918">
    <w:abstractNumId w:val="40"/>
  </w:num>
  <w:num w:numId="18" w16cid:durableId="63994646">
    <w:abstractNumId w:val="25"/>
  </w:num>
  <w:num w:numId="19" w16cid:durableId="2012947266">
    <w:abstractNumId w:val="10"/>
  </w:num>
  <w:num w:numId="20" w16cid:durableId="1601839790">
    <w:abstractNumId w:val="3"/>
  </w:num>
  <w:num w:numId="21" w16cid:durableId="299648767">
    <w:abstractNumId w:val="33"/>
  </w:num>
  <w:num w:numId="22" w16cid:durableId="808402018">
    <w:abstractNumId w:val="35"/>
  </w:num>
  <w:num w:numId="23" w16cid:durableId="724791051">
    <w:abstractNumId w:val="24"/>
  </w:num>
  <w:num w:numId="24" w16cid:durableId="1020662640">
    <w:abstractNumId w:val="31"/>
  </w:num>
  <w:num w:numId="25" w16cid:durableId="371076983">
    <w:abstractNumId w:val="30"/>
  </w:num>
  <w:num w:numId="26" w16cid:durableId="1959950062">
    <w:abstractNumId w:val="4"/>
  </w:num>
  <w:num w:numId="27" w16cid:durableId="566916624">
    <w:abstractNumId w:val="7"/>
  </w:num>
  <w:num w:numId="28" w16cid:durableId="1733121154">
    <w:abstractNumId w:val="37"/>
  </w:num>
  <w:num w:numId="29" w16cid:durableId="238755177">
    <w:abstractNumId w:val="13"/>
  </w:num>
  <w:num w:numId="30" w16cid:durableId="2146921565">
    <w:abstractNumId w:val="34"/>
  </w:num>
  <w:num w:numId="31" w16cid:durableId="923152763">
    <w:abstractNumId w:val="2"/>
  </w:num>
  <w:num w:numId="32" w16cid:durableId="1796870002">
    <w:abstractNumId w:val="21"/>
  </w:num>
  <w:num w:numId="33" w16cid:durableId="1264915907">
    <w:abstractNumId w:val="16"/>
  </w:num>
  <w:num w:numId="34" w16cid:durableId="1591156702">
    <w:abstractNumId w:val="20"/>
  </w:num>
  <w:num w:numId="35" w16cid:durableId="1546912284">
    <w:abstractNumId w:val="6"/>
  </w:num>
  <w:num w:numId="36" w16cid:durableId="196041731">
    <w:abstractNumId w:val="9"/>
  </w:num>
  <w:num w:numId="37" w16cid:durableId="1422605596">
    <w:abstractNumId w:val="15"/>
  </w:num>
  <w:num w:numId="38" w16cid:durableId="829057913">
    <w:abstractNumId w:val="0"/>
  </w:num>
  <w:num w:numId="39" w16cid:durableId="91361850">
    <w:abstractNumId w:val="8"/>
  </w:num>
  <w:num w:numId="40" w16cid:durableId="1533035426">
    <w:abstractNumId w:val="29"/>
  </w:num>
  <w:num w:numId="41" w16cid:durableId="1338078944">
    <w:abstractNumId w:val="19"/>
  </w:num>
  <w:num w:numId="42" w16cid:durableId="743645940">
    <w:abstractNumId w:val="5"/>
  </w:num>
  <w:num w:numId="43" w16cid:durableId="1365256153">
    <w:abstractNumId w:val="41"/>
  </w:num>
  <w:num w:numId="44" w16cid:durableId="812137663">
    <w:abstractNumId w:val="27"/>
  </w:num>
  <w:numIdMacAtCleanup w:val="3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7"/>
  <w:embedSystemFont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doNotHyphenateCaps/>
  <w:drawingGridHorizontalSpacing w:val="120"/>
  <w:drawingGridVerticalSpacing w:val="120"/>
  <w:displayHorizontalDrawingGridEvery w:val="0"/>
  <w:displayVerticalDrawingGridEvery w:val="3"/>
  <w:characterSpacingControl w:val="compressPunctuation"/>
  <w:hdrShapeDefaults>
    <o:shapedefaults v:ext="edit" spidmax="2050"/>
    <o:shapelayout v:ext="edit">
      <o:idmap v:ext="edit" data="1"/>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366A7"/>
    <w:rsid w:val="00000096"/>
    <w:rsid w:val="000000EB"/>
    <w:rsid w:val="00000D2E"/>
    <w:rsid w:val="00000F8F"/>
    <w:rsid w:val="00001A60"/>
    <w:rsid w:val="00001E15"/>
    <w:rsid w:val="00002076"/>
    <w:rsid w:val="000022AB"/>
    <w:rsid w:val="00002BE0"/>
    <w:rsid w:val="00002DD0"/>
    <w:rsid w:val="00002E07"/>
    <w:rsid w:val="00002F3E"/>
    <w:rsid w:val="000037DF"/>
    <w:rsid w:val="00003993"/>
    <w:rsid w:val="00003DF8"/>
    <w:rsid w:val="00003ED3"/>
    <w:rsid w:val="00003F1A"/>
    <w:rsid w:val="0000408E"/>
    <w:rsid w:val="000046FE"/>
    <w:rsid w:val="000052FA"/>
    <w:rsid w:val="00005591"/>
    <w:rsid w:val="00005D9F"/>
    <w:rsid w:val="00006E88"/>
    <w:rsid w:val="00006FF3"/>
    <w:rsid w:val="00007441"/>
    <w:rsid w:val="00010257"/>
    <w:rsid w:val="0001041D"/>
    <w:rsid w:val="000108F8"/>
    <w:rsid w:val="00010E63"/>
    <w:rsid w:val="000118A0"/>
    <w:rsid w:val="000120A7"/>
    <w:rsid w:val="00012EDC"/>
    <w:rsid w:val="00013610"/>
    <w:rsid w:val="00013F11"/>
    <w:rsid w:val="000142EE"/>
    <w:rsid w:val="00014F80"/>
    <w:rsid w:val="00015040"/>
    <w:rsid w:val="000150AA"/>
    <w:rsid w:val="0001531B"/>
    <w:rsid w:val="0001587E"/>
    <w:rsid w:val="00015CE0"/>
    <w:rsid w:val="00015F18"/>
    <w:rsid w:val="0001630F"/>
    <w:rsid w:val="000164B2"/>
    <w:rsid w:val="00016E16"/>
    <w:rsid w:val="00017215"/>
    <w:rsid w:val="0001725A"/>
    <w:rsid w:val="0001789E"/>
    <w:rsid w:val="0002148E"/>
    <w:rsid w:val="000227AF"/>
    <w:rsid w:val="000232D3"/>
    <w:rsid w:val="00023460"/>
    <w:rsid w:val="00023F04"/>
    <w:rsid w:val="000245DF"/>
    <w:rsid w:val="00024895"/>
    <w:rsid w:val="00024F59"/>
    <w:rsid w:val="000251FA"/>
    <w:rsid w:val="00025F4E"/>
    <w:rsid w:val="0002628A"/>
    <w:rsid w:val="0002638A"/>
    <w:rsid w:val="0002713B"/>
    <w:rsid w:val="0003005C"/>
    <w:rsid w:val="000300E7"/>
    <w:rsid w:val="00030617"/>
    <w:rsid w:val="000309AC"/>
    <w:rsid w:val="000317F9"/>
    <w:rsid w:val="0003187A"/>
    <w:rsid w:val="000318CD"/>
    <w:rsid w:val="00031D53"/>
    <w:rsid w:val="0003361A"/>
    <w:rsid w:val="000339BC"/>
    <w:rsid w:val="00034990"/>
    <w:rsid w:val="00034FAA"/>
    <w:rsid w:val="00035665"/>
    <w:rsid w:val="000356F7"/>
    <w:rsid w:val="00035D7D"/>
    <w:rsid w:val="00035DF5"/>
    <w:rsid w:val="000363A8"/>
    <w:rsid w:val="000368DA"/>
    <w:rsid w:val="00036C1B"/>
    <w:rsid w:val="00037070"/>
    <w:rsid w:val="000371FF"/>
    <w:rsid w:val="000374FA"/>
    <w:rsid w:val="00037BEF"/>
    <w:rsid w:val="00040351"/>
    <w:rsid w:val="00040555"/>
    <w:rsid w:val="00040806"/>
    <w:rsid w:val="000416DA"/>
    <w:rsid w:val="00041BE1"/>
    <w:rsid w:val="00042283"/>
    <w:rsid w:val="000422D0"/>
    <w:rsid w:val="00042BE7"/>
    <w:rsid w:val="00042ED3"/>
    <w:rsid w:val="00042FEB"/>
    <w:rsid w:val="00043C55"/>
    <w:rsid w:val="00043D46"/>
    <w:rsid w:val="000440C2"/>
    <w:rsid w:val="0004426C"/>
    <w:rsid w:val="00044694"/>
    <w:rsid w:val="00044696"/>
    <w:rsid w:val="000451BA"/>
    <w:rsid w:val="00045766"/>
    <w:rsid w:val="00045B5B"/>
    <w:rsid w:val="000460E0"/>
    <w:rsid w:val="00046469"/>
    <w:rsid w:val="0004671B"/>
    <w:rsid w:val="00046870"/>
    <w:rsid w:val="00046C7F"/>
    <w:rsid w:val="00046DD1"/>
    <w:rsid w:val="000479AF"/>
    <w:rsid w:val="00051451"/>
    <w:rsid w:val="00051541"/>
    <w:rsid w:val="000518CE"/>
    <w:rsid w:val="0005194C"/>
    <w:rsid w:val="00052273"/>
    <w:rsid w:val="00052727"/>
    <w:rsid w:val="00052FED"/>
    <w:rsid w:val="00053EFB"/>
    <w:rsid w:val="00054676"/>
    <w:rsid w:val="00056075"/>
    <w:rsid w:val="000562D2"/>
    <w:rsid w:val="0005653D"/>
    <w:rsid w:val="0005658E"/>
    <w:rsid w:val="00056755"/>
    <w:rsid w:val="00056F2D"/>
    <w:rsid w:val="0006066D"/>
    <w:rsid w:val="00060C54"/>
    <w:rsid w:val="0006119D"/>
    <w:rsid w:val="00061295"/>
    <w:rsid w:val="00061B41"/>
    <w:rsid w:val="000620B2"/>
    <w:rsid w:val="000621D5"/>
    <w:rsid w:val="0006243D"/>
    <w:rsid w:val="00062C54"/>
    <w:rsid w:val="00062ED9"/>
    <w:rsid w:val="00063203"/>
    <w:rsid w:val="0006368F"/>
    <w:rsid w:val="000637CD"/>
    <w:rsid w:val="00063F7B"/>
    <w:rsid w:val="000641C0"/>
    <w:rsid w:val="00065062"/>
    <w:rsid w:val="00065063"/>
    <w:rsid w:val="000653AD"/>
    <w:rsid w:val="000654DF"/>
    <w:rsid w:val="00065C8B"/>
    <w:rsid w:val="000665D0"/>
    <w:rsid w:val="00066AF3"/>
    <w:rsid w:val="00066F46"/>
    <w:rsid w:val="0006728C"/>
    <w:rsid w:val="00067506"/>
    <w:rsid w:val="00070473"/>
    <w:rsid w:val="00070DCA"/>
    <w:rsid w:val="00070DD1"/>
    <w:rsid w:val="000711C6"/>
    <w:rsid w:val="00071915"/>
    <w:rsid w:val="00071A53"/>
    <w:rsid w:val="00071B22"/>
    <w:rsid w:val="00071DB2"/>
    <w:rsid w:val="0007245E"/>
    <w:rsid w:val="0007246C"/>
    <w:rsid w:val="00072566"/>
    <w:rsid w:val="000742D0"/>
    <w:rsid w:val="00074CD7"/>
    <w:rsid w:val="000751F5"/>
    <w:rsid w:val="00075DC9"/>
    <w:rsid w:val="0007626B"/>
    <w:rsid w:val="000763F2"/>
    <w:rsid w:val="0007683B"/>
    <w:rsid w:val="00076C27"/>
    <w:rsid w:val="00076D50"/>
    <w:rsid w:val="0008018D"/>
    <w:rsid w:val="0008052D"/>
    <w:rsid w:val="00080A43"/>
    <w:rsid w:val="00080AB7"/>
    <w:rsid w:val="0008135B"/>
    <w:rsid w:val="00082B4E"/>
    <w:rsid w:val="0008349F"/>
    <w:rsid w:val="00083A9B"/>
    <w:rsid w:val="00083EED"/>
    <w:rsid w:val="00085451"/>
    <w:rsid w:val="00085608"/>
    <w:rsid w:val="00085C49"/>
    <w:rsid w:val="00086D4D"/>
    <w:rsid w:val="000872F0"/>
    <w:rsid w:val="00087561"/>
    <w:rsid w:val="00087BB1"/>
    <w:rsid w:val="00090A40"/>
    <w:rsid w:val="00090CCF"/>
    <w:rsid w:val="00090F4D"/>
    <w:rsid w:val="00091349"/>
    <w:rsid w:val="00091D8D"/>
    <w:rsid w:val="00091E82"/>
    <w:rsid w:val="00092A4A"/>
    <w:rsid w:val="00092B47"/>
    <w:rsid w:val="00092EBB"/>
    <w:rsid w:val="00093100"/>
    <w:rsid w:val="00093412"/>
    <w:rsid w:val="00093492"/>
    <w:rsid w:val="0009395C"/>
    <w:rsid w:val="00093EA9"/>
    <w:rsid w:val="0009416C"/>
    <w:rsid w:val="000941A3"/>
    <w:rsid w:val="00094377"/>
    <w:rsid w:val="0009474F"/>
    <w:rsid w:val="00094A75"/>
    <w:rsid w:val="00095037"/>
    <w:rsid w:val="000950FF"/>
    <w:rsid w:val="0009561E"/>
    <w:rsid w:val="00096E47"/>
    <w:rsid w:val="000976CC"/>
    <w:rsid w:val="000978FE"/>
    <w:rsid w:val="00097A65"/>
    <w:rsid w:val="000A028F"/>
    <w:rsid w:val="000A0413"/>
    <w:rsid w:val="000A0629"/>
    <w:rsid w:val="000A0D64"/>
    <w:rsid w:val="000A103E"/>
    <w:rsid w:val="000A123E"/>
    <w:rsid w:val="000A17A1"/>
    <w:rsid w:val="000A1B0B"/>
    <w:rsid w:val="000A1B50"/>
    <w:rsid w:val="000A1DCE"/>
    <w:rsid w:val="000A2A3C"/>
    <w:rsid w:val="000A2B59"/>
    <w:rsid w:val="000A359E"/>
    <w:rsid w:val="000A3978"/>
    <w:rsid w:val="000A3BEF"/>
    <w:rsid w:val="000A4B3F"/>
    <w:rsid w:val="000A4DFE"/>
    <w:rsid w:val="000A51C1"/>
    <w:rsid w:val="000A5DAF"/>
    <w:rsid w:val="000A5DEB"/>
    <w:rsid w:val="000A5E45"/>
    <w:rsid w:val="000A5EB5"/>
    <w:rsid w:val="000A5F44"/>
    <w:rsid w:val="000A62D2"/>
    <w:rsid w:val="000A6E53"/>
    <w:rsid w:val="000A6FCE"/>
    <w:rsid w:val="000A746B"/>
    <w:rsid w:val="000A7B21"/>
    <w:rsid w:val="000A7C29"/>
    <w:rsid w:val="000B055E"/>
    <w:rsid w:val="000B15FF"/>
    <w:rsid w:val="000B23B4"/>
    <w:rsid w:val="000B2492"/>
    <w:rsid w:val="000B3821"/>
    <w:rsid w:val="000B38EC"/>
    <w:rsid w:val="000B3C8F"/>
    <w:rsid w:val="000B3E1F"/>
    <w:rsid w:val="000B3FBB"/>
    <w:rsid w:val="000B4529"/>
    <w:rsid w:val="000B488B"/>
    <w:rsid w:val="000B4A1C"/>
    <w:rsid w:val="000B6C83"/>
    <w:rsid w:val="000C0CE3"/>
    <w:rsid w:val="000C0E55"/>
    <w:rsid w:val="000C10A3"/>
    <w:rsid w:val="000C11D2"/>
    <w:rsid w:val="000C1EC9"/>
    <w:rsid w:val="000C3327"/>
    <w:rsid w:val="000C3B46"/>
    <w:rsid w:val="000C40AE"/>
    <w:rsid w:val="000C45D0"/>
    <w:rsid w:val="000C470D"/>
    <w:rsid w:val="000C471F"/>
    <w:rsid w:val="000C472F"/>
    <w:rsid w:val="000C48F9"/>
    <w:rsid w:val="000C4D63"/>
    <w:rsid w:val="000C5442"/>
    <w:rsid w:val="000C5872"/>
    <w:rsid w:val="000C5FC6"/>
    <w:rsid w:val="000C6F21"/>
    <w:rsid w:val="000C7122"/>
    <w:rsid w:val="000C772D"/>
    <w:rsid w:val="000D0AB2"/>
    <w:rsid w:val="000D0D48"/>
    <w:rsid w:val="000D119F"/>
    <w:rsid w:val="000D1329"/>
    <w:rsid w:val="000D1A57"/>
    <w:rsid w:val="000D332C"/>
    <w:rsid w:val="000D4895"/>
    <w:rsid w:val="000D48A0"/>
    <w:rsid w:val="000D693A"/>
    <w:rsid w:val="000D6ED0"/>
    <w:rsid w:val="000D7718"/>
    <w:rsid w:val="000D794B"/>
    <w:rsid w:val="000D7B24"/>
    <w:rsid w:val="000D7B59"/>
    <w:rsid w:val="000D7EBF"/>
    <w:rsid w:val="000E050C"/>
    <w:rsid w:val="000E0845"/>
    <w:rsid w:val="000E1E0F"/>
    <w:rsid w:val="000E20E3"/>
    <w:rsid w:val="000E2195"/>
    <w:rsid w:val="000E3485"/>
    <w:rsid w:val="000E3600"/>
    <w:rsid w:val="000E4405"/>
    <w:rsid w:val="000E476E"/>
    <w:rsid w:val="000E4982"/>
    <w:rsid w:val="000E4E5C"/>
    <w:rsid w:val="000E6722"/>
    <w:rsid w:val="000E6D39"/>
    <w:rsid w:val="000E6E4C"/>
    <w:rsid w:val="000E7919"/>
    <w:rsid w:val="000F2281"/>
    <w:rsid w:val="000F264F"/>
    <w:rsid w:val="000F2EC7"/>
    <w:rsid w:val="000F2F9B"/>
    <w:rsid w:val="000F3740"/>
    <w:rsid w:val="000F3783"/>
    <w:rsid w:val="000F40C5"/>
    <w:rsid w:val="000F41FF"/>
    <w:rsid w:val="000F4381"/>
    <w:rsid w:val="000F60FF"/>
    <w:rsid w:val="000F6627"/>
    <w:rsid w:val="000F68FB"/>
    <w:rsid w:val="000F6AFB"/>
    <w:rsid w:val="000F768C"/>
    <w:rsid w:val="000FB80B"/>
    <w:rsid w:val="00100460"/>
    <w:rsid w:val="0010052E"/>
    <w:rsid w:val="00100535"/>
    <w:rsid w:val="00101816"/>
    <w:rsid w:val="0010289A"/>
    <w:rsid w:val="00102CD3"/>
    <w:rsid w:val="00102DA7"/>
    <w:rsid w:val="00103647"/>
    <w:rsid w:val="00103CA4"/>
    <w:rsid w:val="001041F3"/>
    <w:rsid w:val="001044F7"/>
    <w:rsid w:val="00104DCA"/>
    <w:rsid w:val="00105062"/>
    <w:rsid w:val="00105692"/>
    <w:rsid w:val="001060D0"/>
    <w:rsid w:val="001068D0"/>
    <w:rsid w:val="00106D96"/>
    <w:rsid w:val="00107251"/>
    <w:rsid w:val="0010729A"/>
    <w:rsid w:val="00107B1F"/>
    <w:rsid w:val="00107CFA"/>
    <w:rsid w:val="001106EA"/>
    <w:rsid w:val="0011144C"/>
    <w:rsid w:val="00111F62"/>
    <w:rsid w:val="001127DE"/>
    <w:rsid w:val="00112AFE"/>
    <w:rsid w:val="00112B21"/>
    <w:rsid w:val="00113332"/>
    <w:rsid w:val="0011366A"/>
    <w:rsid w:val="00114BD5"/>
    <w:rsid w:val="00114E92"/>
    <w:rsid w:val="00114EC9"/>
    <w:rsid w:val="001151EA"/>
    <w:rsid w:val="001165B4"/>
    <w:rsid w:val="0011663E"/>
    <w:rsid w:val="0011689E"/>
    <w:rsid w:val="00116D32"/>
    <w:rsid w:val="001177F4"/>
    <w:rsid w:val="001178C6"/>
    <w:rsid w:val="00117D7B"/>
    <w:rsid w:val="00117D94"/>
    <w:rsid w:val="001202F6"/>
    <w:rsid w:val="001206C7"/>
    <w:rsid w:val="001212C7"/>
    <w:rsid w:val="00121675"/>
    <w:rsid w:val="00121B18"/>
    <w:rsid w:val="00121F80"/>
    <w:rsid w:val="00122C40"/>
    <w:rsid w:val="001239A9"/>
    <w:rsid w:val="00123C05"/>
    <w:rsid w:val="00123D93"/>
    <w:rsid w:val="00123F7D"/>
    <w:rsid w:val="00124175"/>
    <w:rsid w:val="0012511A"/>
    <w:rsid w:val="0012561D"/>
    <w:rsid w:val="0012567A"/>
    <w:rsid w:val="00125F92"/>
    <w:rsid w:val="00126504"/>
    <w:rsid w:val="00126756"/>
    <w:rsid w:val="001273FC"/>
    <w:rsid w:val="0012772C"/>
    <w:rsid w:val="00130234"/>
    <w:rsid w:val="001302DD"/>
    <w:rsid w:val="0013055A"/>
    <w:rsid w:val="001309D0"/>
    <w:rsid w:val="00130D8E"/>
    <w:rsid w:val="00130DAA"/>
    <w:rsid w:val="00131511"/>
    <w:rsid w:val="00131A48"/>
    <w:rsid w:val="00132793"/>
    <w:rsid w:val="00132CA2"/>
    <w:rsid w:val="00134080"/>
    <w:rsid w:val="0013417C"/>
    <w:rsid w:val="0013440C"/>
    <w:rsid w:val="00134CBD"/>
    <w:rsid w:val="00134CFE"/>
    <w:rsid w:val="00134DB4"/>
    <w:rsid w:val="00134E1E"/>
    <w:rsid w:val="00135A47"/>
    <w:rsid w:val="00136282"/>
    <w:rsid w:val="00136A63"/>
    <w:rsid w:val="001372A7"/>
    <w:rsid w:val="001373D6"/>
    <w:rsid w:val="00137967"/>
    <w:rsid w:val="00137D40"/>
    <w:rsid w:val="00137F2A"/>
    <w:rsid w:val="00140F2C"/>
    <w:rsid w:val="001411EA"/>
    <w:rsid w:val="00141D97"/>
    <w:rsid w:val="00141D9D"/>
    <w:rsid w:val="00141EB8"/>
    <w:rsid w:val="0014217A"/>
    <w:rsid w:val="00142211"/>
    <w:rsid w:val="00142B80"/>
    <w:rsid w:val="00142E74"/>
    <w:rsid w:val="001430AC"/>
    <w:rsid w:val="001431A9"/>
    <w:rsid w:val="001433F7"/>
    <w:rsid w:val="00143C86"/>
    <w:rsid w:val="001446F5"/>
    <w:rsid w:val="00144BB9"/>
    <w:rsid w:val="001452D2"/>
    <w:rsid w:val="00145C1F"/>
    <w:rsid w:val="00146432"/>
    <w:rsid w:val="001469FA"/>
    <w:rsid w:val="00146F10"/>
    <w:rsid w:val="001471FE"/>
    <w:rsid w:val="00147565"/>
    <w:rsid w:val="0014795E"/>
    <w:rsid w:val="00147E54"/>
    <w:rsid w:val="001500D2"/>
    <w:rsid w:val="001506AD"/>
    <w:rsid w:val="00150B24"/>
    <w:rsid w:val="001519AD"/>
    <w:rsid w:val="001521B8"/>
    <w:rsid w:val="00152202"/>
    <w:rsid w:val="001522EC"/>
    <w:rsid w:val="00152A05"/>
    <w:rsid w:val="00153B1C"/>
    <w:rsid w:val="00154840"/>
    <w:rsid w:val="00155693"/>
    <w:rsid w:val="001562E9"/>
    <w:rsid w:val="00156784"/>
    <w:rsid w:val="00156EFF"/>
    <w:rsid w:val="001573DF"/>
    <w:rsid w:val="0015779B"/>
    <w:rsid w:val="001579E7"/>
    <w:rsid w:val="001600F4"/>
    <w:rsid w:val="001603A1"/>
    <w:rsid w:val="00160704"/>
    <w:rsid w:val="001608C5"/>
    <w:rsid w:val="001609D3"/>
    <w:rsid w:val="00160D0F"/>
    <w:rsid w:val="00160DEB"/>
    <w:rsid w:val="00161086"/>
    <w:rsid w:val="00161D3D"/>
    <w:rsid w:val="00161DF3"/>
    <w:rsid w:val="001625F2"/>
    <w:rsid w:val="00162E15"/>
    <w:rsid w:val="001632C9"/>
    <w:rsid w:val="00164038"/>
    <w:rsid w:val="00164457"/>
    <w:rsid w:val="00164B56"/>
    <w:rsid w:val="00165B5E"/>
    <w:rsid w:val="00167100"/>
    <w:rsid w:val="00167A0A"/>
    <w:rsid w:val="001702BA"/>
    <w:rsid w:val="0017038E"/>
    <w:rsid w:val="001704A1"/>
    <w:rsid w:val="00170A58"/>
    <w:rsid w:val="00171059"/>
    <w:rsid w:val="00171A02"/>
    <w:rsid w:val="0017233A"/>
    <w:rsid w:val="00172927"/>
    <w:rsid w:val="00172FB1"/>
    <w:rsid w:val="0017339C"/>
    <w:rsid w:val="00173FEC"/>
    <w:rsid w:val="00174325"/>
    <w:rsid w:val="00174487"/>
    <w:rsid w:val="001748CD"/>
    <w:rsid w:val="00174945"/>
    <w:rsid w:val="00174DF7"/>
    <w:rsid w:val="00175ECD"/>
    <w:rsid w:val="00176CD6"/>
    <w:rsid w:val="001774AD"/>
    <w:rsid w:val="00177D9F"/>
    <w:rsid w:val="001804FB"/>
    <w:rsid w:val="001805E0"/>
    <w:rsid w:val="00180795"/>
    <w:rsid w:val="0018121E"/>
    <w:rsid w:val="00181270"/>
    <w:rsid w:val="001814AD"/>
    <w:rsid w:val="0018154F"/>
    <w:rsid w:val="00181C87"/>
    <w:rsid w:val="0018259E"/>
    <w:rsid w:val="001828B0"/>
    <w:rsid w:val="00182B6A"/>
    <w:rsid w:val="00183D81"/>
    <w:rsid w:val="00184508"/>
    <w:rsid w:val="00184E45"/>
    <w:rsid w:val="00185C35"/>
    <w:rsid w:val="00185F17"/>
    <w:rsid w:val="00185F98"/>
    <w:rsid w:val="00186240"/>
    <w:rsid w:val="00186448"/>
    <w:rsid w:val="00186B8F"/>
    <w:rsid w:val="0018766B"/>
    <w:rsid w:val="001876E7"/>
    <w:rsid w:val="00187868"/>
    <w:rsid w:val="001878F7"/>
    <w:rsid w:val="00187CC7"/>
    <w:rsid w:val="00187F79"/>
    <w:rsid w:val="00190289"/>
    <w:rsid w:val="00190699"/>
    <w:rsid w:val="0019139F"/>
    <w:rsid w:val="00191450"/>
    <w:rsid w:val="00191635"/>
    <w:rsid w:val="001926F5"/>
    <w:rsid w:val="00192796"/>
    <w:rsid w:val="00192C7E"/>
    <w:rsid w:val="00193363"/>
    <w:rsid w:val="00193704"/>
    <w:rsid w:val="00193913"/>
    <w:rsid w:val="00193BD4"/>
    <w:rsid w:val="0019488F"/>
    <w:rsid w:val="00194944"/>
    <w:rsid w:val="001949A1"/>
    <w:rsid w:val="00195003"/>
    <w:rsid w:val="0019567A"/>
    <w:rsid w:val="0019595E"/>
    <w:rsid w:val="00195EEA"/>
    <w:rsid w:val="001967F9"/>
    <w:rsid w:val="00196F69"/>
    <w:rsid w:val="00197397"/>
    <w:rsid w:val="00197806"/>
    <w:rsid w:val="00197915"/>
    <w:rsid w:val="001A056E"/>
    <w:rsid w:val="001A12E1"/>
    <w:rsid w:val="001A2771"/>
    <w:rsid w:val="001A2ED5"/>
    <w:rsid w:val="001A32DA"/>
    <w:rsid w:val="001A41B8"/>
    <w:rsid w:val="001A44BD"/>
    <w:rsid w:val="001A4CC8"/>
    <w:rsid w:val="001A4E0C"/>
    <w:rsid w:val="001A56FD"/>
    <w:rsid w:val="001A5F71"/>
    <w:rsid w:val="001A6414"/>
    <w:rsid w:val="001A6955"/>
    <w:rsid w:val="001A6AB5"/>
    <w:rsid w:val="001A6BFC"/>
    <w:rsid w:val="001A6F15"/>
    <w:rsid w:val="001A71B4"/>
    <w:rsid w:val="001A7F35"/>
    <w:rsid w:val="001B0186"/>
    <w:rsid w:val="001B047D"/>
    <w:rsid w:val="001B056B"/>
    <w:rsid w:val="001B16D5"/>
    <w:rsid w:val="001B1AB5"/>
    <w:rsid w:val="001B3363"/>
    <w:rsid w:val="001B3AC7"/>
    <w:rsid w:val="001B3D41"/>
    <w:rsid w:val="001B400C"/>
    <w:rsid w:val="001B4747"/>
    <w:rsid w:val="001B4E88"/>
    <w:rsid w:val="001B5129"/>
    <w:rsid w:val="001B5206"/>
    <w:rsid w:val="001B5362"/>
    <w:rsid w:val="001B55EC"/>
    <w:rsid w:val="001B5D50"/>
    <w:rsid w:val="001B6329"/>
    <w:rsid w:val="001B6E8C"/>
    <w:rsid w:val="001B75F8"/>
    <w:rsid w:val="001B7B02"/>
    <w:rsid w:val="001B7D07"/>
    <w:rsid w:val="001B7D2A"/>
    <w:rsid w:val="001C02E9"/>
    <w:rsid w:val="001C15E5"/>
    <w:rsid w:val="001C16B7"/>
    <w:rsid w:val="001C173F"/>
    <w:rsid w:val="001C1A5F"/>
    <w:rsid w:val="001C1B0F"/>
    <w:rsid w:val="001C1C75"/>
    <w:rsid w:val="001C1CEF"/>
    <w:rsid w:val="001C1FF1"/>
    <w:rsid w:val="001C2103"/>
    <w:rsid w:val="001C23E7"/>
    <w:rsid w:val="001C28D7"/>
    <w:rsid w:val="001C2915"/>
    <w:rsid w:val="001C295B"/>
    <w:rsid w:val="001C334D"/>
    <w:rsid w:val="001C3A67"/>
    <w:rsid w:val="001C3DDF"/>
    <w:rsid w:val="001C45FB"/>
    <w:rsid w:val="001C4D4D"/>
    <w:rsid w:val="001C53C3"/>
    <w:rsid w:val="001C5633"/>
    <w:rsid w:val="001C567A"/>
    <w:rsid w:val="001C56AD"/>
    <w:rsid w:val="001C61A3"/>
    <w:rsid w:val="001C6F30"/>
    <w:rsid w:val="001C7884"/>
    <w:rsid w:val="001D13D3"/>
    <w:rsid w:val="001D17CB"/>
    <w:rsid w:val="001D1F64"/>
    <w:rsid w:val="001D2591"/>
    <w:rsid w:val="001D3836"/>
    <w:rsid w:val="001D4DCC"/>
    <w:rsid w:val="001D5211"/>
    <w:rsid w:val="001D5881"/>
    <w:rsid w:val="001D599B"/>
    <w:rsid w:val="001D626E"/>
    <w:rsid w:val="001D626F"/>
    <w:rsid w:val="001D62AF"/>
    <w:rsid w:val="001D6453"/>
    <w:rsid w:val="001D68BE"/>
    <w:rsid w:val="001D6CEB"/>
    <w:rsid w:val="001D7797"/>
    <w:rsid w:val="001D79EC"/>
    <w:rsid w:val="001D7D2F"/>
    <w:rsid w:val="001E00DC"/>
    <w:rsid w:val="001E01AD"/>
    <w:rsid w:val="001E02B3"/>
    <w:rsid w:val="001E041C"/>
    <w:rsid w:val="001E04C0"/>
    <w:rsid w:val="001E0C27"/>
    <w:rsid w:val="001E138E"/>
    <w:rsid w:val="001E1C82"/>
    <w:rsid w:val="001E299E"/>
    <w:rsid w:val="001E381D"/>
    <w:rsid w:val="001E3CD5"/>
    <w:rsid w:val="001E3F41"/>
    <w:rsid w:val="001E4025"/>
    <w:rsid w:val="001E449B"/>
    <w:rsid w:val="001E4512"/>
    <w:rsid w:val="001E4550"/>
    <w:rsid w:val="001E4560"/>
    <w:rsid w:val="001E47A5"/>
    <w:rsid w:val="001E4E2D"/>
    <w:rsid w:val="001E5253"/>
    <w:rsid w:val="001E622D"/>
    <w:rsid w:val="001E6B03"/>
    <w:rsid w:val="001E6E7D"/>
    <w:rsid w:val="001F0408"/>
    <w:rsid w:val="001F0C3E"/>
    <w:rsid w:val="001F0E03"/>
    <w:rsid w:val="001F1143"/>
    <w:rsid w:val="001F134E"/>
    <w:rsid w:val="001F1405"/>
    <w:rsid w:val="001F1501"/>
    <w:rsid w:val="001F1B85"/>
    <w:rsid w:val="001F1D3D"/>
    <w:rsid w:val="001F2168"/>
    <w:rsid w:val="001F272F"/>
    <w:rsid w:val="001F281C"/>
    <w:rsid w:val="001F30CF"/>
    <w:rsid w:val="001F3539"/>
    <w:rsid w:val="001F3629"/>
    <w:rsid w:val="001F3AB5"/>
    <w:rsid w:val="001F3E06"/>
    <w:rsid w:val="001F3E3A"/>
    <w:rsid w:val="001F3E4B"/>
    <w:rsid w:val="001F3FE2"/>
    <w:rsid w:val="001F4482"/>
    <w:rsid w:val="001F53CA"/>
    <w:rsid w:val="001F6011"/>
    <w:rsid w:val="001F65C1"/>
    <w:rsid w:val="001F6780"/>
    <w:rsid w:val="001F6DB6"/>
    <w:rsid w:val="001F7ABA"/>
    <w:rsid w:val="001F7FCC"/>
    <w:rsid w:val="002005A8"/>
    <w:rsid w:val="002008C9"/>
    <w:rsid w:val="00200B38"/>
    <w:rsid w:val="00201204"/>
    <w:rsid w:val="0020281B"/>
    <w:rsid w:val="0020396E"/>
    <w:rsid w:val="0020495E"/>
    <w:rsid w:val="00204E19"/>
    <w:rsid w:val="002052CA"/>
    <w:rsid w:val="002058DB"/>
    <w:rsid w:val="00205FF8"/>
    <w:rsid w:val="00206259"/>
    <w:rsid w:val="00206BDD"/>
    <w:rsid w:val="00206C6F"/>
    <w:rsid w:val="00206D3A"/>
    <w:rsid w:val="00207B37"/>
    <w:rsid w:val="00207B60"/>
    <w:rsid w:val="00210171"/>
    <w:rsid w:val="0021042F"/>
    <w:rsid w:val="00210648"/>
    <w:rsid w:val="00210799"/>
    <w:rsid w:val="002108F6"/>
    <w:rsid w:val="00210993"/>
    <w:rsid w:val="002109A2"/>
    <w:rsid w:val="00210F68"/>
    <w:rsid w:val="00211030"/>
    <w:rsid w:val="0021190C"/>
    <w:rsid w:val="002119DC"/>
    <w:rsid w:val="0021325D"/>
    <w:rsid w:val="00213CF8"/>
    <w:rsid w:val="00213F81"/>
    <w:rsid w:val="002141C2"/>
    <w:rsid w:val="00214744"/>
    <w:rsid w:val="00214E04"/>
    <w:rsid w:val="002153E1"/>
    <w:rsid w:val="002160F5"/>
    <w:rsid w:val="00216D12"/>
    <w:rsid w:val="002171C0"/>
    <w:rsid w:val="00217963"/>
    <w:rsid w:val="00217975"/>
    <w:rsid w:val="00217B65"/>
    <w:rsid w:val="00220BD4"/>
    <w:rsid w:val="0022111C"/>
    <w:rsid w:val="002216EA"/>
    <w:rsid w:val="00221792"/>
    <w:rsid w:val="00221AE2"/>
    <w:rsid w:val="00221E70"/>
    <w:rsid w:val="002224D1"/>
    <w:rsid w:val="0022268F"/>
    <w:rsid w:val="002233EB"/>
    <w:rsid w:val="0022382C"/>
    <w:rsid w:val="00223E9F"/>
    <w:rsid w:val="002253B0"/>
    <w:rsid w:val="002257FC"/>
    <w:rsid w:val="00226B2D"/>
    <w:rsid w:val="00227FF7"/>
    <w:rsid w:val="00230049"/>
    <w:rsid w:val="00230A21"/>
    <w:rsid w:val="00231685"/>
    <w:rsid w:val="00231D69"/>
    <w:rsid w:val="00231FDA"/>
    <w:rsid w:val="0023217E"/>
    <w:rsid w:val="00232BB0"/>
    <w:rsid w:val="0023319E"/>
    <w:rsid w:val="00233A43"/>
    <w:rsid w:val="00233C08"/>
    <w:rsid w:val="00233DA6"/>
    <w:rsid w:val="00234350"/>
    <w:rsid w:val="002343C3"/>
    <w:rsid w:val="002345BE"/>
    <w:rsid w:val="00234F63"/>
    <w:rsid w:val="00235763"/>
    <w:rsid w:val="002359CB"/>
    <w:rsid w:val="002365BE"/>
    <w:rsid w:val="00236623"/>
    <w:rsid w:val="00236CEC"/>
    <w:rsid w:val="0023701B"/>
    <w:rsid w:val="002376EE"/>
    <w:rsid w:val="0024000D"/>
    <w:rsid w:val="002405CB"/>
    <w:rsid w:val="00240AC0"/>
    <w:rsid w:val="00240B48"/>
    <w:rsid w:val="00240C5D"/>
    <w:rsid w:val="002411FB"/>
    <w:rsid w:val="002418BF"/>
    <w:rsid w:val="00241F1B"/>
    <w:rsid w:val="002424AC"/>
    <w:rsid w:val="0024268E"/>
    <w:rsid w:val="00242CFC"/>
    <w:rsid w:val="00242DFF"/>
    <w:rsid w:val="002430EA"/>
    <w:rsid w:val="00243B1C"/>
    <w:rsid w:val="002458A2"/>
    <w:rsid w:val="0024597F"/>
    <w:rsid w:val="00246617"/>
    <w:rsid w:val="002473C3"/>
    <w:rsid w:val="002474BF"/>
    <w:rsid w:val="00247617"/>
    <w:rsid w:val="00247780"/>
    <w:rsid w:val="002477F5"/>
    <w:rsid w:val="0025005F"/>
    <w:rsid w:val="0025075E"/>
    <w:rsid w:val="0025082C"/>
    <w:rsid w:val="00251493"/>
    <w:rsid w:val="00252EC2"/>
    <w:rsid w:val="00253619"/>
    <w:rsid w:val="00253642"/>
    <w:rsid w:val="00253DE2"/>
    <w:rsid w:val="0025419F"/>
    <w:rsid w:val="002545DF"/>
    <w:rsid w:val="002548B3"/>
    <w:rsid w:val="00255060"/>
    <w:rsid w:val="0025525A"/>
    <w:rsid w:val="00255716"/>
    <w:rsid w:val="00255A1E"/>
    <w:rsid w:val="00255E1F"/>
    <w:rsid w:val="00256376"/>
    <w:rsid w:val="00256C10"/>
    <w:rsid w:val="00256D39"/>
    <w:rsid w:val="002576B3"/>
    <w:rsid w:val="00260249"/>
    <w:rsid w:val="0026096D"/>
    <w:rsid w:val="00261BA9"/>
    <w:rsid w:val="00262E39"/>
    <w:rsid w:val="00263023"/>
    <w:rsid w:val="00263FDE"/>
    <w:rsid w:val="00265917"/>
    <w:rsid w:val="00265AFF"/>
    <w:rsid w:val="00265F20"/>
    <w:rsid w:val="00266BD1"/>
    <w:rsid w:val="00267523"/>
    <w:rsid w:val="00270331"/>
    <w:rsid w:val="0027057B"/>
    <w:rsid w:val="00270910"/>
    <w:rsid w:val="00270ADE"/>
    <w:rsid w:val="00270CF1"/>
    <w:rsid w:val="002715A1"/>
    <w:rsid w:val="00271F89"/>
    <w:rsid w:val="00272616"/>
    <w:rsid w:val="002727DC"/>
    <w:rsid w:val="00272ABB"/>
    <w:rsid w:val="00273970"/>
    <w:rsid w:val="00273EB9"/>
    <w:rsid w:val="002742B4"/>
    <w:rsid w:val="00274825"/>
    <w:rsid w:val="00274D8F"/>
    <w:rsid w:val="00275D6F"/>
    <w:rsid w:val="00275F57"/>
    <w:rsid w:val="00276218"/>
    <w:rsid w:val="002762B0"/>
    <w:rsid w:val="002767D6"/>
    <w:rsid w:val="00276AA3"/>
    <w:rsid w:val="00276B37"/>
    <w:rsid w:val="00276D35"/>
    <w:rsid w:val="00277188"/>
    <w:rsid w:val="00277BC3"/>
    <w:rsid w:val="00277BEF"/>
    <w:rsid w:val="00277EEA"/>
    <w:rsid w:val="00280069"/>
    <w:rsid w:val="00280191"/>
    <w:rsid w:val="0028019F"/>
    <w:rsid w:val="00281D72"/>
    <w:rsid w:val="00282880"/>
    <w:rsid w:val="00282ED8"/>
    <w:rsid w:val="002844F7"/>
    <w:rsid w:val="002853C6"/>
    <w:rsid w:val="002859D3"/>
    <w:rsid w:val="00285A37"/>
    <w:rsid w:val="0028614E"/>
    <w:rsid w:val="00286FE7"/>
    <w:rsid w:val="00287471"/>
    <w:rsid w:val="002876AF"/>
    <w:rsid w:val="002878FA"/>
    <w:rsid w:val="00287C34"/>
    <w:rsid w:val="00287F40"/>
    <w:rsid w:val="0029040A"/>
    <w:rsid w:val="00291696"/>
    <w:rsid w:val="0029231D"/>
    <w:rsid w:val="00292ABF"/>
    <w:rsid w:val="00293675"/>
    <w:rsid w:val="002951F6"/>
    <w:rsid w:val="00295E64"/>
    <w:rsid w:val="00296175"/>
    <w:rsid w:val="00296480"/>
    <w:rsid w:val="00296A2C"/>
    <w:rsid w:val="002A07CD"/>
    <w:rsid w:val="002A0DAC"/>
    <w:rsid w:val="002A0F73"/>
    <w:rsid w:val="002A253A"/>
    <w:rsid w:val="002A32EE"/>
    <w:rsid w:val="002A33DD"/>
    <w:rsid w:val="002A3DBD"/>
    <w:rsid w:val="002A4B3E"/>
    <w:rsid w:val="002A4CCD"/>
    <w:rsid w:val="002A573E"/>
    <w:rsid w:val="002A5994"/>
    <w:rsid w:val="002A59E7"/>
    <w:rsid w:val="002A6A8D"/>
    <w:rsid w:val="002A6CC5"/>
    <w:rsid w:val="002A741E"/>
    <w:rsid w:val="002A7837"/>
    <w:rsid w:val="002B027B"/>
    <w:rsid w:val="002B031C"/>
    <w:rsid w:val="002B124C"/>
    <w:rsid w:val="002B1AB4"/>
    <w:rsid w:val="002B1F2D"/>
    <w:rsid w:val="002B1FCF"/>
    <w:rsid w:val="002B323D"/>
    <w:rsid w:val="002B381B"/>
    <w:rsid w:val="002B519C"/>
    <w:rsid w:val="002B5B0A"/>
    <w:rsid w:val="002B61E1"/>
    <w:rsid w:val="002B6A95"/>
    <w:rsid w:val="002B6BEB"/>
    <w:rsid w:val="002B6CE6"/>
    <w:rsid w:val="002B70E2"/>
    <w:rsid w:val="002B764A"/>
    <w:rsid w:val="002B7E17"/>
    <w:rsid w:val="002C09CA"/>
    <w:rsid w:val="002C0DFC"/>
    <w:rsid w:val="002C1218"/>
    <w:rsid w:val="002C183B"/>
    <w:rsid w:val="002C1F09"/>
    <w:rsid w:val="002C2621"/>
    <w:rsid w:val="002C28A3"/>
    <w:rsid w:val="002C2986"/>
    <w:rsid w:val="002C2D2E"/>
    <w:rsid w:val="002C2EB7"/>
    <w:rsid w:val="002C2F5D"/>
    <w:rsid w:val="002C3145"/>
    <w:rsid w:val="002C3FE4"/>
    <w:rsid w:val="002C4185"/>
    <w:rsid w:val="002C48AA"/>
    <w:rsid w:val="002C495E"/>
    <w:rsid w:val="002C5B8E"/>
    <w:rsid w:val="002C5DA8"/>
    <w:rsid w:val="002C6259"/>
    <w:rsid w:val="002C68B9"/>
    <w:rsid w:val="002C6980"/>
    <w:rsid w:val="002C7AE5"/>
    <w:rsid w:val="002C7BC5"/>
    <w:rsid w:val="002D04C0"/>
    <w:rsid w:val="002D2812"/>
    <w:rsid w:val="002D3464"/>
    <w:rsid w:val="002D3FE6"/>
    <w:rsid w:val="002D451C"/>
    <w:rsid w:val="002D4894"/>
    <w:rsid w:val="002D4CCA"/>
    <w:rsid w:val="002D4E7A"/>
    <w:rsid w:val="002D5182"/>
    <w:rsid w:val="002D5CF8"/>
    <w:rsid w:val="002D608B"/>
    <w:rsid w:val="002D6E59"/>
    <w:rsid w:val="002D72E1"/>
    <w:rsid w:val="002E0457"/>
    <w:rsid w:val="002E0A2F"/>
    <w:rsid w:val="002E0B02"/>
    <w:rsid w:val="002E14D7"/>
    <w:rsid w:val="002E19CC"/>
    <w:rsid w:val="002E20A2"/>
    <w:rsid w:val="002E2567"/>
    <w:rsid w:val="002E266C"/>
    <w:rsid w:val="002E2EE7"/>
    <w:rsid w:val="002E33C1"/>
    <w:rsid w:val="002E534B"/>
    <w:rsid w:val="002E53DF"/>
    <w:rsid w:val="002E58D7"/>
    <w:rsid w:val="002E6676"/>
    <w:rsid w:val="002E675B"/>
    <w:rsid w:val="002E677C"/>
    <w:rsid w:val="002E6914"/>
    <w:rsid w:val="002E6AD1"/>
    <w:rsid w:val="002E6EBC"/>
    <w:rsid w:val="002E7541"/>
    <w:rsid w:val="002E7E4D"/>
    <w:rsid w:val="002F066B"/>
    <w:rsid w:val="002F0FEF"/>
    <w:rsid w:val="002F1318"/>
    <w:rsid w:val="002F1828"/>
    <w:rsid w:val="002F1A1E"/>
    <w:rsid w:val="002F238A"/>
    <w:rsid w:val="002F2CD5"/>
    <w:rsid w:val="002F35E3"/>
    <w:rsid w:val="002F3D27"/>
    <w:rsid w:val="002F42CB"/>
    <w:rsid w:val="002F5189"/>
    <w:rsid w:val="002F5855"/>
    <w:rsid w:val="002F5894"/>
    <w:rsid w:val="002F59D5"/>
    <w:rsid w:val="002F60A6"/>
    <w:rsid w:val="002F798D"/>
    <w:rsid w:val="002F7D1A"/>
    <w:rsid w:val="002F7EC8"/>
    <w:rsid w:val="00300551"/>
    <w:rsid w:val="00300A0B"/>
    <w:rsid w:val="00300A2D"/>
    <w:rsid w:val="0030244A"/>
    <w:rsid w:val="003030C5"/>
    <w:rsid w:val="0030393A"/>
    <w:rsid w:val="00303A7C"/>
    <w:rsid w:val="00303C75"/>
    <w:rsid w:val="00305179"/>
    <w:rsid w:val="003057A0"/>
    <w:rsid w:val="00305816"/>
    <w:rsid w:val="00306F96"/>
    <w:rsid w:val="003076D4"/>
    <w:rsid w:val="00310CAF"/>
    <w:rsid w:val="00311218"/>
    <w:rsid w:val="00311958"/>
    <w:rsid w:val="00311B88"/>
    <w:rsid w:val="00311FBC"/>
    <w:rsid w:val="0031226C"/>
    <w:rsid w:val="0031317E"/>
    <w:rsid w:val="0031327F"/>
    <w:rsid w:val="00313638"/>
    <w:rsid w:val="003138AC"/>
    <w:rsid w:val="003139A2"/>
    <w:rsid w:val="00314D85"/>
    <w:rsid w:val="00315E64"/>
    <w:rsid w:val="00316051"/>
    <w:rsid w:val="003161E7"/>
    <w:rsid w:val="0031665A"/>
    <w:rsid w:val="00316E60"/>
    <w:rsid w:val="0031704F"/>
    <w:rsid w:val="00317381"/>
    <w:rsid w:val="003179B2"/>
    <w:rsid w:val="00317C7F"/>
    <w:rsid w:val="00320076"/>
    <w:rsid w:val="003201F7"/>
    <w:rsid w:val="0032186A"/>
    <w:rsid w:val="00322462"/>
    <w:rsid w:val="0032251E"/>
    <w:rsid w:val="0032323B"/>
    <w:rsid w:val="003232A7"/>
    <w:rsid w:val="00323311"/>
    <w:rsid w:val="0032369B"/>
    <w:rsid w:val="00323A0E"/>
    <w:rsid w:val="00323D6B"/>
    <w:rsid w:val="0032461D"/>
    <w:rsid w:val="0032534B"/>
    <w:rsid w:val="00325C11"/>
    <w:rsid w:val="00326087"/>
    <w:rsid w:val="00327615"/>
    <w:rsid w:val="003302DB"/>
    <w:rsid w:val="00330CC4"/>
    <w:rsid w:val="00330F35"/>
    <w:rsid w:val="00332AE2"/>
    <w:rsid w:val="00332DCE"/>
    <w:rsid w:val="0033381B"/>
    <w:rsid w:val="0033472E"/>
    <w:rsid w:val="00334E92"/>
    <w:rsid w:val="0033569D"/>
    <w:rsid w:val="00336472"/>
    <w:rsid w:val="00336C8D"/>
    <w:rsid w:val="0033778F"/>
    <w:rsid w:val="00337B19"/>
    <w:rsid w:val="00340187"/>
    <w:rsid w:val="00340238"/>
    <w:rsid w:val="00341D88"/>
    <w:rsid w:val="00341EC1"/>
    <w:rsid w:val="0034202F"/>
    <w:rsid w:val="00342B68"/>
    <w:rsid w:val="00342EE7"/>
    <w:rsid w:val="00344171"/>
    <w:rsid w:val="00344BD2"/>
    <w:rsid w:val="00344EEF"/>
    <w:rsid w:val="0034513C"/>
    <w:rsid w:val="00345532"/>
    <w:rsid w:val="00346126"/>
    <w:rsid w:val="0034632E"/>
    <w:rsid w:val="003466CD"/>
    <w:rsid w:val="00347299"/>
    <w:rsid w:val="00347788"/>
    <w:rsid w:val="00347795"/>
    <w:rsid w:val="00347C21"/>
    <w:rsid w:val="00350255"/>
    <w:rsid w:val="00350A4C"/>
    <w:rsid w:val="00351199"/>
    <w:rsid w:val="00351413"/>
    <w:rsid w:val="00351CCA"/>
    <w:rsid w:val="0035223B"/>
    <w:rsid w:val="0035225A"/>
    <w:rsid w:val="00352B87"/>
    <w:rsid w:val="00352D0C"/>
    <w:rsid w:val="00352E68"/>
    <w:rsid w:val="00353A27"/>
    <w:rsid w:val="00354285"/>
    <w:rsid w:val="003550B9"/>
    <w:rsid w:val="00355535"/>
    <w:rsid w:val="00356536"/>
    <w:rsid w:val="003568BC"/>
    <w:rsid w:val="00356EC6"/>
    <w:rsid w:val="00357135"/>
    <w:rsid w:val="003603F5"/>
    <w:rsid w:val="00360423"/>
    <w:rsid w:val="003606C2"/>
    <w:rsid w:val="0036096D"/>
    <w:rsid w:val="00360AC2"/>
    <w:rsid w:val="00360BC7"/>
    <w:rsid w:val="00362FC5"/>
    <w:rsid w:val="0036332C"/>
    <w:rsid w:val="003646C8"/>
    <w:rsid w:val="00364824"/>
    <w:rsid w:val="003648DF"/>
    <w:rsid w:val="00364A4A"/>
    <w:rsid w:val="00365204"/>
    <w:rsid w:val="00365536"/>
    <w:rsid w:val="00365540"/>
    <w:rsid w:val="003657A2"/>
    <w:rsid w:val="003659EF"/>
    <w:rsid w:val="00365CB1"/>
    <w:rsid w:val="0036650D"/>
    <w:rsid w:val="00366D55"/>
    <w:rsid w:val="00366E51"/>
    <w:rsid w:val="003673A3"/>
    <w:rsid w:val="003677ED"/>
    <w:rsid w:val="00367DB4"/>
    <w:rsid w:val="00367FC0"/>
    <w:rsid w:val="003703C5"/>
    <w:rsid w:val="003707DE"/>
    <w:rsid w:val="003708FB"/>
    <w:rsid w:val="00371653"/>
    <w:rsid w:val="00372208"/>
    <w:rsid w:val="00372E03"/>
    <w:rsid w:val="00373085"/>
    <w:rsid w:val="00373B6D"/>
    <w:rsid w:val="00373B86"/>
    <w:rsid w:val="00373E85"/>
    <w:rsid w:val="00373EB8"/>
    <w:rsid w:val="00374494"/>
    <w:rsid w:val="00374D1E"/>
    <w:rsid w:val="003755DF"/>
    <w:rsid w:val="003769AA"/>
    <w:rsid w:val="003772FF"/>
    <w:rsid w:val="00377495"/>
    <w:rsid w:val="00377687"/>
    <w:rsid w:val="00377884"/>
    <w:rsid w:val="00380196"/>
    <w:rsid w:val="003812DD"/>
    <w:rsid w:val="0038155D"/>
    <w:rsid w:val="003818D5"/>
    <w:rsid w:val="003819AF"/>
    <w:rsid w:val="0038210F"/>
    <w:rsid w:val="003829F1"/>
    <w:rsid w:val="00382BD9"/>
    <w:rsid w:val="00382FAF"/>
    <w:rsid w:val="0038312B"/>
    <w:rsid w:val="00383576"/>
    <w:rsid w:val="00383582"/>
    <w:rsid w:val="003837F4"/>
    <w:rsid w:val="00383BDD"/>
    <w:rsid w:val="00384277"/>
    <w:rsid w:val="0038483A"/>
    <w:rsid w:val="00384DCC"/>
    <w:rsid w:val="00384F57"/>
    <w:rsid w:val="00385250"/>
    <w:rsid w:val="00385774"/>
    <w:rsid w:val="00385A17"/>
    <w:rsid w:val="00386024"/>
    <w:rsid w:val="00386F91"/>
    <w:rsid w:val="0039011F"/>
    <w:rsid w:val="00390A52"/>
    <w:rsid w:val="00390C3F"/>
    <w:rsid w:val="00391049"/>
    <w:rsid w:val="0039187D"/>
    <w:rsid w:val="00392578"/>
    <w:rsid w:val="00393075"/>
    <w:rsid w:val="003934F9"/>
    <w:rsid w:val="00394087"/>
    <w:rsid w:val="00394297"/>
    <w:rsid w:val="003943F3"/>
    <w:rsid w:val="0039551E"/>
    <w:rsid w:val="00395B0C"/>
    <w:rsid w:val="00395B8D"/>
    <w:rsid w:val="00395C47"/>
    <w:rsid w:val="00395DFC"/>
    <w:rsid w:val="003961E4"/>
    <w:rsid w:val="00396DE5"/>
    <w:rsid w:val="003972BE"/>
    <w:rsid w:val="003978AA"/>
    <w:rsid w:val="00397997"/>
    <w:rsid w:val="003A0638"/>
    <w:rsid w:val="003A074E"/>
    <w:rsid w:val="003A0B2A"/>
    <w:rsid w:val="003A0E5A"/>
    <w:rsid w:val="003A0F50"/>
    <w:rsid w:val="003A1604"/>
    <w:rsid w:val="003A17E7"/>
    <w:rsid w:val="003A1D34"/>
    <w:rsid w:val="003A1DAB"/>
    <w:rsid w:val="003A2965"/>
    <w:rsid w:val="003A2E1F"/>
    <w:rsid w:val="003A2E85"/>
    <w:rsid w:val="003A3030"/>
    <w:rsid w:val="003A34A4"/>
    <w:rsid w:val="003A3C02"/>
    <w:rsid w:val="003A3F70"/>
    <w:rsid w:val="003A478A"/>
    <w:rsid w:val="003A5257"/>
    <w:rsid w:val="003A576F"/>
    <w:rsid w:val="003A5AE1"/>
    <w:rsid w:val="003A6037"/>
    <w:rsid w:val="003A6B08"/>
    <w:rsid w:val="003A7167"/>
    <w:rsid w:val="003A71BB"/>
    <w:rsid w:val="003A748B"/>
    <w:rsid w:val="003A7584"/>
    <w:rsid w:val="003A78A5"/>
    <w:rsid w:val="003A795B"/>
    <w:rsid w:val="003A7D87"/>
    <w:rsid w:val="003A7E37"/>
    <w:rsid w:val="003B0770"/>
    <w:rsid w:val="003B086D"/>
    <w:rsid w:val="003B1C97"/>
    <w:rsid w:val="003B1F41"/>
    <w:rsid w:val="003B23BE"/>
    <w:rsid w:val="003B264D"/>
    <w:rsid w:val="003B290D"/>
    <w:rsid w:val="003B297D"/>
    <w:rsid w:val="003B29C3"/>
    <w:rsid w:val="003B32B5"/>
    <w:rsid w:val="003B46F8"/>
    <w:rsid w:val="003B4F49"/>
    <w:rsid w:val="003B5259"/>
    <w:rsid w:val="003B597E"/>
    <w:rsid w:val="003B5C17"/>
    <w:rsid w:val="003B5C3E"/>
    <w:rsid w:val="003B6181"/>
    <w:rsid w:val="003B63AE"/>
    <w:rsid w:val="003B6685"/>
    <w:rsid w:val="003B6728"/>
    <w:rsid w:val="003B6738"/>
    <w:rsid w:val="003B6ACF"/>
    <w:rsid w:val="003B6B4B"/>
    <w:rsid w:val="003B73D8"/>
    <w:rsid w:val="003C01AE"/>
    <w:rsid w:val="003C218B"/>
    <w:rsid w:val="003C27CF"/>
    <w:rsid w:val="003C2A01"/>
    <w:rsid w:val="003C2D5D"/>
    <w:rsid w:val="003C44ED"/>
    <w:rsid w:val="003C46CA"/>
    <w:rsid w:val="003C4ADE"/>
    <w:rsid w:val="003C5A35"/>
    <w:rsid w:val="003C5A3D"/>
    <w:rsid w:val="003C5F20"/>
    <w:rsid w:val="003C6330"/>
    <w:rsid w:val="003C6E99"/>
    <w:rsid w:val="003C771F"/>
    <w:rsid w:val="003D03F7"/>
    <w:rsid w:val="003D0BD6"/>
    <w:rsid w:val="003D1239"/>
    <w:rsid w:val="003D1F67"/>
    <w:rsid w:val="003D202F"/>
    <w:rsid w:val="003D2657"/>
    <w:rsid w:val="003D2925"/>
    <w:rsid w:val="003D36CC"/>
    <w:rsid w:val="003D3BAB"/>
    <w:rsid w:val="003D3EC3"/>
    <w:rsid w:val="003D4B37"/>
    <w:rsid w:val="003D4FF7"/>
    <w:rsid w:val="003D5116"/>
    <w:rsid w:val="003D5343"/>
    <w:rsid w:val="003D544C"/>
    <w:rsid w:val="003D585A"/>
    <w:rsid w:val="003D5A75"/>
    <w:rsid w:val="003D5C78"/>
    <w:rsid w:val="003D5FE2"/>
    <w:rsid w:val="003D5FFC"/>
    <w:rsid w:val="003D6496"/>
    <w:rsid w:val="003D65AC"/>
    <w:rsid w:val="003D6A99"/>
    <w:rsid w:val="003D6F3B"/>
    <w:rsid w:val="003E04F9"/>
    <w:rsid w:val="003E0D06"/>
    <w:rsid w:val="003E0D9F"/>
    <w:rsid w:val="003E2E27"/>
    <w:rsid w:val="003E3367"/>
    <w:rsid w:val="003E454E"/>
    <w:rsid w:val="003E475D"/>
    <w:rsid w:val="003E4D9B"/>
    <w:rsid w:val="003E4F16"/>
    <w:rsid w:val="003E5752"/>
    <w:rsid w:val="003E5DC0"/>
    <w:rsid w:val="003E690F"/>
    <w:rsid w:val="003E6BC4"/>
    <w:rsid w:val="003E6DD5"/>
    <w:rsid w:val="003E77A5"/>
    <w:rsid w:val="003E7D09"/>
    <w:rsid w:val="003F0E64"/>
    <w:rsid w:val="003F0EE9"/>
    <w:rsid w:val="003F1FDC"/>
    <w:rsid w:val="003F24CD"/>
    <w:rsid w:val="003F26DB"/>
    <w:rsid w:val="003F2A72"/>
    <w:rsid w:val="003F32AA"/>
    <w:rsid w:val="003F3612"/>
    <w:rsid w:val="003F374C"/>
    <w:rsid w:val="003F3D24"/>
    <w:rsid w:val="003F412E"/>
    <w:rsid w:val="003F41E7"/>
    <w:rsid w:val="003F424D"/>
    <w:rsid w:val="003F46C1"/>
    <w:rsid w:val="003F4F7A"/>
    <w:rsid w:val="003F5383"/>
    <w:rsid w:val="003F60E5"/>
    <w:rsid w:val="003F6535"/>
    <w:rsid w:val="003F68F0"/>
    <w:rsid w:val="003F6EE5"/>
    <w:rsid w:val="003F70EE"/>
    <w:rsid w:val="003F7204"/>
    <w:rsid w:val="003F75C1"/>
    <w:rsid w:val="003F7986"/>
    <w:rsid w:val="003F79EB"/>
    <w:rsid w:val="00400502"/>
    <w:rsid w:val="00400D71"/>
    <w:rsid w:val="00400DA5"/>
    <w:rsid w:val="004019AB"/>
    <w:rsid w:val="00402012"/>
    <w:rsid w:val="004021C2"/>
    <w:rsid w:val="00402AD1"/>
    <w:rsid w:val="00402AF8"/>
    <w:rsid w:val="0040362F"/>
    <w:rsid w:val="00403E6D"/>
    <w:rsid w:val="00403EAE"/>
    <w:rsid w:val="00404854"/>
    <w:rsid w:val="00404E20"/>
    <w:rsid w:val="004051CA"/>
    <w:rsid w:val="004065BF"/>
    <w:rsid w:val="00407B4A"/>
    <w:rsid w:val="00407B78"/>
    <w:rsid w:val="00407CB0"/>
    <w:rsid w:val="00410D7F"/>
    <w:rsid w:val="00411CEE"/>
    <w:rsid w:val="0041206B"/>
    <w:rsid w:val="004131E3"/>
    <w:rsid w:val="00413BC1"/>
    <w:rsid w:val="00413BF0"/>
    <w:rsid w:val="004142DF"/>
    <w:rsid w:val="004146CA"/>
    <w:rsid w:val="00414A80"/>
    <w:rsid w:val="00415DD6"/>
    <w:rsid w:val="004160AD"/>
    <w:rsid w:val="00416183"/>
    <w:rsid w:val="00416A39"/>
    <w:rsid w:val="00416F9E"/>
    <w:rsid w:val="0041702F"/>
    <w:rsid w:val="00417895"/>
    <w:rsid w:val="00417B3F"/>
    <w:rsid w:val="00420233"/>
    <w:rsid w:val="00420295"/>
    <w:rsid w:val="00420448"/>
    <w:rsid w:val="004205E7"/>
    <w:rsid w:val="004209E9"/>
    <w:rsid w:val="00420AAA"/>
    <w:rsid w:val="004212DD"/>
    <w:rsid w:val="00421974"/>
    <w:rsid w:val="00421EFB"/>
    <w:rsid w:val="00421EFD"/>
    <w:rsid w:val="00422009"/>
    <w:rsid w:val="00422284"/>
    <w:rsid w:val="004223A4"/>
    <w:rsid w:val="004224D2"/>
    <w:rsid w:val="00423722"/>
    <w:rsid w:val="00423A79"/>
    <w:rsid w:val="00424F39"/>
    <w:rsid w:val="00425ACA"/>
    <w:rsid w:val="00425ACE"/>
    <w:rsid w:val="004263F8"/>
    <w:rsid w:val="004266E6"/>
    <w:rsid w:val="00426B5F"/>
    <w:rsid w:val="004270EA"/>
    <w:rsid w:val="0042729B"/>
    <w:rsid w:val="00427FDA"/>
    <w:rsid w:val="00430130"/>
    <w:rsid w:val="00430165"/>
    <w:rsid w:val="00430232"/>
    <w:rsid w:val="004302D0"/>
    <w:rsid w:val="00430AFE"/>
    <w:rsid w:val="00430DDA"/>
    <w:rsid w:val="004319C4"/>
    <w:rsid w:val="00431E40"/>
    <w:rsid w:val="0043213C"/>
    <w:rsid w:val="00432847"/>
    <w:rsid w:val="00432DF1"/>
    <w:rsid w:val="00433A91"/>
    <w:rsid w:val="004342C2"/>
    <w:rsid w:val="004348DB"/>
    <w:rsid w:val="00434F35"/>
    <w:rsid w:val="004358CD"/>
    <w:rsid w:val="00435C92"/>
    <w:rsid w:val="00435E86"/>
    <w:rsid w:val="004361D7"/>
    <w:rsid w:val="004366A7"/>
    <w:rsid w:val="004369A3"/>
    <w:rsid w:val="00436B1C"/>
    <w:rsid w:val="00436E8D"/>
    <w:rsid w:val="00437128"/>
    <w:rsid w:val="004373B5"/>
    <w:rsid w:val="004401D3"/>
    <w:rsid w:val="00440207"/>
    <w:rsid w:val="004405F3"/>
    <w:rsid w:val="004407F1"/>
    <w:rsid w:val="004408FF"/>
    <w:rsid w:val="00440A13"/>
    <w:rsid w:val="00440A99"/>
    <w:rsid w:val="0044121B"/>
    <w:rsid w:val="004414A7"/>
    <w:rsid w:val="00441EE8"/>
    <w:rsid w:val="00442162"/>
    <w:rsid w:val="00442475"/>
    <w:rsid w:val="004425DC"/>
    <w:rsid w:val="00442C19"/>
    <w:rsid w:val="00442ECC"/>
    <w:rsid w:val="004434B1"/>
    <w:rsid w:val="0044379D"/>
    <w:rsid w:val="004439A5"/>
    <w:rsid w:val="00444A33"/>
    <w:rsid w:val="00445278"/>
    <w:rsid w:val="0044596D"/>
    <w:rsid w:val="0044612D"/>
    <w:rsid w:val="00446463"/>
    <w:rsid w:val="00447ABB"/>
    <w:rsid w:val="0045119E"/>
    <w:rsid w:val="0045127C"/>
    <w:rsid w:val="004519AA"/>
    <w:rsid w:val="00451E94"/>
    <w:rsid w:val="00452C6D"/>
    <w:rsid w:val="0045363C"/>
    <w:rsid w:val="00453968"/>
    <w:rsid w:val="00453D0D"/>
    <w:rsid w:val="00453D48"/>
    <w:rsid w:val="004542D6"/>
    <w:rsid w:val="00454557"/>
    <w:rsid w:val="00456057"/>
    <w:rsid w:val="00456415"/>
    <w:rsid w:val="00456842"/>
    <w:rsid w:val="00456CBA"/>
    <w:rsid w:val="004577E3"/>
    <w:rsid w:val="00457ACB"/>
    <w:rsid w:val="00457DBC"/>
    <w:rsid w:val="00461F2C"/>
    <w:rsid w:val="004620F0"/>
    <w:rsid w:val="00462609"/>
    <w:rsid w:val="004627C5"/>
    <w:rsid w:val="00463B1A"/>
    <w:rsid w:val="00464187"/>
    <w:rsid w:val="004644A7"/>
    <w:rsid w:val="00464523"/>
    <w:rsid w:val="004655BE"/>
    <w:rsid w:val="0046659E"/>
    <w:rsid w:val="00466DAF"/>
    <w:rsid w:val="0046739B"/>
    <w:rsid w:val="00467897"/>
    <w:rsid w:val="00467BF4"/>
    <w:rsid w:val="00470B8D"/>
    <w:rsid w:val="00471BAF"/>
    <w:rsid w:val="00473013"/>
    <w:rsid w:val="00473C81"/>
    <w:rsid w:val="00474526"/>
    <w:rsid w:val="0047582A"/>
    <w:rsid w:val="00475FFB"/>
    <w:rsid w:val="00476743"/>
    <w:rsid w:val="00476ACF"/>
    <w:rsid w:val="004773CE"/>
    <w:rsid w:val="00477427"/>
    <w:rsid w:val="00480906"/>
    <w:rsid w:val="00480949"/>
    <w:rsid w:val="0048125E"/>
    <w:rsid w:val="00482015"/>
    <w:rsid w:val="00482463"/>
    <w:rsid w:val="0048259B"/>
    <w:rsid w:val="004825B8"/>
    <w:rsid w:val="00482AF2"/>
    <w:rsid w:val="00482D53"/>
    <w:rsid w:val="004834AE"/>
    <w:rsid w:val="004836D7"/>
    <w:rsid w:val="004838FD"/>
    <w:rsid w:val="00483C59"/>
    <w:rsid w:val="00483DC9"/>
    <w:rsid w:val="0048402D"/>
    <w:rsid w:val="00484494"/>
    <w:rsid w:val="00484CB0"/>
    <w:rsid w:val="0048549E"/>
    <w:rsid w:val="004859AA"/>
    <w:rsid w:val="00485FCC"/>
    <w:rsid w:val="004872F5"/>
    <w:rsid w:val="00487B23"/>
    <w:rsid w:val="00487BB1"/>
    <w:rsid w:val="00490092"/>
    <w:rsid w:val="00490C6D"/>
    <w:rsid w:val="004915BC"/>
    <w:rsid w:val="0049206A"/>
    <w:rsid w:val="004932D9"/>
    <w:rsid w:val="004932FE"/>
    <w:rsid w:val="004934ED"/>
    <w:rsid w:val="0049378E"/>
    <w:rsid w:val="0049385B"/>
    <w:rsid w:val="004939E6"/>
    <w:rsid w:val="0049464F"/>
    <w:rsid w:val="004947B5"/>
    <w:rsid w:val="0049489D"/>
    <w:rsid w:val="00494CEE"/>
    <w:rsid w:val="00494DE9"/>
    <w:rsid w:val="00494F7E"/>
    <w:rsid w:val="00496C4A"/>
    <w:rsid w:val="00496D5E"/>
    <w:rsid w:val="00497B19"/>
    <w:rsid w:val="00497F3D"/>
    <w:rsid w:val="004A038C"/>
    <w:rsid w:val="004A0D89"/>
    <w:rsid w:val="004A0ED8"/>
    <w:rsid w:val="004A12DA"/>
    <w:rsid w:val="004A2232"/>
    <w:rsid w:val="004A22A9"/>
    <w:rsid w:val="004A31A8"/>
    <w:rsid w:val="004A364C"/>
    <w:rsid w:val="004A4957"/>
    <w:rsid w:val="004A5A95"/>
    <w:rsid w:val="004A5B52"/>
    <w:rsid w:val="004A5EDF"/>
    <w:rsid w:val="004A69FE"/>
    <w:rsid w:val="004A7C3B"/>
    <w:rsid w:val="004A7E0A"/>
    <w:rsid w:val="004B1505"/>
    <w:rsid w:val="004B174A"/>
    <w:rsid w:val="004B2842"/>
    <w:rsid w:val="004B29C7"/>
    <w:rsid w:val="004B3019"/>
    <w:rsid w:val="004B3F13"/>
    <w:rsid w:val="004B4C5A"/>
    <w:rsid w:val="004B4CDA"/>
    <w:rsid w:val="004B55D2"/>
    <w:rsid w:val="004B5694"/>
    <w:rsid w:val="004B6161"/>
    <w:rsid w:val="004B6D70"/>
    <w:rsid w:val="004B71C1"/>
    <w:rsid w:val="004B77AD"/>
    <w:rsid w:val="004B7805"/>
    <w:rsid w:val="004B7C05"/>
    <w:rsid w:val="004C0C22"/>
    <w:rsid w:val="004C0FAD"/>
    <w:rsid w:val="004C24F3"/>
    <w:rsid w:val="004C2A99"/>
    <w:rsid w:val="004C390A"/>
    <w:rsid w:val="004C3C14"/>
    <w:rsid w:val="004C3FDB"/>
    <w:rsid w:val="004C4FFC"/>
    <w:rsid w:val="004C5838"/>
    <w:rsid w:val="004C5915"/>
    <w:rsid w:val="004C5958"/>
    <w:rsid w:val="004C66A7"/>
    <w:rsid w:val="004C71A6"/>
    <w:rsid w:val="004C7463"/>
    <w:rsid w:val="004C7C37"/>
    <w:rsid w:val="004D1135"/>
    <w:rsid w:val="004D1D1B"/>
    <w:rsid w:val="004D20E2"/>
    <w:rsid w:val="004D2472"/>
    <w:rsid w:val="004D291A"/>
    <w:rsid w:val="004D375A"/>
    <w:rsid w:val="004D411C"/>
    <w:rsid w:val="004D553D"/>
    <w:rsid w:val="004D615D"/>
    <w:rsid w:val="004D6293"/>
    <w:rsid w:val="004D66CE"/>
    <w:rsid w:val="004D6752"/>
    <w:rsid w:val="004D67AC"/>
    <w:rsid w:val="004D75DC"/>
    <w:rsid w:val="004D7625"/>
    <w:rsid w:val="004D79B6"/>
    <w:rsid w:val="004D7FCB"/>
    <w:rsid w:val="004E0126"/>
    <w:rsid w:val="004E1238"/>
    <w:rsid w:val="004E196D"/>
    <w:rsid w:val="004E2CC2"/>
    <w:rsid w:val="004E3ECA"/>
    <w:rsid w:val="004E3FE8"/>
    <w:rsid w:val="004E48BD"/>
    <w:rsid w:val="004E651D"/>
    <w:rsid w:val="004E67AB"/>
    <w:rsid w:val="004E7C2D"/>
    <w:rsid w:val="004E7CF4"/>
    <w:rsid w:val="004E7E71"/>
    <w:rsid w:val="004E7FF7"/>
    <w:rsid w:val="004F0A02"/>
    <w:rsid w:val="004F0B20"/>
    <w:rsid w:val="004F0F04"/>
    <w:rsid w:val="004F1D5C"/>
    <w:rsid w:val="004F1DB0"/>
    <w:rsid w:val="004F1DF5"/>
    <w:rsid w:val="004F26BD"/>
    <w:rsid w:val="004F26E8"/>
    <w:rsid w:val="004F2D0B"/>
    <w:rsid w:val="004F2D58"/>
    <w:rsid w:val="004F31C7"/>
    <w:rsid w:val="004F3A3C"/>
    <w:rsid w:val="004F47D7"/>
    <w:rsid w:val="004F4F41"/>
    <w:rsid w:val="004F4FDF"/>
    <w:rsid w:val="004F58D3"/>
    <w:rsid w:val="004F5B0C"/>
    <w:rsid w:val="004F5EE5"/>
    <w:rsid w:val="004F65CA"/>
    <w:rsid w:val="004F6A5E"/>
    <w:rsid w:val="004F6E37"/>
    <w:rsid w:val="004F6F7F"/>
    <w:rsid w:val="004F736C"/>
    <w:rsid w:val="004F7AAB"/>
    <w:rsid w:val="004F7D98"/>
    <w:rsid w:val="004F7F04"/>
    <w:rsid w:val="005008ED"/>
    <w:rsid w:val="005016DB"/>
    <w:rsid w:val="00501B79"/>
    <w:rsid w:val="0050234A"/>
    <w:rsid w:val="005024FF"/>
    <w:rsid w:val="0050254F"/>
    <w:rsid w:val="00502912"/>
    <w:rsid w:val="00502D06"/>
    <w:rsid w:val="00502D65"/>
    <w:rsid w:val="00503EA4"/>
    <w:rsid w:val="00504F71"/>
    <w:rsid w:val="0050576F"/>
    <w:rsid w:val="00505804"/>
    <w:rsid w:val="00505AFF"/>
    <w:rsid w:val="00505FA0"/>
    <w:rsid w:val="005066AD"/>
    <w:rsid w:val="00506A13"/>
    <w:rsid w:val="00506BB5"/>
    <w:rsid w:val="00506C33"/>
    <w:rsid w:val="00507431"/>
    <w:rsid w:val="005076F7"/>
    <w:rsid w:val="00507D8F"/>
    <w:rsid w:val="00507E7C"/>
    <w:rsid w:val="005128D9"/>
    <w:rsid w:val="00512A97"/>
    <w:rsid w:val="0051525C"/>
    <w:rsid w:val="005158E1"/>
    <w:rsid w:val="00516F1A"/>
    <w:rsid w:val="00517F03"/>
    <w:rsid w:val="00520540"/>
    <w:rsid w:val="005212CD"/>
    <w:rsid w:val="0052192E"/>
    <w:rsid w:val="005225D0"/>
    <w:rsid w:val="0052261F"/>
    <w:rsid w:val="00523044"/>
    <w:rsid w:val="00523D60"/>
    <w:rsid w:val="00524333"/>
    <w:rsid w:val="00524526"/>
    <w:rsid w:val="00524B0A"/>
    <w:rsid w:val="00524EBB"/>
    <w:rsid w:val="0052569F"/>
    <w:rsid w:val="0052578A"/>
    <w:rsid w:val="005258D6"/>
    <w:rsid w:val="005267BC"/>
    <w:rsid w:val="0052693C"/>
    <w:rsid w:val="00527134"/>
    <w:rsid w:val="005276B4"/>
    <w:rsid w:val="00527820"/>
    <w:rsid w:val="00527976"/>
    <w:rsid w:val="00530312"/>
    <w:rsid w:val="005313F2"/>
    <w:rsid w:val="005318AB"/>
    <w:rsid w:val="00531B91"/>
    <w:rsid w:val="00531D6F"/>
    <w:rsid w:val="00532452"/>
    <w:rsid w:val="00532A4B"/>
    <w:rsid w:val="00532B73"/>
    <w:rsid w:val="00533107"/>
    <w:rsid w:val="00533699"/>
    <w:rsid w:val="00533B22"/>
    <w:rsid w:val="00533C75"/>
    <w:rsid w:val="005341D0"/>
    <w:rsid w:val="005345F5"/>
    <w:rsid w:val="00534600"/>
    <w:rsid w:val="00534681"/>
    <w:rsid w:val="00534EB0"/>
    <w:rsid w:val="005353E2"/>
    <w:rsid w:val="00536930"/>
    <w:rsid w:val="00536AD2"/>
    <w:rsid w:val="00536DA7"/>
    <w:rsid w:val="005372B4"/>
    <w:rsid w:val="00537D90"/>
    <w:rsid w:val="00537E3E"/>
    <w:rsid w:val="00540BF1"/>
    <w:rsid w:val="0054193D"/>
    <w:rsid w:val="00541A1D"/>
    <w:rsid w:val="00541E6C"/>
    <w:rsid w:val="00542026"/>
    <w:rsid w:val="0054208D"/>
    <w:rsid w:val="005421EC"/>
    <w:rsid w:val="00542E8A"/>
    <w:rsid w:val="00542F4D"/>
    <w:rsid w:val="00543150"/>
    <w:rsid w:val="00543770"/>
    <w:rsid w:val="00543979"/>
    <w:rsid w:val="00543FE2"/>
    <w:rsid w:val="00544BBE"/>
    <w:rsid w:val="00544CBC"/>
    <w:rsid w:val="00545380"/>
    <w:rsid w:val="0054784B"/>
    <w:rsid w:val="005516C5"/>
    <w:rsid w:val="0055192D"/>
    <w:rsid w:val="005522FB"/>
    <w:rsid w:val="0055264D"/>
    <w:rsid w:val="00553629"/>
    <w:rsid w:val="00553794"/>
    <w:rsid w:val="00553DE3"/>
    <w:rsid w:val="005542CB"/>
    <w:rsid w:val="00554DBE"/>
    <w:rsid w:val="00554EAD"/>
    <w:rsid w:val="00555203"/>
    <w:rsid w:val="0055532E"/>
    <w:rsid w:val="005553AD"/>
    <w:rsid w:val="005555CE"/>
    <w:rsid w:val="00555C9F"/>
    <w:rsid w:val="00556299"/>
    <w:rsid w:val="00556455"/>
    <w:rsid w:val="00556B02"/>
    <w:rsid w:val="005570D2"/>
    <w:rsid w:val="00557497"/>
    <w:rsid w:val="00557D6F"/>
    <w:rsid w:val="0056032C"/>
    <w:rsid w:val="00560879"/>
    <w:rsid w:val="00560E0C"/>
    <w:rsid w:val="00560F3D"/>
    <w:rsid w:val="00561139"/>
    <w:rsid w:val="005613FC"/>
    <w:rsid w:val="00561997"/>
    <w:rsid w:val="00561A91"/>
    <w:rsid w:val="00561FB1"/>
    <w:rsid w:val="0056299E"/>
    <w:rsid w:val="00562B07"/>
    <w:rsid w:val="00562F56"/>
    <w:rsid w:val="00563424"/>
    <w:rsid w:val="005634AA"/>
    <w:rsid w:val="00563BFB"/>
    <w:rsid w:val="00564144"/>
    <w:rsid w:val="00564332"/>
    <w:rsid w:val="00564469"/>
    <w:rsid w:val="0056479B"/>
    <w:rsid w:val="00564B2F"/>
    <w:rsid w:val="00565877"/>
    <w:rsid w:val="00565885"/>
    <w:rsid w:val="00565AAA"/>
    <w:rsid w:val="00565ABF"/>
    <w:rsid w:val="00566957"/>
    <w:rsid w:val="00570245"/>
    <w:rsid w:val="00570B4A"/>
    <w:rsid w:val="00570FEB"/>
    <w:rsid w:val="005714E3"/>
    <w:rsid w:val="005718A3"/>
    <w:rsid w:val="00571BD5"/>
    <w:rsid w:val="0057205A"/>
    <w:rsid w:val="0057298F"/>
    <w:rsid w:val="0057367E"/>
    <w:rsid w:val="00573DF3"/>
    <w:rsid w:val="00574050"/>
    <w:rsid w:val="00574794"/>
    <w:rsid w:val="005747BC"/>
    <w:rsid w:val="005747DF"/>
    <w:rsid w:val="00574CC6"/>
    <w:rsid w:val="005752B8"/>
    <w:rsid w:val="005757EE"/>
    <w:rsid w:val="005760A1"/>
    <w:rsid w:val="00576355"/>
    <w:rsid w:val="00576553"/>
    <w:rsid w:val="00576C3A"/>
    <w:rsid w:val="00577138"/>
    <w:rsid w:val="0057726E"/>
    <w:rsid w:val="00577772"/>
    <w:rsid w:val="00577FC9"/>
    <w:rsid w:val="00580208"/>
    <w:rsid w:val="00580EDF"/>
    <w:rsid w:val="0058106F"/>
    <w:rsid w:val="005812AC"/>
    <w:rsid w:val="00581F85"/>
    <w:rsid w:val="00582636"/>
    <w:rsid w:val="00582A82"/>
    <w:rsid w:val="00582FF1"/>
    <w:rsid w:val="005843F3"/>
    <w:rsid w:val="00584737"/>
    <w:rsid w:val="00584AE9"/>
    <w:rsid w:val="00584C83"/>
    <w:rsid w:val="00585195"/>
    <w:rsid w:val="005853B9"/>
    <w:rsid w:val="005855CA"/>
    <w:rsid w:val="0058617C"/>
    <w:rsid w:val="005872A7"/>
    <w:rsid w:val="00587A1D"/>
    <w:rsid w:val="00587DC9"/>
    <w:rsid w:val="00590157"/>
    <w:rsid w:val="00590F1D"/>
    <w:rsid w:val="005913CC"/>
    <w:rsid w:val="00591969"/>
    <w:rsid w:val="00592194"/>
    <w:rsid w:val="00592622"/>
    <w:rsid w:val="00592E54"/>
    <w:rsid w:val="00593613"/>
    <w:rsid w:val="005938BF"/>
    <w:rsid w:val="005942AE"/>
    <w:rsid w:val="00594EF9"/>
    <w:rsid w:val="00595795"/>
    <w:rsid w:val="005964ED"/>
    <w:rsid w:val="00596741"/>
    <w:rsid w:val="00596E73"/>
    <w:rsid w:val="005974B9"/>
    <w:rsid w:val="00597A13"/>
    <w:rsid w:val="00597DB1"/>
    <w:rsid w:val="005A00B8"/>
    <w:rsid w:val="005A00E6"/>
    <w:rsid w:val="005A043A"/>
    <w:rsid w:val="005A04CB"/>
    <w:rsid w:val="005A0CA8"/>
    <w:rsid w:val="005A171F"/>
    <w:rsid w:val="005A1843"/>
    <w:rsid w:val="005A39B6"/>
    <w:rsid w:val="005A3FC6"/>
    <w:rsid w:val="005A5DDB"/>
    <w:rsid w:val="005A658C"/>
    <w:rsid w:val="005A6B81"/>
    <w:rsid w:val="005A6D9E"/>
    <w:rsid w:val="005A6FCD"/>
    <w:rsid w:val="005A7CB8"/>
    <w:rsid w:val="005B09A3"/>
    <w:rsid w:val="005B0FE8"/>
    <w:rsid w:val="005B1696"/>
    <w:rsid w:val="005B1BDE"/>
    <w:rsid w:val="005B297A"/>
    <w:rsid w:val="005B2D62"/>
    <w:rsid w:val="005B349D"/>
    <w:rsid w:val="005B3883"/>
    <w:rsid w:val="005B5783"/>
    <w:rsid w:val="005B5C07"/>
    <w:rsid w:val="005B5E97"/>
    <w:rsid w:val="005B5EE1"/>
    <w:rsid w:val="005C01B9"/>
    <w:rsid w:val="005C0314"/>
    <w:rsid w:val="005C0F83"/>
    <w:rsid w:val="005C1580"/>
    <w:rsid w:val="005C15B3"/>
    <w:rsid w:val="005C18B8"/>
    <w:rsid w:val="005C2DC7"/>
    <w:rsid w:val="005C338A"/>
    <w:rsid w:val="005C3F4B"/>
    <w:rsid w:val="005C4F2B"/>
    <w:rsid w:val="005C529C"/>
    <w:rsid w:val="005C55CD"/>
    <w:rsid w:val="005C6155"/>
    <w:rsid w:val="005C6462"/>
    <w:rsid w:val="005C6811"/>
    <w:rsid w:val="005C6B14"/>
    <w:rsid w:val="005C6CD0"/>
    <w:rsid w:val="005C79DB"/>
    <w:rsid w:val="005D0247"/>
    <w:rsid w:val="005D0266"/>
    <w:rsid w:val="005D0B3E"/>
    <w:rsid w:val="005D1AB5"/>
    <w:rsid w:val="005D1F6F"/>
    <w:rsid w:val="005D33CA"/>
    <w:rsid w:val="005D35A9"/>
    <w:rsid w:val="005D3C7B"/>
    <w:rsid w:val="005D3CC7"/>
    <w:rsid w:val="005D3D43"/>
    <w:rsid w:val="005D5312"/>
    <w:rsid w:val="005D5B81"/>
    <w:rsid w:val="005D608E"/>
    <w:rsid w:val="005D6D5D"/>
    <w:rsid w:val="005D708E"/>
    <w:rsid w:val="005D70F5"/>
    <w:rsid w:val="005E0402"/>
    <w:rsid w:val="005E1E3E"/>
    <w:rsid w:val="005E1FC6"/>
    <w:rsid w:val="005E2015"/>
    <w:rsid w:val="005E244A"/>
    <w:rsid w:val="005E2DFF"/>
    <w:rsid w:val="005E3BFD"/>
    <w:rsid w:val="005E411F"/>
    <w:rsid w:val="005E43C8"/>
    <w:rsid w:val="005E47F8"/>
    <w:rsid w:val="005E4BE4"/>
    <w:rsid w:val="005E5A6E"/>
    <w:rsid w:val="005E5E46"/>
    <w:rsid w:val="005E68FA"/>
    <w:rsid w:val="005E693A"/>
    <w:rsid w:val="005E6BC5"/>
    <w:rsid w:val="005E6D6F"/>
    <w:rsid w:val="005E6FEB"/>
    <w:rsid w:val="005E749A"/>
    <w:rsid w:val="005F0F42"/>
    <w:rsid w:val="005F132C"/>
    <w:rsid w:val="005F142A"/>
    <w:rsid w:val="005F1BB0"/>
    <w:rsid w:val="005F1FA3"/>
    <w:rsid w:val="005F245A"/>
    <w:rsid w:val="005F270C"/>
    <w:rsid w:val="005F3D5F"/>
    <w:rsid w:val="005F4178"/>
    <w:rsid w:val="005F4227"/>
    <w:rsid w:val="005F4500"/>
    <w:rsid w:val="005F46B8"/>
    <w:rsid w:val="005F4B10"/>
    <w:rsid w:val="005F4DC1"/>
    <w:rsid w:val="005F5795"/>
    <w:rsid w:val="005F74D9"/>
    <w:rsid w:val="005F795E"/>
    <w:rsid w:val="005F7E2F"/>
    <w:rsid w:val="00600AEF"/>
    <w:rsid w:val="00600EC7"/>
    <w:rsid w:val="006011AA"/>
    <w:rsid w:val="0060123D"/>
    <w:rsid w:val="00602108"/>
    <w:rsid w:val="00602865"/>
    <w:rsid w:val="00603A6F"/>
    <w:rsid w:val="00603D5B"/>
    <w:rsid w:val="00603E7D"/>
    <w:rsid w:val="00603F58"/>
    <w:rsid w:val="0060496B"/>
    <w:rsid w:val="00604A1E"/>
    <w:rsid w:val="00604E0E"/>
    <w:rsid w:val="006052AB"/>
    <w:rsid w:val="006053FA"/>
    <w:rsid w:val="00606006"/>
    <w:rsid w:val="00606383"/>
    <w:rsid w:val="00606B3C"/>
    <w:rsid w:val="00606FEA"/>
    <w:rsid w:val="0060735F"/>
    <w:rsid w:val="006075E0"/>
    <w:rsid w:val="00607EA0"/>
    <w:rsid w:val="00610BDA"/>
    <w:rsid w:val="00611302"/>
    <w:rsid w:val="00611BA4"/>
    <w:rsid w:val="00612447"/>
    <w:rsid w:val="00612A5A"/>
    <w:rsid w:val="00613145"/>
    <w:rsid w:val="00613799"/>
    <w:rsid w:val="00613929"/>
    <w:rsid w:val="00613E86"/>
    <w:rsid w:val="00614726"/>
    <w:rsid w:val="00614789"/>
    <w:rsid w:val="00614B3C"/>
    <w:rsid w:val="0061562C"/>
    <w:rsid w:val="0061704D"/>
    <w:rsid w:val="00617688"/>
    <w:rsid w:val="00617892"/>
    <w:rsid w:val="0061790F"/>
    <w:rsid w:val="00621107"/>
    <w:rsid w:val="00621257"/>
    <w:rsid w:val="00622182"/>
    <w:rsid w:val="006221E7"/>
    <w:rsid w:val="006227FD"/>
    <w:rsid w:val="00622C3C"/>
    <w:rsid w:val="00622DED"/>
    <w:rsid w:val="0062316F"/>
    <w:rsid w:val="006236C2"/>
    <w:rsid w:val="006244CB"/>
    <w:rsid w:val="006248BB"/>
    <w:rsid w:val="006257D3"/>
    <w:rsid w:val="00625A85"/>
    <w:rsid w:val="0062603E"/>
    <w:rsid w:val="00626343"/>
    <w:rsid w:val="0062661B"/>
    <w:rsid w:val="00626675"/>
    <w:rsid w:val="0062675F"/>
    <w:rsid w:val="00626AB3"/>
    <w:rsid w:val="00626C62"/>
    <w:rsid w:val="00626FC4"/>
    <w:rsid w:val="00627616"/>
    <w:rsid w:val="00627690"/>
    <w:rsid w:val="006276A0"/>
    <w:rsid w:val="0062791F"/>
    <w:rsid w:val="00627F87"/>
    <w:rsid w:val="00630749"/>
    <w:rsid w:val="00630B7A"/>
    <w:rsid w:val="00630C9A"/>
    <w:rsid w:val="00630D46"/>
    <w:rsid w:val="00631847"/>
    <w:rsid w:val="00631E77"/>
    <w:rsid w:val="00632F51"/>
    <w:rsid w:val="006332AB"/>
    <w:rsid w:val="0063363B"/>
    <w:rsid w:val="006336E7"/>
    <w:rsid w:val="00633899"/>
    <w:rsid w:val="00633946"/>
    <w:rsid w:val="00634404"/>
    <w:rsid w:val="0063529E"/>
    <w:rsid w:val="00635A4C"/>
    <w:rsid w:val="00636A2C"/>
    <w:rsid w:val="00636E88"/>
    <w:rsid w:val="00637DC4"/>
    <w:rsid w:val="006405EB"/>
    <w:rsid w:val="00640A83"/>
    <w:rsid w:val="00640BEC"/>
    <w:rsid w:val="00641C41"/>
    <w:rsid w:val="006421AF"/>
    <w:rsid w:val="0064251D"/>
    <w:rsid w:val="006427CD"/>
    <w:rsid w:val="00642C82"/>
    <w:rsid w:val="0064393D"/>
    <w:rsid w:val="00643B2A"/>
    <w:rsid w:val="0064695F"/>
    <w:rsid w:val="00646C18"/>
    <w:rsid w:val="00646C5F"/>
    <w:rsid w:val="00646D32"/>
    <w:rsid w:val="00646D5C"/>
    <w:rsid w:val="00647034"/>
    <w:rsid w:val="00647939"/>
    <w:rsid w:val="00647B46"/>
    <w:rsid w:val="00647DB8"/>
    <w:rsid w:val="00647E3A"/>
    <w:rsid w:val="00650241"/>
    <w:rsid w:val="00650C14"/>
    <w:rsid w:val="00651418"/>
    <w:rsid w:val="0065143C"/>
    <w:rsid w:val="00651774"/>
    <w:rsid w:val="00651EE9"/>
    <w:rsid w:val="00652468"/>
    <w:rsid w:val="006529BA"/>
    <w:rsid w:val="00653E98"/>
    <w:rsid w:val="006542D7"/>
    <w:rsid w:val="0065499D"/>
    <w:rsid w:val="0065507B"/>
    <w:rsid w:val="00655376"/>
    <w:rsid w:val="00656260"/>
    <w:rsid w:val="00656F14"/>
    <w:rsid w:val="0065765D"/>
    <w:rsid w:val="00657C2D"/>
    <w:rsid w:val="00660277"/>
    <w:rsid w:val="00660499"/>
    <w:rsid w:val="0066050C"/>
    <w:rsid w:val="00660D6A"/>
    <w:rsid w:val="00661CF1"/>
    <w:rsid w:val="00662F07"/>
    <w:rsid w:val="00664F7B"/>
    <w:rsid w:val="0066529E"/>
    <w:rsid w:val="006654CE"/>
    <w:rsid w:val="00665A2E"/>
    <w:rsid w:val="0066605D"/>
    <w:rsid w:val="006669C1"/>
    <w:rsid w:val="00666BE8"/>
    <w:rsid w:val="00666E6E"/>
    <w:rsid w:val="006670C0"/>
    <w:rsid w:val="0066795A"/>
    <w:rsid w:val="00667F2F"/>
    <w:rsid w:val="006718A9"/>
    <w:rsid w:val="00671BEF"/>
    <w:rsid w:val="006724E0"/>
    <w:rsid w:val="0067251B"/>
    <w:rsid w:val="006727B9"/>
    <w:rsid w:val="0067324C"/>
    <w:rsid w:val="0067326C"/>
    <w:rsid w:val="006739A2"/>
    <w:rsid w:val="00674051"/>
    <w:rsid w:val="006741E6"/>
    <w:rsid w:val="00674577"/>
    <w:rsid w:val="00674D80"/>
    <w:rsid w:val="0067563F"/>
    <w:rsid w:val="0067566C"/>
    <w:rsid w:val="0067568A"/>
    <w:rsid w:val="00675B9A"/>
    <w:rsid w:val="006765B4"/>
    <w:rsid w:val="006766FC"/>
    <w:rsid w:val="006768DE"/>
    <w:rsid w:val="00677162"/>
    <w:rsid w:val="0067736A"/>
    <w:rsid w:val="0067780B"/>
    <w:rsid w:val="006801D3"/>
    <w:rsid w:val="0068070F"/>
    <w:rsid w:val="00680ACC"/>
    <w:rsid w:val="00680BE8"/>
    <w:rsid w:val="00680EFC"/>
    <w:rsid w:val="00681430"/>
    <w:rsid w:val="00681832"/>
    <w:rsid w:val="00681C67"/>
    <w:rsid w:val="00682322"/>
    <w:rsid w:val="006827AD"/>
    <w:rsid w:val="006828EE"/>
    <w:rsid w:val="00682BC7"/>
    <w:rsid w:val="00683323"/>
    <w:rsid w:val="00683475"/>
    <w:rsid w:val="00683504"/>
    <w:rsid w:val="00683CB2"/>
    <w:rsid w:val="0068425C"/>
    <w:rsid w:val="006844E2"/>
    <w:rsid w:val="006846A1"/>
    <w:rsid w:val="006847BF"/>
    <w:rsid w:val="0068488E"/>
    <w:rsid w:val="0068502D"/>
    <w:rsid w:val="006857F5"/>
    <w:rsid w:val="0068607B"/>
    <w:rsid w:val="006860C5"/>
    <w:rsid w:val="00687A76"/>
    <w:rsid w:val="00690096"/>
    <w:rsid w:val="00690E0A"/>
    <w:rsid w:val="0069123C"/>
    <w:rsid w:val="006918D5"/>
    <w:rsid w:val="00691C1A"/>
    <w:rsid w:val="00692937"/>
    <w:rsid w:val="00692A62"/>
    <w:rsid w:val="00692DD7"/>
    <w:rsid w:val="00693EBF"/>
    <w:rsid w:val="006940A1"/>
    <w:rsid w:val="006944B6"/>
    <w:rsid w:val="006946B0"/>
    <w:rsid w:val="0069492E"/>
    <w:rsid w:val="00694DA7"/>
    <w:rsid w:val="00694F3E"/>
    <w:rsid w:val="006958C3"/>
    <w:rsid w:val="0069626C"/>
    <w:rsid w:val="00696310"/>
    <w:rsid w:val="006966C2"/>
    <w:rsid w:val="00696C11"/>
    <w:rsid w:val="006974B4"/>
    <w:rsid w:val="00697BAD"/>
    <w:rsid w:val="006A069F"/>
    <w:rsid w:val="006A0E53"/>
    <w:rsid w:val="006A1379"/>
    <w:rsid w:val="006A13F4"/>
    <w:rsid w:val="006A147B"/>
    <w:rsid w:val="006A150E"/>
    <w:rsid w:val="006A19F7"/>
    <w:rsid w:val="006A1B41"/>
    <w:rsid w:val="006A1CA0"/>
    <w:rsid w:val="006A207D"/>
    <w:rsid w:val="006A2167"/>
    <w:rsid w:val="006A2852"/>
    <w:rsid w:val="006A2EEE"/>
    <w:rsid w:val="006A375D"/>
    <w:rsid w:val="006A4D21"/>
    <w:rsid w:val="006A51B4"/>
    <w:rsid w:val="006A54F4"/>
    <w:rsid w:val="006A5632"/>
    <w:rsid w:val="006A5AEF"/>
    <w:rsid w:val="006A6199"/>
    <w:rsid w:val="006A649F"/>
    <w:rsid w:val="006A6A5F"/>
    <w:rsid w:val="006A6EE6"/>
    <w:rsid w:val="006A797C"/>
    <w:rsid w:val="006A7A77"/>
    <w:rsid w:val="006A7D31"/>
    <w:rsid w:val="006B001F"/>
    <w:rsid w:val="006B03F6"/>
    <w:rsid w:val="006B0C0E"/>
    <w:rsid w:val="006B10EB"/>
    <w:rsid w:val="006B1299"/>
    <w:rsid w:val="006B18DA"/>
    <w:rsid w:val="006B1DD1"/>
    <w:rsid w:val="006B2470"/>
    <w:rsid w:val="006B296B"/>
    <w:rsid w:val="006B3257"/>
    <w:rsid w:val="006B39CF"/>
    <w:rsid w:val="006B468B"/>
    <w:rsid w:val="006B53AF"/>
    <w:rsid w:val="006B7CE1"/>
    <w:rsid w:val="006B7DFB"/>
    <w:rsid w:val="006C0166"/>
    <w:rsid w:val="006C01FA"/>
    <w:rsid w:val="006C02FB"/>
    <w:rsid w:val="006C0C98"/>
    <w:rsid w:val="006C0FFF"/>
    <w:rsid w:val="006C1728"/>
    <w:rsid w:val="006C1C10"/>
    <w:rsid w:val="006C1EB2"/>
    <w:rsid w:val="006C1F00"/>
    <w:rsid w:val="006C2488"/>
    <w:rsid w:val="006C2492"/>
    <w:rsid w:val="006C289C"/>
    <w:rsid w:val="006C36C3"/>
    <w:rsid w:val="006C384A"/>
    <w:rsid w:val="006C39AD"/>
    <w:rsid w:val="006C3A77"/>
    <w:rsid w:val="006C3AAB"/>
    <w:rsid w:val="006C3ABA"/>
    <w:rsid w:val="006C406A"/>
    <w:rsid w:val="006C41C3"/>
    <w:rsid w:val="006C4892"/>
    <w:rsid w:val="006C4948"/>
    <w:rsid w:val="006C59FA"/>
    <w:rsid w:val="006C5CE6"/>
    <w:rsid w:val="006C6E5B"/>
    <w:rsid w:val="006C6FE5"/>
    <w:rsid w:val="006C7513"/>
    <w:rsid w:val="006D0556"/>
    <w:rsid w:val="006D0928"/>
    <w:rsid w:val="006D0B03"/>
    <w:rsid w:val="006D100D"/>
    <w:rsid w:val="006D14AE"/>
    <w:rsid w:val="006D18D1"/>
    <w:rsid w:val="006D19CB"/>
    <w:rsid w:val="006D2179"/>
    <w:rsid w:val="006D2818"/>
    <w:rsid w:val="006D2D74"/>
    <w:rsid w:val="006D3A94"/>
    <w:rsid w:val="006D436F"/>
    <w:rsid w:val="006D4DB6"/>
    <w:rsid w:val="006D4F1A"/>
    <w:rsid w:val="006D5EAE"/>
    <w:rsid w:val="006D5F61"/>
    <w:rsid w:val="006D6331"/>
    <w:rsid w:val="006D6772"/>
    <w:rsid w:val="006D699B"/>
    <w:rsid w:val="006D6AA0"/>
    <w:rsid w:val="006D7628"/>
    <w:rsid w:val="006D7DAF"/>
    <w:rsid w:val="006E114F"/>
    <w:rsid w:val="006E14DC"/>
    <w:rsid w:val="006E173C"/>
    <w:rsid w:val="006E3320"/>
    <w:rsid w:val="006E35E5"/>
    <w:rsid w:val="006E363C"/>
    <w:rsid w:val="006E36F7"/>
    <w:rsid w:val="006E3F44"/>
    <w:rsid w:val="006E4268"/>
    <w:rsid w:val="006E44BC"/>
    <w:rsid w:val="006E46E5"/>
    <w:rsid w:val="006E4A4D"/>
    <w:rsid w:val="006E4B05"/>
    <w:rsid w:val="006E4BDD"/>
    <w:rsid w:val="006E5061"/>
    <w:rsid w:val="006E5615"/>
    <w:rsid w:val="006E574B"/>
    <w:rsid w:val="006E5F57"/>
    <w:rsid w:val="006E6050"/>
    <w:rsid w:val="006E6202"/>
    <w:rsid w:val="006E66E3"/>
    <w:rsid w:val="006E6AAF"/>
    <w:rsid w:val="006E6BC2"/>
    <w:rsid w:val="006E6C2E"/>
    <w:rsid w:val="006E6FBD"/>
    <w:rsid w:val="006E75DC"/>
    <w:rsid w:val="006F05DB"/>
    <w:rsid w:val="006F14E3"/>
    <w:rsid w:val="006F23D0"/>
    <w:rsid w:val="006F24AA"/>
    <w:rsid w:val="006F26A5"/>
    <w:rsid w:val="006F28ED"/>
    <w:rsid w:val="006F2D92"/>
    <w:rsid w:val="006F314E"/>
    <w:rsid w:val="006F330F"/>
    <w:rsid w:val="006F36EB"/>
    <w:rsid w:val="006F38D3"/>
    <w:rsid w:val="006F3954"/>
    <w:rsid w:val="006F3E35"/>
    <w:rsid w:val="006F40CC"/>
    <w:rsid w:val="006F41FF"/>
    <w:rsid w:val="006F44CD"/>
    <w:rsid w:val="006F4999"/>
    <w:rsid w:val="006F4A45"/>
    <w:rsid w:val="006F4EE2"/>
    <w:rsid w:val="006F548F"/>
    <w:rsid w:val="006F5BA0"/>
    <w:rsid w:val="006F660C"/>
    <w:rsid w:val="006F6B50"/>
    <w:rsid w:val="006F755A"/>
    <w:rsid w:val="006F7D9E"/>
    <w:rsid w:val="00700075"/>
    <w:rsid w:val="00700120"/>
    <w:rsid w:val="0070096D"/>
    <w:rsid w:val="00700AF3"/>
    <w:rsid w:val="00700D10"/>
    <w:rsid w:val="00700ED9"/>
    <w:rsid w:val="00701515"/>
    <w:rsid w:val="007021D6"/>
    <w:rsid w:val="007025CF"/>
    <w:rsid w:val="00703179"/>
    <w:rsid w:val="007039BF"/>
    <w:rsid w:val="00703BCE"/>
    <w:rsid w:val="00703C60"/>
    <w:rsid w:val="0070434C"/>
    <w:rsid w:val="007048DE"/>
    <w:rsid w:val="007048EE"/>
    <w:rsid w:val="00704906"/>
    <w:rsid w:val="007049D7"/>
    <w:rsid w:val="00704DD4"/>
    <w:rsid w:val="00704EA8"/>
    <w:rsid w:val="00704EAC"/>
    <w:rsid w:val="00705409"/>
    <w:rsid w:val="0070543D"/>
    <w:rsid w:val="007055A4"/>
    <w:rsid w:val="00705728"/>
    <w:rsid w:val="007059AE"/>
    <w:rsid w:val="00705D82"/>
    <w:rsid w:val="00710509"/>
    <w:rsid w:val="007106BE"/>
    <w:rsid w:val="007106C5"/>
    <w:rsid w:val="00710904"/>
    <w:rsid w:val="00710D33"/>
    <w:rsid w:val="0071157D"/>
    <w:rsid w:val="0071209F"/>
    <w:rsid w:val="00712FE7"/>
    <w:rsid w:val="00713069"/>
    <w:rsid w:val="007130BB"/>
    <w:rsid w:val="00713627"/>
    <w:rsid w:val="007136A1"/>
    <w:rsid w:val="00713BF1"/>
    <w:rsid w:val="0071579E"/>
    <w:rsid w:val="00715B32"/>
    <w:rsid w:val="00715ED8"/>
    <w:rsid w:val="007164F4"/>
    <w:rsid w:val="00716A53"/>
    <w:rsid w:val="007172EF"/>
    <w:rsid w:val="00720B1A"/>
    <w:rsid w:val="007212E0"/>
    <w:rsid w:val="00721BEA"/>
    <w:rsid w:val="00721C3C"/>
    <w:rsid w:val="00721DFA"/>
    <w:rsid w:val="00721F1B"/>
    <w:rsid w:val="00721FB9"/>
    <w:rsid w:val="00722333"/>
    <w:rsid w:val="00722767"/>
    <w:rsid w:val="00722A08"/>
    <w:rsid w:val="00722F5A"/>
    <w:rsid w:val="0072377C"/>
    <w:rsid w:val="00723781"/>
    <w:rsid w:val="00723815"/>
    <w:rsid w:val="00723BFE"/>
    <w:rsid w:val="00723EBF"/>
    <w:rsid w:val="00724276"/>
    <w:rsid w:val="00724A1A"/>
    <w:rsid w:val="007252E4"/>
    <w:rsid w:val="0072581C"/>
    <w:rsid w:val="00726BD3"/>
    <w:rsid w:val="00726C93"/>
    <w:rsid w:val="00727449"/>
    <w:rsid w:val="007276ED"/>
    <w:rsid w:val="00727AB1"/>
    <w:rsid w:val="00727BCC"/>
    <w:rsid w:val="00727C6A"/>
    <w:rsid w:val="00727EE2"/>
    <w:rsid w:val="00730090"/>
    <w:rsid w:val="007305E3"/>
    <w:rsid w:val="00730761"/>
    <w:rsid w:val="00732086"/>
    <w:rsid w:val="00732D08"/>
    <w:rsid w:val="00733B77"/>
    <w:rsid w:val="007344D1"/>
    <w:rsid w:val="00734876"/>
    <w:rsid w:val="00734F72"/>
    <w:rsid w:val="0073646B"/>
    <w:rsid w:val="00736F86"/>
    <w:rsid w:val="00737041"/>
    <w:rsid w:val="0073747F"/>
    <w:rsid w:val="0074013E"/>
    <w:rsid w:val="00740215"/>
    <w:rsid w:val="00741583"/>
    <w:rsid w:val="00741727"/>
    <w:rsid w:val="007418BF"/>
    <w:rsid w:val="00741A98"/>
    <w:rsid w:val="00743D1F"/>
    <w:rsid w:val="007443A7"/>
    <w:rsid w:val="007446DB"/>
    <w:rsid w:val="00744AB8"/>
    <w:rsid w:val="00745EC9"/>
    <w:rsid w:val="007461D7"/>
    <w:rsid w:val="00746D08"/>
    <w:rsid w:val="007474CF"/>
    <w:rsid w:val="00747CCB"/>
    <w:rsid w:val="007501EC"/>
    <w:rsid w:val="007502B5"/>
    <w:rsid w:val="007504A4"/>
    <w:rsid w:val="00750CC0"/>
    <w:rsid w:val="00752425"/>
    <w:rsid w:val="00752A03"/>
    <w:rsid w:val="00753264"/>
    <w:rsid w:val="0075375C"/>
    <w:rsid w:val="00753BF1"/>
    <w:rsid w:val="00754032"/>
    <w:rsid w:val="0075457D"/>
    <w:rsid w:val="00754632"/>
    <w:rsid w:val="007548BC"/>
    <w:rsid w:val="007549B2"/>
    <w:rsid w:val="00754F46"/>
    <w:rsid w:val="00755294"/>
    <w:rsid w:val="00755395"/>
    <w:rsid w:val="0075604A"/>
    <w:rsid w:val="00756160"/>
    <w:rsid w:val="00756236"/>
    <w:rsid w:val="00761150"/>
    <w:rsid w:val="007618A7"/>
    <w:rsid w:val="00761AC9"/>
    <w:rsid w:val="00762294"/>
    <w:rsid w:val="00762FBA"/>
    <w:rsid w:val="00763391"/>
    <w:rsid w:val="0076397B"/>
    <w:rsid w:val="00764984"/>
    <w:rsid w:val="0076504B"/>
    <w:rsid w:val="00766505"/>
    <w:rsid w:val="007668DC"/>
    <w:rsid w:val="007668E6"/>
    <w:rsid w:val="00766A04"/>
    <w:rsid w:val="00767490"/>
    <w:rsid w:val="00767C17"/>
    <w:rsid w:val="00767D8C"/>
    <w:rsid w:val="00767F6D"/>
    <w:rsid w:val="00770044"/>
    <w:rsid w:val="00770179"/>
    <w:rsid w:val="00770262"/>
    <w:rsid w:val="00770565"/>
    <w:rsid w:val="007711F1"/>
    <w:rsid w:val="0077161F"/>
    <w:rsid w:val="00772162"/>
    <w:rsid w:val="007725DB"/>
    <w:rsid w:val="00772629"/>
    <w:rsid w:val="00772E63"/>
    <w:rsid w:val="00773226"/>
    <w:rsid w:val="00773F01"/>
    <w:rsid w:val="00774F4C"/>
    <w:rsid w:val="0077504F"/>
    <w:rsid w:val="00775E1B"/>
    <w:rsid w:val="00775EDA"/>
    <w:rsid w:val="00775FD4"/>
    <w:rsid w:val="00776069"/>
    <w:rsid w:val="0077725F"/>
    <w:rsid w:val="00780575"/>
    <w:rsid w:val="00780CA2"/>
    <w:rsid w:val="00781DD0"/>
    <w:rsid w:val="00781E6A"/>
    <w:rsid w:val="007829E6"/>
    <w:rsid w:val="0078381A"/>
    <w:rsid w:val="007839CA"/>
    <w:rsid w:val="00783FD3"/>
    <w:rsid w:val="007849DA"/>
    <w:rsid w:val="00784BDA"/>
    <w:rsid w:val="00784EF8"/>
    <w:rsid w:val="007851F7"/>
    <w:rsid w:val="00785987"/>
    <w:rsid w:val="00785F7D"/>
    <w:rsid w:val="0078601B"/>
    <w:rsid w:val="007875E1"/>
    <w:rsid w:val="00787717"/>
    <w:rsid w:val="00787D02"/>
    <w:rsid w:val="00787E43"/>
    <w:rsid w:val="007910BB"/>
    <w:rsid w:val="007911EB"/>
    <w:rsid w:val="00791402"/>
    <w:rsid w:val="00791A25"/>
    <w:rsid w:val="00791B21"/>
    <w:rsid w:val="0079218F"/>
    <w:rsid w:val="00792F46"/>
    <w:rsid w:val="00793258"/>
    <w:rsid w:val="0079334E"/>
    <w:rsid w:val="00793994"/>
    <w:rsid w:val="00794689"/>
    <w:rsid w:val="00794AE9"/>
    <w:rsid w:val="00795F62"/>
    <w:rsid w:val="00796074"/>
    <w:rsid w:val="00797A29"/>
    <w:rsid w:val="007A0117"/>
    <w:rsid w:val="007A059B"/>
    <w:rsid w:val="007A062C"/>
    <w:rsid w:val="007A07CD"/>
    <w:rsid w:val="007A090D"/>
    <w:rsid w:val="007A0DDA"/>
    <w:rsid w:val="007A152B"/>
    <w:rsid w:val="007A1E7D"/>
    <w:rsid w:val="007A1EB2"/>
    <w:rsid w:val="007A1FE5"/>
    <w:rsid w:val="007A2471"/>
    <w:rsid w:val="007A2505"/>
    <w:rsid w:val="007A2BFB"/>
    <w:rsid w:val="007A2DB5"/>
    <w:rsid w:val="007A32AB"/>
    <w:rsid w:val="007A4785"/>
    <w:rsid w:val="007A488D"/>
    <w:rsid w:val="007A49BC"/>
    <w:rsid w:val="007A69E7"/>
    <w:rsid w:val="007A6A9A"/>
    <w:rsid w:val="007A7164"/>
    <w:rsid w:val="007A7512"/>
    <w:rsid w:val="007A7DBF"/>
    <w:rsid w:val="007B0087"/>
    <w:rsid w:val="007B01DB"/>
    <w:rsid w:val="007B03DC"/>
    <w:rsid w:val="007B0EBF"/>
    <w:rsid w:val="007B1949"/>
    <w:rsid w:val="007B1DB9"/>
    <w:rsid w:val="007B20F2"/>
    <w:rsid w:val="007B2184"/>
    <w:rsid w:val="007B22F0"/>
    <w:rsid w:val="007B2578"/>
    <w:rsid w:val="007B3EF3"/>
    <w:rsid w:val="007B402B"/>
    <w:rsid w:val="007B44D9"/>
    <w:rsid w:val="007B457A"/>
    <w:rsid w:val="007B5483"/>
    <w:rsid w:val="007B5B74"/>
    <w:rsid w:val="007B6648"/>
    <w:rsid w:val="007B68DA"/>
    <w:rsid w:val="007B6C35"/>
    <w:rsid w:val="007B6CA7"/>
    <w:rsid w:val="007B7881"/>
    <w:rsid w:val="007B7984"/>
    <w:rsid w:val="007B7A22"/>
    <w:rsid w:val="007B7D5F"/>
    <w:rsid w:val="007C0290"/>
    <w:rsid w:val="007C04D8"/>
    <w:rsid w:val="007C0516"/>
    <w:rsid w:val="007C0A66"/>
    <w:rsid w:val="007C1E5A"/>
    <w:rsid w:val="007C1FBF"/>
    <w:rsid w:val="007C22A1"/>
    <w:rsid w:val="007C2E1B"/>
    <w:rsid w:val="007C2E28"/>
    <w:rsid w:val="007C2F32"/>
    <w:rsid w:val="007C43B3"/>
    <w:rsid w:val="007C45A3"/>
    <w:rsid w:val="007C4CB5"/>
    <w:rsid w:val="007C5375"/>
    <w:rsid w:val="007C6C45"/>
    <w:rsid w:val="007C6D39"/>
    <w:rsid w:val="007C7E0A"/>
    <w:rsid w:val="007D0D1C"/>
    <w:rsid w:val="007D0F66"/>
    <w:rsid w:val="007D2AE4"/>
    <w:rsid w:val="007D3D4D"/>
    <w:rsid w:val="007D3DAE"/>
    <w:rsid w:val="007D484E"/>
    <w:rsid w:val="007D5088"/>
    <w:rsid w:val="007D5356"/>
    <w:rsid w:val="007D71D2"/>
    <w:rsid w:val="007D71F8"/>
    <w:rsid w:val="007D72A4"/>
    <w:rsid w:val="007D7EF6"/>
    <w:rsid w:val="007E008E"/>
    <w:rsid w:val="007E05EA"/>
    <w:rsid w:val="007E1355"/>
    <w:rsid w:val="007E193B"/>
    <w:rsid w:val="007E1AB2"/>
    <w:rsid w:val="007E1BAF"/>
    <w:rsid w:val="007E1E71"/>
    <w:rsid w:val="007E2DA8"/>
    <w:rsid w:val="007E31DA"/>
    <w:rsid w:val="007E32F0"/>
    <w:rsid w:val="007E4B19"/>
    <w:rsid w:val="007E4F32"/>
    <w:rsid w:val="007E5921"/>
    <w:rsid w:val="007E5DE4"/>
    <w:rsid w:val="007E5F38"/>
    <w:rsid w:val="007E6553"/>
    <w:rsid w:val="007E7BC7"/>
    <w:rsid w:val="007E7D83"/>
    <w:rsid w:val="007E7EA4"/>
    <w:rsid w:val="007F2265"/>
    <w:rsid w:val="007F2B99"/>
    <w:rsid w:val="007F2D1A"/>
    <w:rsid w:val="007F32CC"/>
    <w:rsid w:val="007F337A"/>
    <w:rsid w:val="007F3828"/>
    <w:rsid w:val="007F47BD"/>
    <w:rsid w:val="007F49E8"/>
    <w:rsid w:val="007F4D45"/>
    <w:rsid w:val="007F4D9A"/>
    <w:rsid w:val="007F56D5"/>
    <w:rsid w:val="007F6C33"/>
    <w:rsid w:val="007F6FBD"/>
    <w:rsid w:val="007F713E"/>
    <w:rsid w:val="007F78A7"/>
    <w:rsid w:val="007F7994"/>
    <w:rsid w:val="007F7CC7"/>
    <w:rsid w:val="00800140"/>
    <w:rsid w:val="00800878"/>
    <w:rsid w:val="008008D2"/>
    <w:rsid w:val="00800F0B"/>
    <w:rsid w:val="008019B8"/>
    <w:rsid w:val="00801B80"/>
    <w:rsid w:val="0080291A"/>
    <w:rsid w:val="00802AF5"/>
    <w:rsid w:val="00803441"/>
    <w:rsid w:val="00803714"/>
    <w:rsid w:val="008038ED"/>
    <w:rsid w:val="00803B2B"/>
    <w:rsid w:val="00803DF6"/>
    <w:rsid w:val="0080498F"/>
    <w:rsid w:val="00806BB2"/>
    <w:rsid w:val="008077FF"/>
    <w:rsid w:val="00810CB1"/>
    <w:rsid w:val="00811593"/>
    <w:rsid w:val="008121D8"/>
    <w:rsid w:val="008121F3"/>
    <w:rsid w:val="00812722"/>
    <w:rsid w:val="00813710"/>
    <w:rsid w:val="00813954"/>
    <w:rsid w:val="008148B1"/>
    <w:rsid w:val="00814F1F"/>
    <w:rsid w:val="00815A88"/>
    <w:rsid w:val="00815B99"/>
    <w:rsid w:val="00815E0F"/>
    <w:rsid w:val="008164C5"/>
    <w:rsid w:val="00816920"/>
    <w:rsid w:val="00816BE6"/>
    <w:rsid w:val="00817D5B"/>
    <w:rsid w:val="008201FB"/>
    <w:rsid w:val="00820B18"/>
    <w:rsid w:val="0082222E"/>
    <w:rsid w:val="00822607"/>
    <w:rsid w:val="00822A4D"/>
    <w:rsid w:val="008232F1"/>
    <w:rsid w:val="00823D64"/>
    <w:rsid w:val="00823EE6"/>
    <w:rsid w:val="0082416D"/>
    <w:rsid w:val="008246C8"/>
    <w:rsid w:val="008253C5"/>
    <w:rsid w:val="0082548D"/>
    <w:rsid w:val="008263CA"/>
    <w:rsid w:val="008265FB"/>
    <w:rsid w:val="00826F79"/>
    <w:rsid w:val="0082770E"/>
    <w:rsid w:val="00827E31"/>
    <w:rsid w:val="00830E44"/>
    <w:rsid w:val="00832334"/>
    <w:rsid w:val="008323B8"/>
    <w:rsid w:val="0083255E"/>
    <w:rsid w:val="00832B1B"/>
    <w:rsid w:val="00832B94"/>
    <w:rsid w:val="00832BD0"/>
    <w:rsid w:val="0083365A"/>
    <w:rsid w:val="00833D99"/>
    <w:rsid w:val="0083505F"/>
    <w:rsid w:val="008359BC"/>
    <w:rsid w:val="00835DAC"/>
    <w:rsid w:val="00836044"/>
    <w:rsid w:val="00836C43"/>
    <w:rsid w:val="00836D02"/>
    <w:rsid w:val="0083721A"/>
    <w:rsid w:val="008374A7"/>
    <w:rsid w:val="00837680"/>
    <w:rsid w:val="00837B14"/>
    <w:rsid w:val="0084027B"/>
    <w:rsid w:val="00840985"/>
    <w:rsid w:val="00841C18"/>
    <w:rsid w:val="008420C3"/>
    <w:rsid w:val="00842328"/>
    <w:rsid w:val="00842396"/>
    <w:rsid w:val="00842A0D"/>
    <w:rsid w:val="00842C35"/>
    <w:rsid w:val="00842F44"/>
    <w:rsid w:val="00842F59"/>
    <w:rsid w:val="0084465B"/>
    <w:rsid w:val="00844C87"/>
    <w:rsid w:val="008452AA"/>
    <w:rsid w:val="00845411"/>
    <w:rsid w:val="00845908"/>
    <w:rsid w:val="008469F4"/>
    <w:rsid w:val="00847504"/>
    <w:rsid w:val="008476DE"/>
    <w:rsid w:val="00847BF6"/>
    <w:rsid w:val="00850257"/>
    <w:rsid w:val="0085092D"/>
    <w:rsid w:val="00851305"/>
    <w:rsid w:val="0085175D"/>
    <w:rsid w:val="0085193E"/>
    <w:rsid w:val="00852AB7"/>
    <w:rsid w:val="00852B6D"/>
    <w:rsid w:val="0085424D"/>
    <w:rsid w:val="00854D37"/>
    <w:rsid w:val="008564DB"/>
    <w:rsid w:val="00856A85"/>
    <w:rsid w:val="00856F5B"/>
    <w:rsid w:val="008570D5"/>
    <w:rsid w:val="00857198"/>
    <w:rsid w:val="0085728D"/>
    <w:rsid w:val="00857E28"/>
    <w:rsid w:val="00857E79"/>
    <w:rsid w:val="008614B0"/>
    <w:rsid w:val="00861667"/>
    <w:rsid w:val="008619F5"/>
    <w:rsid w:val="00861A38"/>
    <w:rsid w:val="00861B4A"/>
    <w:rsid w:val="008620B6"/>
    <w:rsid w:val="008620D1"/>
    <w:rsid w:val="008635E8"/>
    <w:rsid w:val="00863C03"/>
    <w:rsid w:val="0086434D"/>
    <w:rsid w:val="00864DEB"/>
    <w:rsid w:val="00865112"/>
    <w:rsid w:val="0086537B"/>
    <w:rsid w:val="008659C3"/>
    <w:rsid w:val="00865C7F"/>
    <w:rsid w:val="00866568"/>
    <w:rsid w:val="008670D7"/>
    <w:rsid w:val="00867661"/>
    <w:rsid w:val="008676FA"/>
    <w:rsid w:val="0086793F"/>
    <w:rsid w:val="0087000F"/>
    <w:rsid w:val="008702C1"/>
    <w:rsid w:val="0087049F"/>
    <w:rsid w:val="008707C9"/>
    <w:rsid w:val="00870906"/>
    <w:rsid w:val="00870CDF"/>
    <w:rsid w:val="00871405"/>
    <w:rsid w:val="00871FC6"/>
    <w:rsid w:val="00872C36"/>
    <w:rsid w:val="00872CEB"/>
    <w:rsid w:val="0087308D"/>
    <w:rsid w:val="00874195"/>
    <w:rsid w:val="00874982"/>
    <w:rsid w:val="00874F18"/>
    <w:rsid w:val="0087545F"/>
    <w:rsid w:val="008755CB"/>
    <w:rsid w:val="008757A9"/>
    <w:rsid w:val="00876048"/>
    <w:rsid w:val="00876854"/>
    <w:rsid w:val="0087695E"/>
    <w:rsid w:val="00876BDD"/>
    <w:rsid w:val="00876D4D"/>
    <w:rsid w:val="00877029"/>
    <w:rsid w:val="0087770E"/>
    <w:rsid w:val="0087777D"/>
    <w:rsid w:val="00877B9B"/>
    <w:rsid w:val="0088053A"/>
    <w:rsid w:val="008807B1"/>
    <w:rsid w:val="0088097D"/>
    <w:rsid w:val="00880A36"/>
    <w:rsid w:val="00880CC3"/>
    <w:rsid w:val="0088186B"/>
    <w:rsid w:val="00881A69"/>
    <w:rsid w:val="0088287F"/>
    <w:rsid w:val="00882A77"/>
    <w:rsid w:val="00882BC6"/>
    <w:rsid w:val="0088373F"/>
    <w:rsid w:val="00884320"/>
    <w:rsid w:val="008846E6"/>
    <w:rsid w:val="008853D6"/>
    <w:rsid w:val="00885868"/>
    <w:rsid w:val="00885BF2"/>
    <w:rsid w:val="00885EEB"/>
    <w:rsid w:val="008875DF"/>
    <w:rsid w:val="00887D8F"/>
    <w:rsid w:val="008900D7"/>
    <w:rsid w:val="00890BF8"/>
    <w:rsid w:val="0089114F"/>
    <w:rsid w:val="00891492"/>
    <w:rsid w:val="0089149D"/>
    <w:rsid w:val="008915B6"/>
    <w:rsid w:val="008915E4"/>
    <w:rsid w:val="008921C0"/>
    <w:rsid w:val="0089276D"/>
    <w:rsid w:val="00892968"/>
    <w:rsid w:val="00893069"/>
    <w:rsid w:val="00893348"/>
    <w:rsid w:val="00893492"/>
    <w:rsid w:val="008938BB"/>
    <w:rsid w:val="0089494F"/>
    <w:rsid w:val="00895080"/>
    <w:rsid w:val="0089606E"/>
    <w:rsid w:val="008963B6"/>
    <w:rsid w:val="008968BA"/>
    <w:rsid w:val="00896903"/>
    <w:rsid w:val="00897735"/>
    <w:rsid w:val="00897E28"/>
    <w:rsid w:val="008A0915"/>
    <w:rsid w:val="008A0DD7"/>
    <w:rsid w:val="008A13BE"/>
    <w:rsid w:val="008A17B1"/>
    <w:rsid w:val="008A2E63"/>
    <w:rsid w:val="008A3E8F"/>
    <w:rsid w:val="008A3FE4"/>
    <w:rsid w:val="008A473B"/>
    <w:rsid w:val="008A47EB"/>
    <w:rsid w:val="008A49B1"/>
    <w:rsid w:val="008A5C6E"/>
    <w:rsid w:val="008A6245"/>
    <w:rsid w:val="008A67E7"/>
    <w:rsid w:val="008A6F07"/>
    <w:rsid w:val="008A7265"/>
    <w:rsid w:val="008A77B9"/>
    <w:rsid w:val="008A7A1A"/>
    <w:rsid w:val="008A7A88"/>
    <w:rsid w:val="008B005F"/>
    <w:rsid w:val="008B0815"/>
    <w:rsid w:val="008B0B14"/>
    <w:rsid w:val="008B1500"/>
    <w:rsid w:val="008B1A88"/>
    <w:rsid w:val="008B2380"/>
    <w:rsid w:val="008B2680"/>
    <w:rsid w:val="008B292E"/>
    <w:rsid w:val="008B2C71"/>
    <w:rsid w:val="008B2E05"/>
    <w:rsid w:val="008B3ABB"/>
    <w:rsid w:val="008B5642"/>
    <w:rsid w:val="008B5E9D"/>
    <w:rsid w:val="008B6292"/>
    <w:rsid w:val="008B6DAF"/>
    <w:rsid w:val="008B7DCF"/>
    <w:rsid w:val="008C0C39"/>
    <w:rsid w:val="008C1777"/>
    <w:rsid w:val="008C1FBC"/>
    <w:rsid w:val="008C21CC"/>
    <w:rsid w:val="008C2259"/>
    <w:rsid w:val="008C2718"/>
    <w:rsid w:val="008C271C"/>
    <w:rsid w:val="008C274E"/>
    <w:rsid w:val="008C2A47"/>
    <w:rsid w:val="008C3063"/>
    <w:rsid w:val="008C3069"/>
    <w:rsid w:val="008C3721"/>
    <w:rsid w:val="008C4838"/>
    <w:rsid w:val="008C4B73"/>
    <w:rsid w:val="008C51E0"/>
    <w:rsid w:val="008C5A06"/>
    <w:rsid w:val="008C5B3D"/>
    <w:rsid w:val="008C5C82"/>
    <w:rsid w:val="008C6777"/>
    <w:rsid w:val="008C6AAE"/>
    <w:rsid w:val="008C7944"/>
    <w:rsid w:val="008C7B72"/>
    <w:rsid w:val="008C7D86"/>
    <w:rsid w:val="008D0E82"/>
    <w:rsid w:val="008D181B"/>
    <w:rsid w:val="008D1941"/>
    <w:rsid w:val="008D1A8A"/>
    <w:rsid w:val="008D28ED"/>
    <w:rsid w:val="008D2A09"/>
    <w:rsid w:val="008D348A"/>
    <w:rsid w:val="008D3699"/>
    <w:rsid w:val="008D3C4A"/>
    <w:rsid w:val="008D4142"/>
    <w:rsid w:val="008D532A"/>
    <w:rsid w:val="008D5460"/>
    <w:rsid w:val="008D55DE"/>
    <w:rsid w:val="008D5D0A"/>
    <w:rsid w:val="008D68F1"/>
    <w:rsid w:val="008D694C"/>
    <w:rsid w:val="008D6B1A"/>
    <w:rsid w:val="008D73A7"/>
    <w:rsid w:val="008D76BB"/>
    <w:rsid w:val="008E0474"/>
    <w:rsid w:val="008E0A50"/>
    <w:rsid w:val="008E1559"/>
    <w:rsid w:val="008E171B"/>
    <w:rsid w:val="008E21DF"/>
    <w:rsid w:val="008E27C4"/>
    <w:rsid w:val="008E3656"/>
    <w:rsid w:val="008E4334"/>
    <w:rsid w:val="008E4FBA"/>
    <w:rsid w:val="008E514A"/>
    <w:rsid w:val="008E53C4"/>
    <w:rsid w:val="008E56FA"/>
    <w:rsid w:val="008E57EB"/>
    <w:rsid w:val="008E724D"/>
    <w:rsid w:val="008E7690"/>
    <w:rsid w:val="008F0255"/>
    <w:rsid w:val="008F0EF6"/>
    <w:rsid w:val="008F117C"/>
    <w:rsid w:val="008F13DD"/>
    <w:rsid w:val="008F1D8B"/>
    <w:rsid w:val="008F2F8C"/>
    <w:rsid w:val="008F47DC"/>
    <w:rsid w:val="008F63CC"/>
    <w:rsid w:val="008F6824"/>
    <w:rsid w:val="008F68B7"/>
    <w:rsid w:val="008F6F6A"/>
    <w:rsid w:val="008F7108"/>
    <w:rsid w:val="0090061C"/>
    <w:rsid w:val="00900D85"/>
    <w:rsid w:val="009016A9"/>
    <w:rsid w:val="0090249F"/>
    <w:rsid w:val="00902B31"/>
    <w:rsid w:val="0090345A"/>
    <w:rsid w:val="009035FB"/>
    <w:rsid w:val="00903DE6"/>
    <w:rsid w:val="00904249"/>
    <w:rsid w:val="0090472D"/>
    <w:rsid w:val="00905245"/>
    <w:rsid w:val="0090550F"/>
    <w:rsid w:val="00905EA6"/>
    <w:rsid w:val="0090635D"/>
    <w:rsid w:val="00906BFC"/>
    <w:rsid w:val="00906CF6"/>
    <w:rsid w:val="00907BA1"/>
    <w:rsid w:val="00907CA1"/>
    <w:rsid w:val="00907D38"/>
    <w:rsid w:val="00910172"/>
    <w:rsid w:val="00910A79"/>
    <w:rsid w:val="00910E16"/>
    <w:rsid w:val="009110C4"/>
    <w:rsid w:val="00911615"/>
    <w:rsid w:val="0091177A"/>
    <w:rsid w:val="00911CDB"/>
    <w:rsid w:val="00911CEE"/>
    <w:rsid w:val="00912852"/>
    <w:rsid w:val="00912D1E"/>
    <w:rsid w:val="00912FFA"/>
    <w:rsid w:val="00913FA2"/>
    <w:rsid w:val="0091467E"/>
    <w:rsid w:val="00914CA0"/>
    <w:rsid w:val="00915177"/>
    <w:rsid w:val="009153AF"/>
    <w:rsid w:val="00915518"/>
    <w:rsid w:val="00916832"/>
    <w:rsid w:val="0091705F"/>
    <w:rsid w:val="00917F34"/>
    <w:rsid w:val="00920227"/>
    <w:rsid w:val="009202F2"/>
    <w:rsid w:val="00920468"/>
    <w:rsid w:val="00920699"/>
    <w:rsid w:val="00920EF2"/>
    <w:rsid w:val="00921128"/>
    <w:rsid w:val="00921B63"/>
    <w:rsid w:val="00922451"/>
    <w:rsid w:val="00922F46"/>
    <w:rsid w:val="00923444"/>
    <w:rsid w:val="00923947"/>
    <w:rsid w:val="00924465"/>
    <w:rsid w:val="00924C96"/>
    <w:rsid w:val="009256C7"/>
    <w:rsid w:val="0092576A"/>
    <w:rsid w:val="00925B43"/>
    <w:rsid w:val="00925E31"/>
    <w:rsid w:val="00926C22"/>
    <w:rsid w:val="009271C6"/>
    <w:rsid w:val="009271F8"/>
    <w:rsid w:val="009274CA"/>
    <w:rsid w:val="0093005A"/>
    <w:rsid w:val="00930744"/>
    <w:rsid w:val="00930A0E"/>
    <w:rsid w:val="00930CB6"/>
    <w:rsid w:val="00931806"/>
    <w:rsid w:val="009325C9"/>
    <w:rsid w:val="00932CA2"/>
    <w:rsid w:val="009334B2"/>
    <w:rsid w:val="00933702"/>
    <w:rsid w:val="00933713"/>
    <w:rsid w:val="00933BFE"/>
    <w:rsid w:val="00935C9B"/>
    <w:rsid w:val="009367B2"/>
    <w:rsid w:val="00936AD0"/>
    <w:rsid w:val="009372B4"/>
    <w:rsid w:val="00937FB0"/>
    <w:rsid w:val="009409A6"/>
    <w:rsid w:val="00940F34"/>
    <w:rsid w:val="00940FC3"/>
    <w:rsid w:val="00941098"/>
    <w:rsid w:val="00941971"/>
    <w:rsid w:val="00941F5A"/>
    <w:rsid w:val="0094201C"/>
    <w:rsid w:val="0094231F"/>
    <w:rsid w:val="00942813"/>
    <w:rsid w:val="009428D6"/>
    <w:rsid w:val="00942B53"/>
    <w:rsid w:val="00942D3A"/>
    <w:rsid w:val="009430B3"/>
    <w:rsid w:val="0094379B"/>
    <w:rsid w:val="0094416B"/>
    <w:rsid w:val="009447EB"/>
    <w:rsid w:val="0094492B"/>
    <w:rsid w:val="00945610"/>
    <w:rsid w:val="00945A10"/>
    <w:rsid w:val="00945C0E"/>
    <w:rsid w:val="0094633A"/>
    <w:rsid w:val="00946F67"/>
    <w:rsid w:val="0094766E"/>
    <w:rsid w:val="00947870"/>
    <w:rsid w:val="009478C3"/>
    <w:rsid w:val="00947DDF"/>
    <w:rsid w:val="00947F0E"/>
    <w:rsid w:val="00950A70"/>
    <w:rsid w:val="00950E0C"/>
    <w:rsid w:val="0095177F"/>
    <w:rsid w:val="00951E51"/>
    <w:rsid w:val="009528FF"/>
    <w:rsid w:val="00952CC7"/>
    <w:rsid w:val="00953054"/>
    <w:rsid w:val="00953C4B"/>
    <w:rsid w:val="00953EB3"/>
    <w:rsid w:val="0095468A"/>
    <w:rsid w:val="009549FA"/>
    <w:rsid w:val="00954C73"/>
    <w:rsid w:val="00954DDB"/>
    <w:rsid w:val="00954EF7"/>
    <w:rsid w:val="0095505B"/>
    <w:rsid w:val="00955D7B"/>
    <w:rsid w:val="00955EE3"/>
    <w:rsid w:val="00955FBC"/>
    <w:rsid w:val="00956EC7"/>
    <w:rsid w:val="00956FE1"/>
    <w:rsid w:val="009576DE"/>
    <w:rsid w:val="009603BD"/>
    <w:rsid w:val="009614AA"/>
    <w:rsid w:val="009622BF"/>
    <w:rsid w:val="0096294C"/>
    <w:rsid w:val="0096379A"/>
    <w:rsid w:val="00963A34"/>
    <w:rsid w:val="00964748"/>
    <w:rsid w:val="00964C2F"/>
    <w:rsid w:val="00964F17"/>
    <w:rsid w:val="00965747"/>
    <w:rsid w:val="00966454"/>
    <w:rsid w:val="009668F8"/>
    <w:rsid w:val="009672A2"/>
    <w:rsid w:val="00967E71"/>
    <w:rsid w:val="009700B3"/>
    <w:rsid w:val="009703B8"/>
    <w:rsid w:val="00970BA8"/>
    <w:rsid w:val="00970E86"/>
    <w:rsid w:val="009711BC"/>
    <w:rsid w:val="00971260"/>
    <w:rsid w:val="00971443"/>
    <w:rsid w:val="00971AAF"/>
    <w:rsid w:val="00971BFA"/>
    <w:rsid w:val="00972824"/>
    <w:rsid w:val="00972C42"/>
    <w:rsid w:val="0097377F"/>
    <w:rsid w:val="00973DF7"/>
    <w:rsid w:val="00974079"/>
    <w:rsid w:val="00974620"/>
    <w:rsid w:val="00975774"/>
    <w:rsid w:val="00975D4F"/>
    <w:rsid w:val="0097672C"/>
    <w:rsid w:val="00976F32"/>
    <w:rsid w:val="009776E6"/>
    <w:rsid w:val="00977C28"/>
    <w:rsid w:val="00977E42"/>
    <w:rsid w:val="00977EB7"/>
    <w:rsid w:val="00977F2B"/>
    <w:rsid w:val="00980160"/>
    <w:rsid w:val="0098031F"/>
    <w:rsid w:val="00980A7D"/>
    <w:rsid w:val="00981BB9"/>
    <w:rsid w:val="009836F2"/>
    <w:rsid w:val="00983FF8"/>
    <w:rsid w:val="00984043"/>
    <w:rsid w:val="00984667"/>
    <w:rsid w:val="00984F83"/>
    <w:rsid w:val="00985F0C"/>
    <w:rsid w:val="00986EEF"/>
    <w:rsid w:val="00987012"/>
    <w:rsid w:val="009871BD"/>
    <w:rsid w:val="009871E7"/>
    <w:rsid w:val="0098722F"/>
    <w:rsid w:val="00987BA9"/>
    <w:rsid w:val="0099018E"/>
    <w:rsid w:val="0099088B"/>
    <w:rsid w:val="00990F26"/>
    <w:rsid w:val="0099151E"/>
    <w:rsid w:val="00991EF2"/>
    <w:rsid w:val="00992357"/>
    <w:rsid w:val="009923CD"/>
    <w:rsid w:val="0099243C"/>
    <w:rsid w:val="00992677"/>
    <w:rsid w:val="0099303E"/>
    <w:rsid w:val="009934AF"/>
    <w:rsid w:val="00995992"/>
    <w:rsid w:val="00995D2F"/>
    <w:rsid w:val="00996177"/>
    <w:rsid w:val="009961BC"/>
    <w:rsid w:val="009965FD"/>
    <w:rsid w:val="00996841"/>
    <w:rsid w:val="00997145"/>
    <w:rsid w:val="009971FC"/>
    <w:rsid w:val="00997226"/>
    <w:rsid w:val="009974E4"/>
    <w:rsid w:val="00997628"/>
    <w:rsid w:val="00997A71"/>
    <w:rsid w:val="00997FB3"/>
    <w:rsid w:val="009A0670"/>
    <w:rsid w:val="009A07FD"/>
    <w:rsid w:val="009A096E"/>
    <w:rsid w:val="009A0AEB"/>
    <w:rsid w:val="009A0D17"/>
    <w:rsid w:val="009A1647"/>
    <w:rsid w:val="009A1BC3"/>
    <w:rsid w:val="009A1D82"/>
    <w:rsid w:val="009A20BE"/>
    <w:rsid w:val="009A229D"/>
    <w:rsid w:val="009A2C52"/>
    <w:rsid w:val="009A2D07"/>
    <w:rsid w:val="009A3E07"/>
    <w:rsid w:val="009A3F8B"/>
    <w:rsid w:val="009A4EC7"/>
    <w:rsid w:val="009A4FD3"/>
    <w:rsid w:val="009A50F3"/>
    <w:rsid w:val="009A5258"/>
    <w:rsid w:val="009A5B7F"/>
    <w:rsid w:val="009A63AD"/>
    <w:rsid w:val="009A6465"/>
    <w:rsid w:val="009A67E0"/>
    <w:rsid w:val="009A69BD"/>
    <w:rsid w:val="009A6A0A"/>
    <w:rsid w:val="009A6B0C"/>
    <w:rsid w:val="009A6B6A"/>
    <w:rsid w:val="009A6DE4"/>
    <w:rsid w:val="009A71FD"/>
    <w:rsid w:val="009A7537"/>
    <w:rsid w:val="009B0684"/>
    <w:rsid w:val="009B09EF"/>
    <w:rsid w:val="009B0FFF"/>
    <w:rsid w:val="009B10B6"/>
    <w:rsid w:val="009B12C8"/>
    <w:rsid w:val="009B159B"/>
    <w:rsid w:val="009B178A"/>
    <w:rsid w:val="009B17F2"/>
    <w:rsid w:val="009B1B84"/>
    <w:rsid w:val="009B20E6"/>
    <w:rsid w:val="009B2D62"/>
    <w:rsid w:val="009B337A"/>
    <w:rsid w:val="009B33F9"/>
    <w:rsid w:val="009B4068"/>
    <w:rsid w:val="009B552B"/>
    <w:rsid w:val="009B6104"/>
    <w:rsid w:val="009B6969"/>
    <w:rsid w:val="009B75C6"/>
    <w:rsid w:val="009B7DA8"/>
    <w:rsid w:val="009B7EF4"/>
    <w:rsid w:val="009C0077"/>
    <w:rsid w:val="009C034C"/>
    <w:rsid w:val="009C15A4"/>
    <w:rsid w:val="009C1F72"/>
    <w:rsid w:val="009C3B15"/>
    <w:rsid w:val="009C4B7A"/>
    <w:rsid w:val="009C4C81"/>
    <w:rsid w:val="009C5100"/>
    <w:rsid w:val="009C5134"/>
    <w:rsid w:val="009C5B26"/>
    <w:rsid w:val="009C5DE6"/>
    <w:rsid w:val="009C6349"/>
    <w:rsid w:val="009C70F8"/>
    <w:rsid w:val="009C76D0"/>
    <w:rsid w:val="009C7B10"/>
    <w:rsid w:val="009D005B"/>
    <w:rsid w:val="009D015B"/>
    <w:rsid w:val="009D09AA"/>
    <w:rsid w:val="009D0B37"/>
    <w:rsid w:val="009D267B"/>
    <w:rsid w:val="009D29D6"/>
    <w:rsid w:val="009D4D08"/>
    <w:rsid w:val="009D4D7C"/>
    <w:rsid w:val="009D5267"/>
    <w:rsid w:val="009D6096"/>
    <w:rsid w:val="009D64AB"/>
    <w:rsid w:val="009D675B"/>
    <w:rsid w:val="009D675C"/>
    <w:rsid w:val="009D67EF"/>
    <w:rsid w:val="009D71FF"/>
    <w:rsid w:val="009D73F7"/>
    <w:rsid w:val="009D790A"/>
    <w:rsid w:val="009E0A11"/>
    <w:rsid w:val="009E0CBE"/>
    <w:rsid w:val="009E185B"/>
    <w:rsid w:val="009E18CB"/>
    <w:rsid w:val="009E1E26"/>
    <w:rsid w:val="009E2C92"/>
    <w:rsid w:val="009E2D2A"/>
    <w:rsid w:val="009E2EC5"/>
    <w:rsid w:val="009E3951"/>
    <w:rsid w:val="009E3A89"/>
    <w:rsid w:val="009E459A"/>
    <w:rsid w:val="009E487F"/>
    <w:rsid w:val="009E5705"/>
    <w:rsid w:val="009E58AC"/>
    <w:rsid w:val="009E5D85"/>
    <w:rsid w:val="009E5DC3"/>
    <w:rsid w:val="009E7C9F"/>
    <w:rsid w:val="009E7F53"/>
    <w:rsid w:val="009F0095"/>
    <w:rsid w:val="009F0918"/>
    <w:rsid w:val="009F0FB2"/>
    <w:rsid w:val="009F182F"/>
    <w:rsid w:val="009F1E7D"/>
    <w:rsid w:val="009F2157"/>
    <w:rsid w:val="009F22DE"/>
    <w:rsid w:val="009F2370"/>
    <w:rsid w:val="009F25C8"/>
    <w:rsid w:val="009F2BDA"/>
    <w:rsid w:val="009F3F44"/>
    <w:rsid w:val="009F458B"/>
    <w:rsid w:val="009F476C"/>
    <w:rsid w:val="009F4E52"/>
    <w:rsid w:val="009F5393"/>
    <w:rsid w:val="009F58E2"/>
    <w:rsid w:val="009F68E9"/>
    <w:rsid w:val="009F6E30"/>
    <w:rsid w:val="009F7176"/>
    <w:rsid w:val="009F7876"/>
    <w:rsid w:val="009F7E0F"/>
    <w:rsid w:val="00A00073"/>
    <w:rsid w:val="00A0060A"/>
    <w:rsid w:val="00A00DC8"/>
    <w:rsid w:val="00A01252"/>
    <w:rsid w:val="00A0199D"/>
    <w:rsid w:val="00A02085"/>
    <w:rsid w:val="00A026DA"/>
    <w:rsid w:val="00A02CD1"/>
    <w:rsid w:val="00A03038"/>
    <w:rsid w:val="00A03402"/>
    <w:rsid w:val="00A03664"/>
    <w:rsid w:val="00A048F0"/>
    <w:rsid w:val="00A04BF3"/>
    <w:rsid w:val="00A04D50"/>
    <w:rsid w:val="00A05F85"/>
    <w:rsid w:val="00A05FC8"/>
    <w:rsid w:val="00A06027"/>
    <w:rsid w:val="00A0685E"/>
    <w:rsid w:val="00A06B04"/>
    <w:rsid w:val="00A06CF1"/>
    <w:rsid w:val="00A06F25"/>
    <w:rsid w:val="00A101A4"/>
    <w:rsid w:val="00A11A39"/>
    <w:rsid w:val="00A121B3"/>
    <w:rsid w:val="00A12BCC"/>
    <w:rsid w:val="00A13131"/>
    <w:rsid w:val="00A13441"/>
    <w:rsid w:val="00A1397A"/>
    <w:rsid w:val="00A13D65"/>
    <w:rsid w:val="00A1400A"/>
    <w:rsid w:val="00A14546"/>
    <w:rsid w:val="00A14644"/>
    <w:rsid w:val="00A14B71"/>
    <w:rsid w:val="00A14D50"/>
    <w:rsid w:val="00A14DA9"/>
    <w:rsid w:val="00A14F82"/>
    <w:rsid w:val="00A1513A"/>
    <w:rsid w:val="00A152A4"/>
    <w:rsid w:val="00A168CC"/>
    <w:rsid w:val="00A16A92"/>
    <w:rsid w:val="00A16FBB"/>
    <w:rsid w:val="00A17196"/>
    <w:rsid w:val="00A172D4"/>
    <w:rsid w:val="00A17A4C"/>
    <w:rsid w:val="00A201C0"/>
    <w:rsid w:val="00A207B4"/>
    <w:rsid w:val="00A2097E"/>
    <w:rsid w:val="00A20FD6"/>
    <w:rsid w:val="00A220EF"/>
    <w:rsid w:val="00A224DC"/>
    <w:rsid w:val="00A235F0"/>
    <w:rsid w:val="00A23798"/>
    <w:rsid w:val="00A23CE1"/>
    <w:rsid w:val="00A23F0F"/>
    <w:rsid w:val="00A244A4"/>
    <w:rsid w:val="00A25071"/>
    <w:rsid w:val="00A255ED"/>
    <w:rsid w:val="00A257C5"/>
    <w:rsid w:val="00A25EAE"/>
    <w:rsid w:val="00A268AE"/>
    <w:rsid w:val="00A26EB5"/>
    <w:rsid w:val="00A273AF"/>
    <w:rsid w:val="00A27818"/>
    <w:rsid w:val="00A27946"/>
    <w:rsid w:val="00A27DEA"/>
    <w:rsid w:val="00A30AB9"/>
    <w:rsid w:val="00A30B18"/>
    <w:rsid w:val="00A31772"/>
    <w:rsid w:val="00A324AE"/>
    <w:rsid w:val="00A32C01"/>
    <w:rsid w:val="00A3328E"/>
    <w:rsid w:val="00A332C0"/>
    <w:rsid w:val="00A33CB8"/>
    <w:rsid w:val="00A34003"/>
    <w:rsid w:val="00A35AA2"/>
    <w:rsid w:val="00A35CEE"/>
    <w:rsid w:val="00A376AE"/>
    <w:rsid w:val="00A40844"/>
    <w:rsid w:val="00A40FC8"/>
    <w:rsid w:val="00A4120B"/>
    <w:rsid w:val="00A41673"/>
    <w:rsid w:val="00A42637"/>
    <w:rsid w:val="00A4291A"/>
    <w:rsid w:val="00A429E4"/>
    <w:rsid w:val="00A433AA"/>
    <w:rsid w:val="00A435E4"/>
    <w:rsid w:val="00A438B3"/>
    <w:rsid w:val="00A43B9B"/>
    <w:rsid w:val="00A4449E"/>
    <w:rsid w:val="00A45221"/>
    <w:rsid w:val="00A46472"/>
    <w:rsid w:val="00A468B5"/>
    <w:rsid w:val="00A468C2"/>
    <w:rsid w:val="00A46BDD"/>
    <w:rsid w:val="00A46E3C"/>
    <w:rsid w:val="00A47306"/>
    <w:rsid w:val="00A47900"/>
    <w:rsid w:val="00A47CC5"/>
    <w:rsid w:val="00A47D68"/>
    <w:rsid w:val="00A47E0E"/>
    <w:rsid w:val="00A50212"/>
    <w:rsid w:val="00A505E9"/>
    <w:rsid w:val="00A509CA"/>
    <w:rsid w:val="00A50BED"/>
    <w:rsid w:val="00A50F61"/>
    <w:rsid w:val="00A50FBD"/>
    <w:rsid w:val="00A51113"/>
    <w:rsid w:val="00A5121A"/>
    <w:rsid w:val="00A52915"/>
    <w:rsid w:val="00A52DBD"/>
    <w:rsid w:val="00A52E46"/>
    <w:rsid w:val="00A5302B"/>
    <w:rsid w:val="00A530F6"/>
    <w:rsid w:val="00A5392F"/>
    <w:rsid w:val="00A54CFF"/>
    <w:rsid w:val="00A54E07"/>
    <w:rsid w:val="00A558C8"/>
    <w:rsid w:val="00A55C16"/>
    <w:rsid w:val="00A5613D"/>
    <w:rsid w:val="00A56170"/>
    <w:rsid w:val="00A56FF6"/>
    <w:rsid w:val="00A57946"/>
    <w:rsid w:val="00A57A13"/>
    <w:rsid w:val="00A57D8E"/>
    <w:rsid w:val="00A61466"/>
    <w:rsid w:val="00A616FC"/>
    <w:rsid w:val="00A61BFB"/>
    <w:rsid w:val="00A634A5"/>
    <w:rsid w:val="00A6360D"/>
    <w:rsid w:val="00A646C4"/>
    <w:rsid w:val="00A647BF"/>
    <w:rsid w:val="00A64847"/>
    <w:rsid w:val="00A64863"/>
    <w:rsid w:val="00A64B05"/>
    <w:rsid w:val="00A65A4E"/>
    <w:rsid w:val="00A65CB7"/>
    <w:rsid w:val="00A65CE7"/>
    <w:rsid w:val="00A666F7"/>
    <w:rsid w:val="00A6793F"/>
    <w:rsid w:val="00A67B31"/>
    <w:rsid w:val="00A70267"/>
    <w:rsid w:val="00A70DCB"/>
    <w:rsid w:val="00A70F0C"/>
    <w:rsid w:val="00A71100"/>
    <w:rsid w:val="00A71973"/>
    <w:rsid w:val="00A7198F"/>
    <w:rsid w:val="00A72503"/>
    <w:rsid w:val="00A72603"/>
    <w:rsid w:val="00A7330E"/>
    <w:rsid w:val="00A739E4"/>
    <w:rsid w:val="00A74084"/>
    <w:rsid w:val="00A741E4"/>
    <w:rsid w:val="00A743E1"/>
    <w:rsid w:val="00A75002"/>
    <w:rsid w:val="00A7508A"/>
    <w:rsid w:val="00A756B0"/>
    <w:rsid w:val="00A75D6E"/>
    <w:rsid w:val="00A75FB3"/>
    <w:rsid w:val="00A76908"/>
    <w:rsid w:val="00A76BE6"/>
    <w:rsid w:val="00A771F2"/>
    <w:rsid w:val="00A7741E"/>
    <w:rsid w:val="00A77641"/>
    <w:rsid w:val="00A77E63"/>
    <w:rsid w:val="00A77F39"/>
    <w:rsid w:val="00A804F7"/>
    <w:rsid w:val="00A8065A"/>
    <w:rsid w:val="00A811AA"/>
    <w:rsid w:val="00A82A20"/>
    <w:rsid w:val="00A82E40"/>
    <w:rsid w:val="00A83383"/>
    <w:rsid w:val="00A8377C"/>
    <w:rsid w:val="00A83CE9"/>
    <w:rsid w:val="00A83D1B"/>
    <w:rsid w:val="00A840AF"/>
    <w:rsid w:val="00A844C5"/>
    <w:rsid w:val="00A84B74"/>
    <w:rsid w:val="00A85106"/>
    <w:rsid w:val="00A85210"/>
    <w:rsid w:val="00A8530D"/>
    <w:rsid w:val="00A85392"/>
    <w:rsid w:val="00A85E60"/>
    <w:rsid w:val="00A866A2"/>
    <w:rsid w:val="00A868B9"/>
    <w:rsid w:val="00A86B31"/>
    <w:rsid w:val="00A86D82"/>
    <w:rsid w:val="00A87142"/>
    <w:rsid w:val="00A872A4"/>
    <w:rsid w:val="00A876B2"/>
    <w:rsid w:val="00A87ACE"/>
    <w:rsid w:val="00A87EF6"/>
    <w:rsid w:val="00A90057"/>
    <w:rsid w:val="00A90265"/>
    <w:rsid w:val="00A91423"/>
    <w:rsid w:val="00A920F9"/>
    <w:rsid w:val="00A92272"/>
    <w:rsid w:val="00A927AD"/>
    <w:rsid w:val="00A9287A"/>
    <w:rsid w:val="00A92A5A"/>
    <w:rsid w:val="00A92E00"/>
    <w:rsid w:val="00A93033"/>
    <w:rsid w:val="00A9379D"/>
    <w:rsid w:val="00A93BDD"/>
    <w:rsid w:val="00A944F5"/>
    <w:rsid w:val="00A94573"/>
    <w:rsid w:val="00A94623"/>
    <w:rsid w:val="00A947C4"/>
    <w:rsid w:val="00A95129"/>
    <w:rsid w:val="00A95779"/>
    <w:rsid w:val="00A95B16"/>
    <w:rsid w:val="00A966E8"/>
    <w:rsid w:val="00A96D5F"/>
    <w:rsid w:val="00A96E52"/>
    <w:rsid w:val="00A97843"/>
    <w:rsid w:val="00AA03A3"/>
    <w:rsid w:val="00AA2507"/>
    <w:rsid w:val="00AA2C1F"/>
    <w:rsid w:val="00AA3EE3"/>
    <w:rsid w:val="00AA4294"/>
    <w:rsid w:val="00AA48B3"/>
    <w:rsid w:val="00AA4B4C"/>
    <w:rsid w:val="00AA547F"/>
    <w:rsid w:val="00AA5864"/>
    <w:rsid w:val="00AA5AB1"/>
    <w:rsid w:val="00AA5F4E"/>
    <w:rsid w:val="00AA6BA5"/>
    <w:rsid w:val="00AA6CD1"/>
    <w:rsid w:val="00AA703D"/>
    <w:rsid w:val="00AA7455"/>
    <w:rsid w:val="00AA7586"/>
    <w:rsid w:val="00AA762E"/>
    <w:rsid w:val="00AB09BD"/>
    <w:rsid w:val="00AB0B05"/>
    <w:rsid w:val="00AB2C6B"/>
    <w:rsid w:val="00AB35E1"/>
    <w:rsid w:val="00AB381F"/>
    <w:rsid w:val="00AB59B2"/>
    <w:rsid w:val="00AB70CF"/>
    <w:rsid w:val="00AB7D57"/>
    <w:rsid w:val="00AB7EC0"/>
    <w:rsid w:val="00AB7FF0"/>
    <w:rsid w:val="00AC00E4"/>
    <w:rsid w:val="00AC106E"/>
    <w:rsid w:val="00AC11B6"/>
    <w:rsid w:val="00AC1807"/>
    <w:rsid w:val="00AC188B"/>
    <w:rsid w:val="00AC19E8"/>
    <w:rsid w:val="00AC209C"/>
    <w:rsid w:val="00AC223E"/>
    <w:rsid w:val="00AC2F29"/>
    <w:rsid w:val="00AC3857"/>
    <w:rsid w:val="00AC4706"/>
    <w:rsid w:val="00AC4894"/>
    <w:rsid w:val="00AC49BA"/>
    <w:rsid w:val="00AC4CE1"/>
    <w:rsid w:val="00AC55F9"/>
    <w:rsid w:val="00AC5908"/>
    <w:rsid w:val="00AC5DB2"/>
    <w:rsid w:val="00AC60F5"/>
    <w:rsid w:val="00AC65B6"/>
    <w:rsid w:val="00AC6EEA"/>
    <w:rsid w:val="00AC7655"/>
    <w:rsid w:val="00AC7726"/>
    <w:rsid w:val="00AD012C"/>
    <w:rsid w:val="00AD0A66"/>
    <w:rsid w:val="00AD1629"/>
    <w:rsid w:val="00AD189F"/>
    <w:rsid w:val="00AD1DFD"/>
    <w:rsid w:val="00AD2276"/>
    <w:rsid w:val="00AD24D6"/>
    <w:rsid w:val="00AD2D73"/>
    <w:rsid w:val="00AD3124"/>
    <w:rsid w:val="00AD3867"/>
    <w:rsid w:val="00AD3985"/>
    <w:rsid w:val="00AD3F0F"/>
    <w:rsid w:val="00AD3F6D"/>
    <w:rsid w:val="00AD4F19"/>
    <w:rsid w:val="00AD5C98"/>
    <w:rsid w:val="00AD5D5E"/>
    <w:rsid w:val="00AD6659"/>
    <w:rsid w:val="00AD6996"/>
    <w:rsid w:val="00AD6DAE"/>
    <w:rsid w:val="00AD6E1E"/>
    <w:rsid w:val="00AD7931"/>
    <w:rsid w:val="00AE0765"/>
    <w:rsid w:val="00AE10E5"/>
    <w:rsid w:val="00AE125A"/>
    <w:rsid w:val="00AE1C04"/>
    <w:rsid w:val="00AE1F1A"/>
    <w:rsid w:val="00AE1FCE"/>
    <w:rsid w:val="00AE2473"/>
    <w:rsid w:val="00AE3013"/>
    <w:rsid w:val="00AE37E7"/>
    <w:rsid w:val="00AE3AFF"/>
    <w:rsid w:val="00AE3CDA"/>
    <w:rsid w:val="00AE4108"/>
    <w:rsid w:val="00AE4A93"/>
    <w:rsid w:val="00AE5090"/>
    <w:rsid w:val="00AE552A"/>
    <w:rsid w:val="00AE65E0"/>
    <w:rsid w:val="00AE7054"/>
    <w:rsid w:val="00AE7153"/>
    <w:rsid w:val="00AE717B"/>
    <w:rsid w:val="00AE719E"/>
    <w:rsid w:val="00AE7D68"/>
    <w:rsid w:val="00AF0648"/>
    <w:rsid w:val="00AF0BF4"/>
    <w:rsid w:val="00AF0F88"/>
    <w:rsid w:val="00AF1A81"/>
    <w:rsid w:val="00AF20AA"/>
    <w:rsid w:val="00AF2463"/>
    <w:rsid w:val="00AF2483"/>
    <w:rsid w:val="00AF24A9"/>
    <w:rsid w:val="00AF26D4"/>
    <w:rsid w:val="00AF3328"/>
    <w:rsid w:val="00AF3519"/>
    <w:rsid w:val="00AF3716"/>
    <w:rsid w:val="00AF439F"/>
    <w:rsid w:val="00AF4467"/>
    <w:rsid w:val="00AF4859"/>
    <w:rsid w:val="00AF4C7D"/>
    <w:rsid w:val="00AF4D92"/>
    <w:rsid w:val="00AF4F63"/>
    <w:rsid w:val="00AF5181"/>
    <w:rsid w:val="00AF5621"/>
    <w:rsid w:val="00AF5FE9"/>
    <w:rsid w:val="00AF63A6"/>
    <w:rsid w:val="00AF692C"/>
    <w:rsid w:val="00AF6ED5"/>
    <w:rsid w:val="00AF74D4"/>
    <w:rsid w:val="00AF7A6A"/>
    <w:rsid w:val="00B00388"/>
    <w:rsid w:val="00B00B06"/>
    <w:rsid w:val="00B016A4"/>
    <w:rsid w:val="00B01CC0"/>
    <w:rsid w:val="00B01FA0"/>
    <w:rsid w:val="00B01FCB"/>
    <w:rsid w:val="00B027AA"/>
    <w:rsid w:val="00B031CE"/>
    <w:rsid w:val="00B043CE"/>
    <w:rsid w:val="00B04C01"/>
    <w:rsid w:val="00B04E6A"/>
    <w:rsid w:val="00B05C1F"/>
    <w:rsid w:val="00B067B1"/>
    <w:rsid w:val="00B0748D"/>
    <w:rsid w:val="00B107CD"/>
    <w:rsid w:val="00B10A1B"/>
    <w:rsid w:val="00B11327"/>
    <w:rsid w:val="00B11460"/>
    <w:rsid w:val="00B11563"/>
    <w:rsid w:val="00B11938"/>
    <w:rsid w:val="00B11E03"/>
    <w:rsid w:val="00B11F76"/>
    <w:rsid w:val="00B12263"/>
    <w:rsid w:val="00B1235F"/>
    <w:rsid w:val="00B13162"/>
    <w:rsid w:val="00B14010"/>
    <w:rsid w:val="00B14272"/>
    <w:rsid w:val="00B1434E"/>
    <w:rsid w:val="00B145B8"/>
    <w:rsid w:val="00B14BD0"/>
    <w:rsid w:val="00B14E82"/>
    <w:rsid w:val="00B15030"/>
    <w:rsid w:val="00B15BE0"/>
    <w:rsid w:val="00B15DB8"/>
    <w:rsid w:val="00B15E7F"/>
    <w:rsid w:val="00B1614A"/>
    <w:rsid w:val="00B1696F"/>
    <w:rsid w:val="00B16A65"/>
    <w:rsid w:val="00B16DBC"/>
    <w:rsid w:val="00B1733D"/>
    <w:rsid w:val="00B1763B"/>
    <w:rsid w:val="00B176AA"/>
    <w:rsid w:val="00B17F55"/>
    <w:rsid w:val="00B20F8B"/>
    <w:rsid w:val="00B210DE"/>
    <w:rsid w:val="00B2167A"/>
    <w:rsid w:val="00B219A1"/>
    <w:rsid w:val="00B2265C"/>
    <w:rsid w:val="00B232CA"/>
    <w:rsid w:val="00B234E7"/>
    <w:rsid w:val="00B23A5B"/>
    <w:rsid w:val="00B23D7B"/>
    <w:rsid w:val="00B247F0"/>
    <w:rsid w:val="00B24C61"/>
    <w:rsid w:val="00B254ED"/>
    <w:rsid w:val="00B257B7"/>
    <w:rsid w:val="00B25DF4"/>
    <w:rsid w:val="00B25E0E"/>
    <w:rsid w:val="00B26552"/>
    <w:rsid w:val="00B26B18"/>
    <w:rsid w:val="00B27292"/>
    <w:rsid w:val="00B2787A"/>
    <w:rsid w:val="00B27D85"/>
    <w:rsid w:val="00B27FF7"/>
    <w:rsid w:val="00B304A6"/>
    <w:rsid w:val="00B30679"/>
    <w:rsid w:val="00B311B2"/>
    <w:rsid w:val="00B314A3"/>
    <w:rsid w:val="00B3168A"/>
    <w:rsid w:val="00B31A04"/>
    <w:rsid w:val="00B32551"/>
    <w:rsid w:val="00B32D57"/>
    <w:rsid w:val="00B32DA1"/>
    <w:rsid w:val="00B32F7B"/>
    <w:rsid w:val="00B331F5"/>
    <w:rsid w:val="00B3450F"/>
    <w:rsid w:val="00B345A8"/>
    <w:rsid w:val="00B34F35"/>
    <w:rsid w:val="00B359D1"/>
    <w:rsid w:val="00B35B9C"/>
    <w:rsid w:val="00B35CD0"/>
    <w:rsid w:val="00B35E1D"/>
    <w:rsid w:val="00B36713"/>
    <w:rsid w:val="00B36CA2"/>
    <w:rsid w:val="00B36E76"/>
    <w:rsid w:val="00B3749F"/>
    <w:rsid w:val="00B37CC5"/>
    <w:rsid w:val="00B4055C"/>
    <w:rsid w:val="00B40F47"/>
    <w:rsid w:val="00B41420"/>
    <w:rsid w:val="00B41580"/>
    <w:rsid w:val="00B41D59"/>
    <w:rsid w:val="00B41ECD"/>
    <w:rsid w:val="00B420A5"/>
    <w:rsid w:val="00B4216E"/>
    <w:rsid w:val="00B42833"/>
    <w:rsid w:val="00B42D7D"/>
    <w:rsid w:val="00B43186"/>
    <w:rsid w:val="00B4323A"/>
    <w:rsid w:val="00B43D25"/>
    <w:rsid w:val="00B4470D"/>
    <w:rsid w:val="00B449CE"/>
    <w:rsid w:val="00B44BE1"/>
    <w:rsid w:val="00B44DD5"/>
    <w:rsid w:val="00B4582D"/>
    <w:rsid w:val="00B45913"/>
    <w:rsid w:val="00B45C7B"/>
    <w:rsid w:val="00B46481"/>
    <w:rsid w:val="00B4690E"/>
    <w:rsid w:val="00B50014"/>
    <w:rsid w:val="00B5119D"/>
    <w:rsid w:val="00B514DC"/>
    <w:rsid w:val="00B520A8"/>
    <w:rsid w:val="00B52270"/>
    <w:rsid w:val="00B52E40"/>
    <w:rsid w:val="00B533CD"/>
    <w:rsid w:val="00B5412D"/>
    <w:rsid w:val="00B54F32"/>
    <w:rsid w:val="00B55C3A"/>
    <w:rsid w:val="00B56419"/>
    <w:rsid w:val="00B57839"/>
    <w:rsid w:val="00B57F70"/>
    <w:rsid w:val="00B608EF"/>
    <w:rsid w:val="00B6092C"/>
    <w:rsid w:val="00B60F4F"/>
    <w:rsid w:val="00B613E5"/>
    <w:rsid w:val="00B61A06"/>
    <w:rsid w:val="00B61F9C"/>
    <w:rsid w:val="00B62190"/>
    <w:rsid w:val="00B63600"/>
    <w:rsid w:val="00B63771"/>
    <w:rsid w:val="00B63A1B"/>
    <w:rsid w:val="00B645D6"/>
    <w:rsid w:val="00B646E7"/>
    <w:rsid w:val="00B64C5A"/>
    <w:rsid w:val="00B65164"/>
    <w:rsid w:val="00B66FE3"/>
    <w:rsid w:val="00B67923"/>
    <w:rsid w:val="00B701CA"/>
    <w:rsid w:val="00B7036C"/>
    <w:rsid w:val="00B70BA9"/>
    <w:rsid w:val="00B70F4C"/>
    <w:rsid w:val="00B7229C"/>
    <w:rsid w:val="00B72854"/>
    <w:rsid w:val="00B730C5"/>
    <w:rsid w:val="00B741C4"/>
    <w:rsid w:val="00B74A0D"/>
    <w:rsid w:val="00B75E93"/>
    <w:rsid w:val="00B75FE5"/>
    <w:rsid w:val="00B768B4"/>
    <w:rsid w:val="00B773F7"/>
    <w:rsid w:val="00B777F4"/>
    <w:rsid w:val="00B800C1"/>
    <w:rsid w:val="00B8049A"/>
    <w:rsid w:val="00B80FC4"/>
    <w:rsid w:val="00B81112"/>
    <w:rsid w:val="00B819E1"/>
    <w:rsid w:val="00B82F3E"/>
    <w:rsid w:val="00B82F8A"/>
    <w:rsid w:val="00B83057"/>
    <w:rsid w:val="00B830D8"/>
    <w:rsid w:val="00B83464"/>
    <w:rsid w:val="00B843A4"/>
    <w:rsid w:val="00B84478"/>
    <w:rsid w:val="00B84E02"/>
    <w:rsid w:val="00B8533E"/>
    <w:rsid w:val="00B85342"/>
    <w:rsid w:val="00B85C23"/>
    <w:rsid w:val="00B85FC7"/>
    <w:rsid w:val="00B86523"/>
    <w:rsid w:val="00B8667D"/>
    <w:rsid w:val="00B86E3E"/>
    <w:rsid w:val="00B872BE"/>
    <w:rsid w:val="00B87495"/>
    <w:rsid w:val="00B90AA1"/>
    <w:rsid w:val="00B90BF4"/>
    <w:rsid w:val="00B90C2F"/>
    <w:rsid w:val="00B91948"/>
    <w:rsid w:val="00B923A5"/>
    <w:rsid w:val="00B93500"/>
    <w:rsid w:val="00B93609"/>
    <w:rsid w:val="00B93CD1"/>
    <w:rsid w:val="00B9410B"/>
    <w:rsid w:val="00B94363"/>
    <w:rsid w:val="00B94BD7"/>
    <w:rsid w:val="00B94D6B"/>
    <w:rsid w:val="00B95615"/>
    <w:rsid w:val="00B956E2"/>
    <w:rsid w:val="00B9602B"/>
    <w:rsid w:val="00B963A9"/>
    <w:rsid w:val="00B968E5"/>
    <w:rsid w:val="00B976D3"/>
    <w:rsid w:val="00B97A4D"/>
    <w:rsid w:val="00B97DA9"/>
    <w:rsid w:val="00B97FBA"/>
    <w:rsid w:val="00BA01A4"/>
    <w:rsid w:val="00BA155C"/>
    <w:rsid w:val="00BA1DB7"/>
    <w:rsid w:val="00BA225A"/>
    <w:rsid w:val="00BA239F"/>
    <w:rsid w:val="00BA2A99"/>
    <w:rsid w:val="00BA2D97"/>
    <w:rsid w:val="00BA379A"/>
    <w:rsid w:val="00BA456B"/>
    <w:rsid w:val="00BA4A69"/>
    <w:rsid w:val="00BA4D52"/>
    <w:rsid w:val="00BA5A05"/>
    <w:rsid w:val="00BA5EDC"/>
    <w:rsid w:val="00BA62E9"/>
    <w:rsid w:val="00BA7205"/>
    <w:rsid w:val="00BB0150"/>
    <w:rsid w:val="00BB08C5"/>
    <w:rsid w:val="00BB09E6"/>
    <w:rsid w:val="00BB0FC1"/>
    <w:rsid w:val="00BB1964"/>
    <w:rsid w:val="00BB1AA1"/>
    <w:rsid w:val="00BB3160"/>
    <w:rsid w:val="00BB3461"/>
    <w:rsid w:val="00BB395E"/>
    <w:rsid w:val="00BB399B"/>
    <w:rsid w:val="00BB3E1A"/>
    <w:rsid w:val="00BB5103"/>
    <w:rsid w:val="00BB64AE"/>
    <w:rsid w:val="00BB7184"/>
    <w:rsid w:val="00BB79BE"/>
    <w:rsid w:val="00BB7C1E"/>
    <w:rsid w:val="00BC0860"/>
    <w:rsid w:val="00BC10FD"/>
    <w:rsid w:val="00BC1777"/>
    <w:rsid w:val="00BC1AE5"/>
    <w:rsid w:val="00BC1EAE"/>
    <w:rsid w:val="00BC24C2"/>
    <w:rsid w:val="00BC2BD9"/>
    <w:rsid w:val="00BC4003"/>
    <w:rsid w:val="00BC4121"/>
    <w:rsid w:val="00BC472A"/>
    <w:rsid w:val="00BC4757"/>
    <w:rsid w:val="00BC48CA"/>
    <w:rsid w:val="00BC4B14"/>
    <w:rsid w:val="00BC4F8B"/>
    <w:rsid w:val="00BC5192"/>
    <w:rsid w:val="00BC558D"/>
    <w:rsid w:val="00BC60AF"/>
    <w:rsid w:val="00BC6FC0"/>
    <w:rsid w:val="00BC7864"/>
    <w:rsid w:val="00BC79FD"/>
    <w:rsid w:val="00BC7B5E"/>
    <w:rsid w:val="00BD096B"/>
    <w:rsid w:val="00BD0E5A"/>
    <w:rsid w:val="00BD12C5"/>
    <w:rsid w:val="00BD12DB"/>
    <w:rsid w:val="00BD16C7"/>
    <w:rsid w:val="00BD2B66"/>
    <w:rsid w:val="00BD301C"/>
    <w:rsid w:val="00BD38BE"/>
    <w:rsid w:val="00BD3F50"/>
    <w:rsid w:val="00BD4002"/>
    <w:rsid w:val="00BD414C"/>
    <w:rsid w:val="00BD4403"/>
    <w:rsid w:val="00BD4C65"/>
    <w:rsid w:val="00BD52A9"/>
    <w:rsid w:val="00BD6A5C"/>
    <w:rsid w:val="00BD6D06"/>
    <w:rsid w:val="00BD6DC2"/>
    <w:rsid w:val="00BD7120"/>
    <w:rsid w:val="00BD75C2"/>
    <w:rsid w:val="00BE00E7"/>
    <w:rsid w:val="00BE0190"/>
    <w:rsid w:val="00BE0465"/>
    <w:rsid w:val="00BE057E"/>
    <w:rsid w:val="00BE08DA"/>
    <w:rsid w:val="00BE0BC8"/>
    <w:rsid w:val="00BE0E0A"/>
    <w:rsid w:val="00BE10A4"/>
    <w:rsid w:val="00BE1129"/>
    <w:rsid w:val="00BE2BB9"/>
    <w:rsid w:val="00BE34F3"/>
    <w:rsid w:val="00BE37F9"/>
    <w:rsid w:val="00BE4B52"/>
    <w:rsid w:val="00BE5E9B"/>
    <w:rsid w:val="00BE6622"/>
    <w:rsid w:val="00BE6699"/>
    <w:rsid w:val="00BE6C5A"/>
    <w:rsid w:val="00BE7064"/>
    <w:rsid w:val="00BE741A"/>
    <w:rsid w:val="00BE77C3"/>
    <w:rsid w:val="00BF002D"/>
    <w:rsid w:val="00BF0852"/>
    <w:rsid w:val="00BF0FC8"/>
    <w:rsid w:val="00BF10D3"/>
    <w:rsid w:val="00BF112F"/>
    <w:rsid w:val="00BF17BF"/>
    <w:rsid w:val="00BF2473"/>
    <w:rsid w:val="00BF2527"/>
    <w:rsid w:val="00BF2742"/>
    <w:rsid w:val="00BF3B76"/>
    <w:rsid w:val="00BF4251"/>
    <w:rsid w:val="00BF46EC"/>
    <w:rsid w:val="00BF47C5"/>
    <w:rsid w:val="00BF4DAF"/>
    <w:rsid w:val="00BF4DBB"/>
    <w:rsid w:val="00BF5885"/>
    <w:rsid w:val="00BF6B1A"/>
    <w:rsid w:val="00BF76D9"/>
    <w:rsid w:val="00BF785F"/>
    <w:rsid w:val="00C00FA7"/>
    <w:rsid w:val="00C010E0"/>
    <w:rsid w:val="00C012E2"/>
    <w:rsid w:val="00C01A3F"/>
    <w:rsid w:val="00C01DFE"/>
    <w:rsid w:val="00C02E96"/>
    <w:rsid w:val="00C0320B"/>
    <w:rsid w:val="00C04007"/>
    <w:rsid w:val="00C047A3"/>
    <w:rsid w:val="00C04F2F"/>
    <w:rsid w:val="00C05B66"/>
    <w:rsid w:val="00C05CCF"/>
    <w:rsid w:val="00C05E3D"/>
    <w:rsid w:val="00C06F07"/>
    <w:rsid w:val="00C07239"/>
    <w:rsid w:val="00C0758D"/>
    <w:rsid w:val="00C079AA"/>
    <w:rsid w:val="00C07C99"/>
    <w:rsid w:val="00C114F9"/>
    <w:rsid w:val="00C114FB"/>
    <w:rsid w:val="00C11D3C"/>
    <w:rsid w:val="00C11F0C"/>
    <w:rsid w:val="00C125BC"/>
    <w:rsid w:val="00C12CCC"/>
    <w:rsid w:val="00C130A3"/>
    <w:rsid w:val="00C134BD"/>
    <w:rsid w:val="00C1367C"/>
    <w:rsid w:val="00C13B1B"/>
    <w:rsid w:val="00C140E5"/>
    <w:rsid w:val="00C144F3"/>
    <w:rsid w:val="00C14D01"/>
    <w:rsid w:val="00C150C3"/>
    <w:rsid w:val="00C15D4D"/>
    <w:rsid w:val="00C1623D"/>
    <w:rsid w:val="00C16BE9"/>
    <w:rsid w:val="00C1756C"/>
    <w:rsid w:val="00C17D30"/>
    <w:rsid w:val="00C17F5D"/>
    <w:rsid w:val="00C17F87"/>
    <w:rsid w:val="00C21D26"/>
    <w:rsid w:val="00C223A0"/>
    <w:rsid w:val="00C22489"/>
    <w:rsid w:val="00C22731"/>
    <w:rsid w:val="00C2290D"/>
    <w:rsid w:val="00C2291F"/>
    <w:rsid w:val="00C22FC0"/>
    <w:rsid w:val="00C23045"/>
    <w:rsid w:val="00C2375E"/>
    <w:rsid w:val="00C237D5"/>
    <w:rsid w:val="00C23BA1"/>
    <w:rsid w:val="00C255C9"/>
    <w:rsid w:val="00C257CC"/>
    <w:rsid w:val="00C2603F"/>
    <w:rsid w:val="00C260F0"/>
    <w:rsid w:val="00C2635C"/>
    <w:rsid w:val="00C26518"/>
    <w:rsid w:val="00C276F4"/>
    <w:rsid w:val="00C27A6B"/>
    <w:rsid w:val="00C27F2F"/>
    <w:rsid w:val="00C304C7"/>
    <w:rsid w:val="00C30C2C"/>
    <w:rsid w:val="00C311B3"/>
    <w:rsid w:val="00C31E69"/>
    <w:rsid w:val="00C3218E"/>
    <w:rsid w:val="00C3262D"/>
    <w:rsid w:val="00C32928"/>
    <w:rsid w:val="00C3329F"/>
    <w:rsid w:val="00C333CB"/>
    <w:rsid w:val="00C339C9"/>
    <w:rsid w:val="00C3412F"/>
    <w:rsid w:val="00C34587"/>
    <w:rsid w:val="00C3521B"/>
    <w:rsid w:val="00C35A76"/>
    <w:rsid w:val="00C37606"/>
    <w:rsid w:val="00C37DA7"/>
    <w:rsid w:val="00C40194"/>
    <w:rsid w:val="00C4061F"/>
    <w:rsid w:val="00C4090C"/>
    <w:rsid w:val="00C4185E"/>
    <w:rsid w:val="00C41CAC"/>
    <w:rsid w:val="00C424E3"/>
    <w:rsid w:val="00C426B1"/>
    <w:rsid w:val="00C42A17"/>
    <w:rsid w:val="00C43677"/>
    <w:rsid w:val="00C438EA"/>
    <w:rsid w:val="00C445DC"/>
    <w:rsid w:val="00C44AC5"/>
    <w:rsid w:val="00C44B65"/>
    <w:rsid w:val="00C460D3"/>
    <w:rsid w:val="00C4630E"/>
    <w:rsid w:val="00C46BE3"/>
    <w:rsid w:val="00C46C08"/>
    <w:rsid w:val="00C46D20"/>
    <w:rsid w:val="00C4705E"/>
    <w:rsid w:val="00C47375"/>
    <w:rsid w:val="00C4737D"/>
    <w:rsid w:val="00C51496"/>
    <w:rsid w:val="00C51967"/>
    <w:rsid w:val="00C52057"/>
    <w:rsid w:val="00C52339"/>
    <w:rsid w:val="00C52368"/>
    <w:rsid w:val="00C52532"/>
    <w:rsid w:val="00C52BAB"/>
    <w:rsid w:val="00C52C78"/>
    <w:rsid w:val="00C5334D"/>
    <w:rsid w:val="00C53A3D"/>
    <w:rsid w:val="00C5448C"/>
    <w:rsid w:val="00C5455E"/>
    <w:rsid w:val="00C5459E"/>
    <w:rsid w:val="00C555A3"/>
    <w:rsid w:val="00C55C89"/>
    <w:rsid w:val="00C56016"/>
    <w:rsid w:val="00C567FB"/>
    <w:rsid w:val="00C56ED1"/>
    <w:rsid w:val="00C579E9"/>
    <w:rsid w:val="00C57AD7"/>
    <w:rsid w:val="00C57D25"/>
    <w:rsid w:val="00C57F5F"/>
    <w:rsid w:val="00C60113"/>
    <w:rsid w:val="00C60763"/>
    <w:rsid w:val="00C617BD"/>
    <w:rsid w:val="00C618F9"/>
    <w:rsid w:val="00C61F58"/>
    <w:rsid w:val="00C6290F"/>
    <w:rsid w:val="00C62B38"/>
    <w:rsid w:val="00C62E01"/>
    <w:rsid w:val="00C63104"/>
    <w:rsid w:val="00C6380E"/>
    <w:rsid w:val="00C63AC2"/>
    <w:rsid w:val="00C63B97"/>
    <w:rsid w:val="00C6479C"/>
    <w:rsid w:val="00C65C08"/>
    <w:rsid w:val="00C65FB9"/>
    <w:rsid w:val="00C65FEC"/>
    <w:rsid w:val="00C66EEF"/>
    <w:rsid w:val="00C6796C"/>
    <w:rsid w:val="00C707B2"/>
    <w:rsid w:val="00C710A2"/>
    <w:rsid w:val="00C71ACE"/>
    <w:rsid w:val="00C71B6F"/>
    <w:rsid w:val="00C71C69"/>
    <w:rsid w:val="00C720C4"/>
    <w:rsid w:val="00C72B86"/>
    <w:rsid w:val="00C73717"/>
    <w:rsid w:val="00C73B40"/>
    <w:rsid w:val="00C756F2"/>
    <w:rsid w:val="00C75A12"/>
    <w:rsid w:val="00C75D48"/>
    <w:rsid w:val="00C75E73"/>
    <w:rsid w:val="00C7777E"/>
    <w:rsid w:val="00C77CA9"/>
    <w:rsid w:val="00C77F34"/>
    <w:rsid w:val="00C80B7F"/>
    <w:rsid w:val="00C8102C"/>
    <w:rsid w:val="00C81201"/>
    <w:rsid w:val="00C8172F"/>
    <w:rsid w:val="00C82FB9"/>
    <w:rsid w:val="00C831C4"/>
    <w:rsid w:val="00C84419"/>
    <w:rsid w:val="00C85E52"/>
    <w:rsid w:val="00C86EA1"/>
    <w:rsid w:val="00C87E9F"/>
    <w:rsid w:val="00C900C7"/>
    <w:rsid w:val="00C90FF6"/>
    <w:rsid w:val="00C91060"/>
    <w:rsid w:val="00C91396"/>
    <w:rsid w:val="00C92E26"/>
    <w:rsid w:val="00C9321F"/>
    <w:rsid w:val="00C93335"/>
    <w:rsid w:val="00C93FDF"/>
    <w:rsid w:val="00C94B25"/>
    <w:rsid w:val="00C952C3"/>
    <w:rsid w:val="00C95367"/>
    <w:rsid w:val="00C95620"/>
    <w:rsid w:val="00C95925"/>
    <w:rsid w:val="00C95982"/>
    <w:rsid w:val="00C9669C"/>
    <w:rsid w:val="00C972AB"/>
    <w:rsid w:val="00C972CB"/>
    <w:rsid w:val="00C973AC"/>
    <w:rsid w:val="00C9760A"/>
    <w:rsid w:val="00CA084A"/>
    <w:rsid w:val="00CA088A"/>
    <w:rsid w:val="00CA0B6F"/>
    <w:rsid w:val="00CA0C70"/>
    <w:rsid w:val="00CA1165"/>
    <w:rsid w:val="00CA1B73"/>
    <w:rsid w:val="00CA1D64"/>
    <w:rsid w:val="00CA203A"/>
    <w:rsid w:val="00CA2DA0"/>
    <w:rsid w:val="00CA3444"/>
    <w:rsid w:val="00CA3AB9"/>
    <w:rsid w:val="00CA4AEF"/>
    <w:rsid w:val="00CA4F38"/>
    <w:rsid w:val="00CA50CF"/>
    <w:rsid w:val="00CA547F"/>
    <w:rsid w:val="00CA59C8"/>
    <w:rsid w:val="00CA6229"/>
    <w:rsid w:val="00CA6566"/>
    <w:rsid w:val="00CA6F84"/>
    <w:rsid w:val="00CA784A"/>
    <w:rsid w:val="00CB0FF6"/>
    <w:rsid w:val="00CB1657"/>
    <w:rsid w:val="00CB18C4"/>
    <w:rsid w:val="00CB2716"/>
    <w:rsid w:val="00CB27A6"/>
    <w:rsid w:val="00CB33D0"/>
    <w:rsid w:val="00CB36B7"/>
    <w:rsid w:val="00CB3B53"/>
    <w:rsid w:val="00CB3BA6"/>
    <w:rsid w:val="00CB4D96"/>
    <w:rsid w:val="00CB4F28"/>
    <w:rsid w:val="00CB539D"/>
    <w:rsid w:val="00CB5C91"/>
    <w:rsid w:val="00CB6F20"/>
    <w:rsid w:val="00CC03CD"/>
    <w:rsid w:val="00CC0A48"/>
    <w:rsid w:val="00CC17ED"/>
    <w:rsid w:val="00CC1DE9"/>
    <w:rsid w:val="00CC21A8"/>
    <w:rsid w:val="00CC2504"/>
    <w:rsid w:val="00CC25B2"/>
    <w:rsid w:val="00CC2796"/>
    <w:rsid w:val="00CC2A19"/>
    <w:rsid w:val="00CC2A25"/>
    <w:rsid w:val="00CC2C10"/>
    <w:rsid w:val="00CC2C6F"/>
    <w:rsid w:val="00CC3069"/>
    <w:rsid w:val="00CC3808"/>
    <w:rsid w:val="00CC3AD2"/>
    <w:rsid w:val="00CC414E"/>
    <w:rsid w:val="00CC4718"/>
    <w:rsid w:val="00CC4902"/>
    <w:rsid w:val="00CC5246"/>
    <w:rsid w:val="00CC549B"/>
    <w:rsid w:val="00CC5EFD"/>
    <w:rsid w:val="00CC5FAB"/>
    <w:rsid w:val="00CC6048"/>
    <w:rsid w:val="00CC6190"/>
    <w:rsid w:val="00CC63AF"/>
    <w:rsid w:val="00CC64C8"/>
    <w:rsid w:val="00CC78B0"/>
    <w:rsid w:val="00CD025F"/>
    <w:rsid w:val="00CD05E2"/>
    <w:rsid w:val="00CD1069"/>
    <w:rsid w:val="00CD1161"/>
    <w:rsid w:val="00CD1303"/>
    <w:rsid w:val="00CD1813"/>
    <w:rsid w:val="00CD24AD"/>
    <w:rsid w:val="00CD257C"/>
    <w:rsid w:val="00CD29B0"/>
    <w:rsid w:val="00CD2B66"/>
    <w:rsid w:val="00CD3089"/>
    <w:rsid w:val="00CD34C9"/>
    <w:rsid w:val="00CD363A"/>
    <w:rsid w:val="00CD39BC"/>
    <w:rsid w:val="00CD3A79"/>
    <w:rsid w:val="00CD3BB7"/>
    <w:rsid w:val="00CD3DC6"/>
    <w:rsid w:val="00CD3FF0"/>
    <w:rsid w:val="00CD4854"/>
    <w:rsid w:val="00CD5906"/>
    <w:rsid w:val="00CD5D6A"/>
    <w:rsid w:val="00CD5FFE"/>
    <w:rsid w:val="00CD6ED6"/>
    <w:rsid w:val="00CD7A7F"/>
    <w:rsid w:val="00CD7D27"/>
    <w:rsid w:val="00CD7F74"/>
    <w:rsid w:val="00CD7FA7"/>
    <w:rsid w:val="00CD7FF6"/>
    <w:rsid w:val="00CE02B9"/>
    <w:rsid w:val="00CE0AFA"/>
    <w:rsid w:val="00CE0C53"/>
    <w:rsid w:val="00CE0CBF"/>
    <w:rsid w:val="00CE184F"/>
    <w:rsid w:val="00CE25E6"/>
    <w:rsid w:val="00CE29BB"/>
    <w:rsid w:val="00CE2C0D"/>
    <w:rsid w:val="00CE334D"/>
    <w:rsid w:val="00CE361F"/>
    <w:rsid w:val="00CE3745"/>
    <w:rsid w:val="00CE4061"/>
    <w:rsid w:val="00CE4AFD"/>
    <w:rsid w:val="00CE4FB8"/>
    <w:rsid w:val="00CE52ED"/>
    <w:rsid w:val="00CE617B"/>
    <w:rsid w:val="00CE6A37"/>
    <w:rsid w:val="00CE7417"/>
    <w:rsid w:val="00CE7542"/>
    <w:rsid w:val="00CE7630"/>
    <w:rsid w:val="00CE7B97"/>
    <w:rsid w:val="00CF0040"/>
    <w:rsid w:val="00CF046B"/>
    <w:rsid w:val="00CF06F6"/>
    <w:rsid w:val="00CF12C0"/>
    <w:rsid w:val="00CF1FF0"/>
    <w:rsid w:val="00CF22A0"/>
    <w:rsid w:val="00CF2BC8"/>
    <w:rsid w:val="00CF2C39"/>
    <w:rsid w:val="00CF412C"/>
    <w:rsid w:val="00CF582C"/>
    <w:rsid w:val="00CF593D"/>
    <w:rsid w:val="00CF6174"/>
    <w:rsid w:val="00CF66E0"/>
    <w:rsid w:val="00CF680C"/>
    <w:rsid w:val="00CF69E9"/>
    <w:rsid w:val="00CF6CB2"/>
    <w:rsid w:val="00CF7364"/>
    <w:rsid w:val="00CF7CB4"/>
    <w:rsid w:val="00D003C9"/>
    <w:rsid w:val="00D00A27"/>
    <w:rsid w:val="00D00AD1"/>
    <w:rsid w:val="00D00C8B"/>
    <w:rsid w:val="00D00D9B"/>
    <w:rsid w:val="00D00FFE"/>
    <w:rsid w:val="00D02010"/>
    <w:rsid w:val="00D0263F"/>
    <w:rsid w:val="00D02A00"/>
    <w:rsid w:val="00D03054"/>
    <w:rsid w:val="00D031BE"/>
    <w:rsid w:val="00D03614"/>
    <w:rsid w:val="00D0389E"/>
    <w:rsid w:val="00D04259"/>
    <w:rsid w:val="00D04472"/>
    <w:rsid w:val="00D04855"/>
    <w:rsid w:val="00D04EE0"/>
    <w:rsid w:val="00D053CB"/>
    <w:rsid w:val="00D053DE"/>
    <w:rsid w:val="00D05E76"/>
    <w:rsid w:val="00D05FAE"/>
    <w:rsid w:val="00D06B03"/>
    <w:rsid w:val="00D070B6"/>
    <w:rsid w:val="00D073F7"/>
    <w:rsid w:val="00D0758F"/>
    <w:rsid w:val="00D079FB"/>
    <w:rsid w:val="00D07C30"/>
    <w:rsid w:val="00D10030"/>
    <w:rsid w:val="00D10176"/>
    <w:rsid w:val="00D1053F"/>
    <w:rsid w:val="00D1099C"/>
    <w:rsid w:val="00D10D98"/>
    <w:rsid w:val="00D10DEC"/>
    <w:rsid w:val="00D11A47"/>
    <w:rsid w:val="00D1215A"/>
    <w:rsid w:val="00D12976"/>
    <w:rsid w:val="00D12E57"/>
    <w:rsid w:val="00D131B8"/>
    <w:rsid w:val="00D1462C"/>
    <w:rsid w:val="00D1494C"/>
    <w:rsid w:val="00D14DCC"/>
    <w:rsid w:val="00D15563"/>
    <w:rsid w:val="00D160B6"/>
    <w:rsid w:val="00D16473"/>
    <w:rsid w:val="00D16A67"/>
    <w:rsid w:val="00D16FFB"/>
    <w:rsid w:val="00D171DE"/>
    <w:rsid w:val="00D171EA"/>
    <w:rsid w:val="00D2013D"/>
    <w:rsid w:val="00D20152"/>
    <w:rsid w:val="00D203AE"/>
    <w:rsid w:val="00D203E0"/>
    <w:rsid w:val="00D21282"/>
    <w:rsid w:val="00D212B5"/>
    <w:rsid w:val="00D2198C"/>
    <w:rsid w:val="00D21C5A"/>
    <w:rsid w:val="00D21EE1"/>
    <w:rsid w:val="00D22751"/>
    <w:rsid w:val="00D228DD"/>
    <w:rsid w:val="00D229C0"/>
    <w:rsid w:val="00D22ABB"/>
    <w:rsid w:val="00D23AAF"/>
    <w:rsid w:val="00D24692"/>
    <w:rsid w:val="00D24D68"/>
    <w:rsid w:val="00D252FB"/>
    <w:rsid w:val="00D2561C"/>
    <w:rsid w:val="00D2669B"/>
    <w:rsid w:val="00D26853"/>
    <w:rsid w:val="00D2691F"/>
    <w:rsid w:val="00D26D47"/>
    <w:rsid w:val="00D26FBD"/>
    <w:rsid w:val="00D27B4B"/>
    <w:rsid w:val="00D27E0D"/>
    <w:rsid w:val="00D30061"/>
    <w:rsid w:val="00D30A03"/>
    <w:rsid w:val="00D30A10"/>
    <w:rsid w:val="00D30B83"/>
    <w:rsid w:val="00D315A9"/>
    <w:rsid w:val="00D3223B"/>
    <w:rsid w:val="00D3248E"/>
    <w:rsid w:val="00D32686"/>
    <w:rsid w:val="00D32798"/>
    <w:rsid w:val="00D33062"/>
    <w:rsid w:val="00D332D1"/>
    <w:rsid w:val="00D33632"/>
    <w:rsid w:val="00D33708"/>
    <w:rsid w:val="00D3372C"/>
    <w:rsid w:val="00D33DD2"/>
    <w:rsid w:val="00D352F9"/>
    <w:rsid w:val="00D354C4"/>
    <w:rsid w:val="00D35A20"/>
    <w:rsid w:val="00D35BCC"/>
    <w:rsid w:val="00D35C59"/>
    <w:rsid w:val="00D36296"/>
    <w:rsid w:val="00D368CF"/>
    <w:rsid w:val="00D36ABE"/>
    <w:rsid w:val="00D36D2E"/>
    <w:rsid w:val="00D37CE7"/>
    <w:rsid w:val="00D40D6E"/>
    <w:rsid w:val="00D40E48"/>
    <w:rsid w:val="00D41093"/>
    <w:rsid w:val="00D4173D"/>
    <w:rsid w:val="00D41E84"/>
    <w:rsid w:val="00D41F93"/>
    <w:rsid w:val="00D41F98"/>
    <w:rsid w:val="00D42FE5"/>
    <w:rsid w:val="00D436B7"/>
    <w:rsid w:val="00D43A4A"/>
    <w:rsid w:val="00D4534A"/>
    <w:rsid w:val="00D453B7"/>
    <w:rsid w:val="00D46A04"/>
    <w:rsid w:val="00D46FF5"/>
    <w:rsid w:val="00D47442"/>
    <w:rsid w:val="00D475F6"/>
    <w:rsid w:val="00D51319"/>
    <w:rsid w:val="00D51798"/>
    <w:rsid w:val="00D51A7C"/>
    <w:rsid w:val="00D51F6C"/>
    <w:rsid w:val="00D52060"/>
    <w:rsid w:val="00D5252C"/>
    <w:rsid w:val="00D53145"/>
    <w:rsid w:val="00D54045"/>
    <w:rsid w:val="00D542F9"/>
    <w:rsid w:val="00D544A2"/>
    <w:rsid w:val="00D544C0"/>
    <w:rsid w:val="00D54841"/>
    <w:rsid w:val="00D54E89"/>
    <w:rsid w:val="00D55663"/>
    <w:rsid w:val="00D55942"/>
    <w:rsid w:val="00D55DD4"/>
    <w:rsid w:val="00D562AD"/>
    <w:rsid w:val="00D57510"/>
    <w:rsid w:val="00D578D0"/>
    <w:rsid w:val="00D60216"/>
    <w:rsid w:val="00D60717"/>
    <w:rsid w:val="00D60854"/>
    <w:rsid w:val="00D60BE5"/>
    <w:rsid w:val="00D6127D"/>
    <w:rsid w:val="00D61E3B"/>
    <w:rsid w:val="00D61FD7"/>
    <w:rsid w:val="00D62468"/>
    <w:rsid w:val="00D62E1C"/>
    <w:rsid w:val="00D62F06"/>
    <w:rsid w:val="00D63CF7"/>
    <w:rsid w:val="00D63FAD"/>
    <w:rsid w:val="00D642D4"/>
    <w:rsid w:val="00D64704"/>
    <w:rsid w:val="00D64B20"/>
    <w:rsid w:val="00D64BE8"/>
    <w:rsid w:val="00D656D3"/>
    <w:rsid w:val="00D65856"/>
    <w:rsid w:val="00D66642"/>
    <w:rsid w:val="00D66B33"/>
    <w:rsid w:val="00D675DF"/>
    <w:rsid w:val="00D70964"/>
    <w:rsid w:val="00D71E7B"/>
    <w:rsid w:val="00D7270D"/>
    <w:rsid w:val="00D73531"/>
    <w:rsid w:val="00D741D0"/>
    <w:rsid w:val="00D7467F"/>
    <w:rsid w:val="00D7471D"/>
    <w:rsid w:val="00D747CA"/>
    <w:rsid w:val="00D74DE9"/>
    <w:rsid w:val="00D757D0"/>
    <w:rsid w:val="00D75F1D"/>
    <w:rsid w:val="00D7699A"/>
    <w:rsid w:val="00D76A8F"/>
    <w:rsid w:val="00D76B86"/>
    <w:rsid w:val="00D76C92"/>
    <w:rsid w:val="00D77014"/>
    <w:rsid w:val="00D8053D"/>
    <w:rsid w:val="00D8098F"/>
    <w:rsid w:val="00D80E7C"/>
    <w:rsid w:val="00D812A3"/>
    <w:rsid w:val="00D8180B"/>
    <w:rsid w:val="00D81888"/>
    <w:rsid w:val="00D81BCC"/>
    <w:rsid w:val="00D82209"/>
    <w:rsid w:val="00D82328"/>
    <w:rsid w:val="00D82FE1"/>
    <w:rsid w:val="00D83802"/>
    <w:rsid w:val="00D83E03"/>
    <w:rsid w:val="00D83F1C"/>
    <w:rsid w:val="00D84D0C"/>
    <w:rsid w:val="00D85584"/>
    <w:rsid w:val="00D86FC9"/>
    <w:rsid w:val="00D872EC"/>
    <w:rsid w:val="00D877A3"/>
    <w:rsid w:val="00D8793D"/>
    <w:rsid w:val="00D87968"/>
    <w:rsid w:val="00D9008C"/>
    <w:rsid w:val="00D90654"/>
    <w:rsid w:val="00D9107D"/>
    <w:rsid w:val="00D911EA"/>
    <w:rsid w:val="00D91283"/>
    <w:rsid w:val="00D91A3A"/>
    <w:rsid w:val="00D91BEF"/>
    <w:rsid w:val="00D91C1C"/>
    <w:rsid w:val="00D9209D"/>
    <w:rsid w:val="00D926DC"/>
    <w:rsid w:val="00D92B01"/>
    <w:rsid w:val="00D92FBE"/>
    <w:rsid w:val="00D9302F"/>
    <w:rsid w:val="00D9307D"/>
    <w:rsid w:val="00D937FD"/>
    <w:rsid w:val="00D93848"/>
    <w:rsid w:val="00D93905"/>
    <w:rsid w:val="00D9476F"/>
    <w:rsid w:val="00D94DD1"/>
    <w:rsid w:val="00D95FA5"/>
    <w:rsid w:val="00D960A9"/>
    <w:rsid w:val="00DA1CD8"/>
    <w:rsid w:val="00DA2B04"/>
    <w:rsid w:val="00DA31E2"/>
    <w:rsid w:val="00DA4CB5"/>
    <w:rsid w:val="00DA62D9"/>
    <w:rsid w:val="00DA6567"/>
    <w:rsid w:val="00DA66AE"/>
    <w:rsid w:val="00DA7E79"/>
    <w:rsid w:val="00DB0667"/>
    <w:rsid w:val="00DB07FC"/>
    <w:rsid w:val="00DB0D42"/>
    <w:rsid w:val="00DB27CE"/>
    <w:rsid w:val="00DB288F"/>
    <w:rsid w:val="00DB2D6C"/>
    <w:rsid w:val="00DB2DF7"/>
    <w:rsid w:val="00DB3460"/>
    <w:rsid w:val="00DB3EAD"/>
    <w:rsid w:val="00DB4A38"/>
    <w:rsid w:val="00DB5486"/>
    <w:rsid w:val="00DB56BE"/>
    <w:rsid w:val="00DB570F"/>
    <w:rsid w:val="00DB5A75"/>
    <w:rsid w:val="00DB6132"/>
    <w:rsid w:val="00DB6767"/>
    <w:rsid w:val="00DB6DEC"/>
    <w:rsid w:val="00DB78BF"/>
    <w:rsid w:val="00DB7D03"/>
    <w:rsid w:val="00DB7D1C"/>
    <w:rsid w:val="00DC044D"/>
    <w:rsid w:val="00DC05B6"/>
    <w:rsid w:val="00DC06E9"/>
    <w:rsid w:val="00DC257F"/>
    <w:rsid w:val="00DC2980"/>
    <w:rsid w:val="00DC3F82"/>
    <w:rsid w:val="00DC3FF1"/>
    <w:rsid w:val="00DC412D"/>
    <w:rsid w:val="00DC441A"/>
    <w:rsid w:val="00DC47C1"/>
    <w:rsid w:val="00DC5446"/>
    <w:rsid w:val="00DC5479"/>
    <w:rsid w:val="00DC5D62"/>
    <w:rsid w:val="00DC6821"/>
    <w:rsid w:val="00DC698E"/>
    <w:rsid w:val="00DC7367"/>
    <w:rsid w:val="00DC745E"/>
    <w:rsid w:val="00DC7626"/>
    <w:rsid w:val="00DC7A36"/>
    <w:rsid w:val="00DC7BC4"/>
    <w:rsid w:val="00DC7DCE"/>
    <w:rsid w:val="00DC7F86"/>
    <w:rsid w:val="00DD00EA"/>
    <w:rsid w:val="00DD1464"/>
    <w:rsid w:val="00DD1616"/>
    <w:rsid w:val="00DD17F4"/>
    <w:rsid w:val="00DD1BE2"/>
    <w:rsid w:val="00DD2516"/>
    <w:rsid w:val="00DD2991"/>
    <w:rsid w:val="00DD3531"/>
    <w:rsid w:val="00DD3A7E"/>
    <w:rsid w:val="00DD4618"/>
    <w:rsid w:val="00DD4AF9"/>
    <w:rsid w:val="00DD4B04"/>
    <w:rsid w:val="00DD5155"/>
    <w:rsid w:val="00DD5662"/>
    <w:rsid w:val="00DD6117"/>
    <w:rsid w:val="00DD6508"/>
    <w:rsid w:val="00DD747B"/>
    <w:rsid w:val="00DD7497"/>
    <w:rsid w:val="00DD7BE6"/>
    <w:rsid w:val="00DD7FC7"/>
    <w:rsid w:val="00DE022A"/>
    <w:rsid w:val="00DE07A3"/>
    <w:rsid w:val="00DE0DAF"/>
    <w:rsid w:val="00DE0E92"/>
    <w:rsid w:val="00DE1432"/>
    <w:rsid w:val="00DE1E61"/>
    <w:rsid w:val="00DE1E9D"/>
    <w:rsid w:val="00DE1EC7"/>
    <w:rsid w:val="00DE2577"/>
    <w:rsid w:val="00DE5030"/>
    <w:rsid w:val="00DE53A2"/>
    <w:rsid w:val="00DE58FB"/>
    <w:rsid w:val="00DE626E"/>
    <w:rsid w:val="00DE63C4"/>
    <w:rsid w:val="00DE6CCE"/>
    <w:rsid w:val="00DE6DCC"/>
    <w:rsid w:val="00DE7966"/>
    <w:rsid w:val="00DE7F59"/>
    <w:rsid w:val="00DF0083"/>
    <w:rsid w:val="00DF00BA"/>
    <w:rsid w:val="00DF00D4"/>
    <w:rsid w:val="00DF05F0"/>
    <w:rsid w:val="00DF07D0"/>
    <w:rsid w:val="00DF090E"/>
    <w:rsid w:val="00DF18FA"/>
    <w:rsid w:val="00DF2621"/>
    <w:rsid w:val="00DF2711"/>
    <w:rsid w:val="00DF2BE4"/>
    <w:rsid w:val="00DF2D9C"/>
    <w:rsid w:val="00DF30D0"/>
    <w:rsid w:val="00DF3156"/>
    <w:rsid w:val="00DF3760"/>
    <w:rsid w:val="00DF50CA"/>
    <w:rsid w:val="00DF5552"/>
    <w:rsid w:val="00DF59D8"/>
    <w:rsid w:val="00DF63AE"/>
    <w:rsid w:val="00DF63E2"/>
    <w:rsid w:val="00DF65BF"/>
    <w:rsid w:val="00DF6B14"/>
    <w:rsid w:val="00DF6EC1"/>
    <w:rsid w:val="00DF778C"/>
    <w:rsid w:val="00E00E03"/>
    <w:rsid w:val="00E01AAD"/>
    <w:rsid w:val="00E01D8A"/>
    <w:rsid w:val="00E01E77"/>
    <w:rsid w:val="00E01F27"/>
    <w:rsid w:val="00E02455"/>
    <w:rsid w:val="00E02A47"/>
    <w:rsid w:val="00E02CC7"/>
    <w:rsid w:val="00E034FC"/>
    <w:rsid w:val="00E0436B"/>
    <w:rsid w:val="00E04BF0"/>
    <w:rsid w:val="00E057A0"/>
    <w:rsid w:val="00E05C6F"/>
    <w:rsid w:val="00E06791"/>
    <w:rsid w:val="00E06935"/>
    <w:rsid w:val="00E06C0D"/>
    <w:rsid w:val="00E07B3D"/>
    <w:rsid w:val="00E07E49"/>
    <w:rsid w:val="00E10124"/>
    <w:rsid w:val="00E10D1B"/>
    <w:rsid w:val="00E11630"/>
    <w:rsid w:val="00E11ACB"/>
    <w:rsid w:val="00E11C42"/>
    <w:rsid w:val="00E11FEC"/>
    <w:rsid w:val="00E12CC2"/>
    <w:rsid w:val="00E132C9"/>
    <w:rsid w:val="00E136ED"/>
    <w:rsid w:val="00E13E95"/>
    <w:rsid w:val="00E1497A"/>
    <w:rsid w:val="00E14A11"/>
    <w:rsid w:val="00E14E4F"/>
    <w:rsid w:val="00E150DF"/>
    <w:rsid w:val="00E15473"/>
    <w:rsid w:val="00E1580B"/>
    <w:rsid w:val="00E16368"/>
    <w:rsid w:val="00E16427"/>
    <w:rsid w:val="00E1656B"/>
    <w:rsid w:val="00E166E2"/>
    <w:rsid w:val="00E168A8"/>
    <w:rsid w:val="00E1785B"/>
    <w:rsid w:val="00E17A39"/>
    <w:rsid w:val="00E17BD6"/>
    <w:rsid w:val="00E17CAA"/>
    <w:rsid w:val="00E17E5F"/>
    <w:rsid w:val="00E205BD"/>
    <w:rsid w:val="00E209F6"/>
    <w:rsid w:val="00E21E5D"/>
    <w:rsid w:val="00E2263F"/>
    <w:rsid w:val="00E22695"/>
    <w:rsid w:val="00E22ABB"/>
    <w:rsid w:val="00E24023"/>
    <w:rsid w:val="00E24198"/>
    <w:rsid w:val="00E245E3"/>
    <w:rsid w:val="00E2499C"/>
    <w:rsid w:val="00E24F3D"/>
    <w:rsid w:val="00E25BC0"/>
    <w:rsid w:val="00E272B7"/>
    <w:rsid w:val="00E277E6"/>
    <w:rsid w:val="00E27821"/>
    <w:rsid w:val="00E31005"/>
    <w:rsid w:val="00E3153C"/>
    <w:rsid w:val="00E31A75"/>
    <w:rsid w:val="00E321E1"/>
    <w:rsid w:val="00E32650"/>
    <w:rsid w:val="00E32ED3"/>
    <w:rsid w:val="00E33CDA"/>
    <w:rsid w:val="00E340D5"/>
    <w:rsid w:val="00E344BB"/>
    <w:rsid w:val="00E348A3"/>
    <w:rsid w:val="00E348E0"/>
    <w:rsid w:val="00E34C19"/>
    <w:rsid w:val="00E350C4"/>
    <w:rsid w:val="00E3645B"/>
    <w:rsid w:val="00E36B1E"/>
    <w:rsid w:val="00E36C54"/>
    <w:rsid w:val="00E36D76"/>
    <w:rsid w:val="00E3761E"/>
    <w:rsid w:val="00E37A5B"/>
    <w:rsid w:val="00E37E15"/>
    <w:rsid w:val="00E40853"/>
    <w:rsid w:val="00E409FB"/>
    <w:rsid w:val="00E420C8"/>
    <w:rsid w:val="00E42227"/>
    <w:rsid w:val="00E42BBF"/>
    <w:rsid w:val="00E42E81"/>
    <w:rsid w:val="00E42FC3"/>
    <w:rsid w:val="00E4399B"/>
    <w:rsid w:val="00E44212"/>
    <w:rsid w:val="00E449EB"/>
    <w:rsid w:val="00E44AD1"/>
    <w:rsid w:val="00E44CFD"/>
    <w:rsid w:val="00E44D23"/>
    <w:rsid w:val="00E44E41"/>
    <w:rsid w:val="00E46A32"/>
    <w:rsid w:val="00E47E8E"/>
    <w:rsid w:val="00E50935"/>
    <w:rsid w:val="00E51A35"/>
    <w:rsid w:val="00E525CC"/>
    <w:rsid w:val="00E52648"/>
    <w:rsid w:val="00E528C5"/>
    <w:rsid w:val="00E531DF"/>
    <w:rsid w:val="00E53A09"/>
    <w:rsid w:val="00E53C62"/>
    <w:rsid w:val="00E53E1E"/>
    <w:rsid w:val="00E5490C"/>
    <w:rsid w:val="00E54A2C"/>
    <w:rsid w:val="00E54AA1"/>
    <w:rsid w:val="00E54F2B"/>
    <w:rsid w:val="00E5537D"/>
    <w:rsid w:val="00E5637F"/>
    <w:rsid w:val="00E56806"/>
    <w:rsid w:val="00E57678"/>
    <w:rsid w:val="00E57D24"/>
    <w:rsid w:val="00E60156"/>
    <w:rsid w:val="00E60666"/>
    <w:rsid w:val="00E60A62"/>
    <w:rsid w:val="00E61DD9"/>
    <w:rsid w:val="00E626DB"/>
    <w:rsid w:val="00E62A9C"/>
    <w:rsid w:val="00E63307"/>
    <w:rsid w:val="00E63779"/>
    <w:rsid w:val="00E63C16"/>
    <w:rsid w:val="00E63DE0"/>
    <w:rsid w:val="00E644DB"/>
    <w:rsid w:val="00E6474D"/>
    <w:rsid w:val="00E64A77"/>
    <w:rsid w:val="00E65668"/>
    <w:rsid w:val="00E65F10"/>
    <w:rsid w:val="00E663E7"/>
    <w:rsid w:val="00E66499"/>
    <w:rsid w:val="00E66BF2"/>
    <w:rsid w:val="00E66E54"/>
    <w:rsid w:val="00E67DBC"/>
    <w:rsid w:val="00E703E9"/>
    <w:rsid w:val="00E704AC"/>
    <w:rsid w:val="00E706E5"/>
    <w:rsid w:val="00E7094B"/>
    <w:rsid w:val="00E70CCC"/>
    <w:rsid w:val="00E71041"/>
    <w:rsid w:val="00E71085"/>
    <w:rsid w:val="00E71D77"/>
    <w:rsid w:val="00E72E5D"/>
    <w:rsid w:val="00E72F88"/>
    <w:rsid w:val="00E7333D"/>
    <w:rsid w:val="00E739A3"/>
    <w:rsid w:val="00E73D9D"/>
    <w:rsid w:val="00E74D3F"/>
    <w:rsid w:val="00E7513B"/>
    <w:rsid w:val="00E75973"/>
    <w:rsid w:val="00E75EB4"/>
    <w:rsid w:val="00E76296"/>
    <w:rsid w:val="00E76676"/>
    <w:rsid w:val="00E76C2C"/>
    <w:rsid w:val="00E77AC9"/>
    <w:rsid w:val="00E77C3B"/>
    <w:rsid w:val="00E80625"/>
    <w:rsid w:val="00E80A40"/>
    <w:rsid w:val="00E820F0"/>
    <w:rsid w:val="00E8223E"/>
    <w:rsid w:val="00E8301C"/>
    <w:rsid w:val="00E83235"/>
    <w:rsid w:val="00E83629"/>
    <w:rsid w:val="00E8381C"/>
    <w:rsid w:val="00E83D23"/>
    <w:rsid w:val="00E84B4B"/>
    <w:rsid w:val="00E8570D"/>
    <w:rsid w:val="00E857C9"/>
    <w:rsid w:val="00E85F3F"/>
    <w:rsid w:val="00E86737"/>
    <w:rsid w:val="00E869A3"/>
    <w:rsid w:val="00E86C3E"/>
    <w:rsid w:val="00E87397"/>
    <w:rsid w:val="00E87BE6"/>
    <w:rsid w:val="00E90FDB"/>
    <w:rsid w:val="00E9160A"/>
    <w:rsid w:val="00E91612"/>
    <w:rsid w:val="00E91A5D"/>
    <w:rsid w:val="00E91F04"/>
    <w:rsid w:val="00E9206A"/>
    <w:rsid w:val="00E9208F"/>
    <w:rsid w:val="00E92757"/>
    <w:rsid w:val="00E92829"/>
    <w:rsid w:val="00E92C70"/>
    <w:rsid w:val="00E94B08"/>
    <w:rsid w:val="00E94B51"/>
    <w:rsid w:val="00E94BB8"/>
    <w:rsid w:val="00E957E9"/>
    <w:rsid w:val="00E96604"/>
    <w:rsid w:val="00E968E5"/>
    <w:rsid w:val="00E96B3B"/>
    <w:rsid w:val="00E96C15"/>
    <w:rsid w:val="00E97548"/>
    <w:rsid w:val="00E976A8"/>
    <w:rsid w:val="00EA002B"/>
    <w:rsid w:val="00EA0D75"/>
    <w:rsid w:val="00EA1150"/>
    <w:rsid w:val="00EA12FC"/>
    <w:rsid w:val="00EA14E8"/>
    <w:rsid w:val="00EA1AFE"/>
    <w:rsid w:val="00EA2418"/>
    <w:rsid w:val="00EA2AD7"/>
    <w:rsid w:val="00EA35A3"/>
    <w:rsid w:val="00EA58BE"/>
    <w:rsid w:val="00EA712E"/>
    <w:rsid w:val="00EA795F"/>
    <w:rsid w:val="00EB0028"/>
    <w:rsid w:val="00EB0152"/>
    <w:rsid w:val="00EB0319"/>
    <w:rsid w:val="00EB03B8"/>
    <w:rsid w:val="00EB0F46"/>
    <w:rsid w:val="00EB13A2"/>
    <w:rsid w:val="00EB13CE"/>
    <w:rsid w:val="00EB1659"/>
    <w:rsid w:val="00EB1D49"/>
    <w:rsid w:val="00EB225C"/>
    <w:rsid w:val="00EB2B33"/>
    <w:rsid w:val="00EB2CC8"/>
    <w:rsid w:val="00EB3238"/>
    <w:rsid w:val="00EB340E"/>
    <w:rsid w:val="00EB3E1A"/>
    <w:rsid w:val="00EB3FB5"/>
    <w:rsid w:val="00EB4009"/>
    <w:rsid w:val="00EB473C"/>
    <w:rsid w:val="00EB4C83"/>
    <w:rsid w:val="00EB50CB"/>
    <w:rsid w:val="00EB528F"/>
    <w:rsid w:val="00EB52E6"/>
    <w:rsid w:val="00EB6372"/>
    <w:rsid w:val="00EB663E"/>
    <w:rsid w:val="00EB6D36"/>
    <w:rsid w:val="00EB760C"/>
    <w:rsid w:val="00EB76EF"/>
    <w:rsid w:val="00EB7C63"/>
    <w:rsid w:val="00EC0206"/>
    <w:rsid w:val="00EC08A6"/>
    <w:rsid w:val="00EC09EB"/>
    <w:rsid w:val="00EC2A12"/>
    <w:rsid w:val="00EC3E49"/>
    <w:rsid w:val="00EC477C"/>
    <w:rsid w:val="00EC4CC2"/>
    <w:rsid w:val="00EC4E22"/>
    <w:rsid w:val="00EC52CF"/>
    <w:rsid w:val="00EC5909"/>
    <w:rsid w:val="00EC5BA5"/>
    <w:rsid w:val="00EC6022"/>
    <w:rsid w:val="00EC607A"/>
    <w:rsid w:val="00EC7D1B"/>
    <w:rsid w:val="00ED0036"/>
    <w:rsid w:val="00ED075E"/>
    <w:rsid w:val="00ED260D"/>
    <w:rsid w:val="00ED2D5E"/>
    <w:rsid w:val="00ED35F1"/>
    <w:rsid w:val="00ED3614"/>
    <w:rsid w:val="00ED3CE7"/>
    <w:rsid w:val="00ED3F47"/>
    <w:rsid w:val="00ED41C9"/>
    <w:rsid w:val="00ED42E2"/>
    <w:rsid w:val="00ED462B"/>
    <w:rsid w:val="00ED4E12"/>
    <w:rsid w:val="00ED4ED0"/>
    <w:rsid w:val="00ED4FB0"/>
    <w:rsid w:val="00ED61A2"/>
    <w:rsid w:val="00ED6400"/>
    <w:rsid w:val="00ED6FF3"/>
    <w:rsid w:val="00ED701A"/>
    <w:rsid w:val="00ED7140"/>
    <w:rsid w:val="00ED736F"/>
    <w:rsid w:val="00ED7502"/>
    <w:rsid w:val="00ED774E"/>
    <w:rsid w:val="00ED7E16"/>
    <w:rsid w:val="00ED7FFA"/>
    <w:rsid w:val="00EE0521"/>
    <w:rsid w:val="00EE06C6"/>
    <w:rsid w:val="00EE0F53"/>
    <w:rsid w:val="00EE1F92"/>
    <w:rsid w:val="00EE3A74"/>
    <w:rsid w:val="00EE3F39"/>
    <w:rsid w:val="00EE3FA3"/>
    <w:rsid w:val="00EE4136"/>
    <w:rsid w:val="00EE471E"/>
    <w:rsid w:val="00EE48AB"/>
    <w:rsid w:val="00EE4C4B"/>
    <w:rsid w:val="00EE4D49"/>
    <w:rsid w:val="00EE5632"/>
    <w:rsid w:val="00EE5B4C"/>
    <w:rsid w:val="00EE63F8"/>
    <w:rsid w:val="00EE7116"/>
    <w:rsid w:val="00EE72C0"/>
    <w:rsid w:val="00EF09B8"/>
    <w:rsid w:val="00EF1219"/>
    <w:rsid w:val="00EF18F0"/>
    <w:rsid w:val="00EF1D71"/>
    <w:rsid w:val="00EF1FE4"/>
    <w:rsid w:val="00EF1FFD"/>
    <w:rsid w:val="00EF2A97"/>
    <w:rsid w:val="00EF2B2B"/>
    <w:rsid w:val="00EF2D74"/>
    <w:rsid w:val="00EF3618"/>
    <w:rsid w:val="00EF45AF"/>
    <w:rsid w:val="00EF50DB"/>
    <w:rsid w:val="00EF5959"/>
    <w:rsid w:val="00EF59EC"/>
    <w:rsid w:val="00EF5EEA"/>
    <w:rsid w:val="00EF5EED"/>
    <w:rsid w:val="00EF6228"/>
    <w:rsid w:val="00EF7384"/>
    <w:rsid w:val="00EF7AA0"/>
    <w:rsid w:val="00F0098C"/>
    <w:rsid w:val="00F0109E"/>
    <w:rsid w:val="00F01242"/>
    <w:rsid w:val="00F0135B"/>
    <w:rsid w:val="00F02367"/>
    <w:rsid w:val="00F028EC"/>
    <w:rsid w:val="00F02B6D"/>
    <w:rsid w:val="00F02C5A"/>
    <w:rsid w:val="00F02C91"/>
    <w:rsid w:val="00F043EA"/>
    <w:rsid w:val="00F04416"/>
    <w:rsid w:val="00F045D5"/>
    <w:rsid w:val="00F047CC"/>
    <w:rsid w:val="00F052F9"/>
    <w:rsid w:val="00F055AF"/>
    <w:rsid w:val="00F05895"/>
    <w:rsid w:val="00F058BD"/>
    <w:rsid w:val="00F05957"/>
    <w:rsid w:val="00F05CC4"/>
    <w:rsid w:val="00F060F2"/>
    <w:rsid w:val="00F06483"/>
    <w:rsid w:val="00F06608"/>
    <w:rsid w:val="00F06B9E"/>
    <w:rsid w:val="00F06F2F"/>
    <w:rsid w:val="00F078E2"/>
    <w:rsid w:val="00F1067F"/>
    <w:rsid w:val="00F10687"/>
    <w:rsid w:val="00F10CF8"/>
    <w:rsid w:val="00F11082"/>
    <w:rsid w:val="00F11480"/>
    <w:rsid w:val="00F11876"/>
    <w:rsid w:val="00F11EEA"/>
    <w:rsid w:val="00F11F2B"/>
    <w:rsid w:val="00F13095"/>
    <w:rsid w:val="00F13424"/>
    <w:rsid w:val="00F136CC"/>
    <w:rsid w:val="00F13BBB"/>
    <w:rsid w:val="00F13E30"/>
    <w:rsid w:val="00F14048"/>
    <w:rsid w:val="00F147B5"/>
    <w:rsid w:val="00F14BF4"/>
    <w:rsid w:val="00F157A2"/>
    <w:rsid w:val="00F1615B"/>
    <w:rsid w:val="00F16B7A"/>
    <w:rsid w:val="00F16D4C"/>
    <w:rsid w:val="00F17633"/>
    <w:rsid w:val="00F1796D"/>
    <w:rsid w:val="00F17B60"/>
    <w:rsid w:val="00F20589"/>
    <w:rsid w:val="00F209AE"/>
    <w:rsid w:val="00F2101A"/>
    <w:rsid w:val="00F213DD"/>
    <w:rsid w:val="00F213EA"/>
    <w:rsid w:val="00F21827"/>
    <w:rsid w:val="00F225A3"/>
    <w:rsid w:val="00F225B6"/>
    <w:rsid w:val="00F22721"/>
    <w:rsid w:val="00F22795"/>
    <w:rsid w:val="00F22CED"/>
    <w:rsid w:val="00F230ED"/>
    <w:rsid w:val="00F23286"/>
    <w:rsid w:val="00F24F0D"/>
    <w:rsid w:val="00F25A34"/>
    <w:rsid w:val="00F267D7"/>
    <w:rsid w:val="00F26890"/>
    <w:rsid w:val="00F26902"/>
    <w:rsid w:val="00F26926"/>
    <w:rsid w:val="00F26DC6"/>
    <w:rsid w:val="00F27265"/>
    <w:rsid w:val="00F275AB"/>
    <w:rsid w:val="00F2772C"/>
    <w:rsid w:val="00F302AF"/>
    <w:rsid w:val="00F30758"/>
    <w:rsid w:val="00F318AC"/>
    <w:rsid w:val="00F325E2"/>
    <w:rsid w:val="00F328A8"/>
    <w:rsid w:val="00F33388"/>
    <w:rsid w:val="00F33711"/>
    <w:rsid w:val="00F36778"/>
    <w:rsid w:val="00F36C96"/>
    <w:rsid w:val="00F37B62"/>
    <w:rsid w:val="00F37F05"/>
    <w:rsid w:val="00F40202"/>
    <w:rsid w:val="00F4027B"/>
    <w:rsid w:val="00F40C63"/>
    <w:rsid w:val="00F410AE"/>
    <w:rsid w:val="00F410F2"/>
    <w:rsid w:val="00F4148C"/>
    <w:rsid w:val="00F4161D"/>
    <w:rsid w:val="00F41F55"/>
    <w:rsid w:val="00F43708"/>
    <w:rsid w:val="00F44616"/>
    <w:rsid w:val="00F44629"/>
    <w:rsid w:val="00F44947"/>
    <w:rsid w:val="00F44B29"/>
    <w:rsid w:val="00F45774"/>
    <w:rsid w:val="00F46497"/>
    <w:rsid w:val="00F464A2"/>
    <w:rsid w:val="00F467AE"/>
    <w:rsid w:val="00F468FB"/>
    <w:rsid w:val="00F46B1C"/>
    <w:rsid w:val="00F46D8F"/>
    <w:rsid w:val="00F471E0"/>
    <w:rsid w:val="00F47243"/>
    <w:rsid w:val="00F474E4"/>
    <w:rsid w:val="00F47970"/>
    <w:rsid w:val="00F50501"/>
    <w:rsid w:val="00F5089A"/>
    <w:rsid w:val="00F50D4C"/>
    <w:rsid w:val="00F5136E"/>
    <w:rsid w:val="00F517F8"/>
    <w:rsid w:val="00F51F67"/>
    <w:rsid w:val="00F52054"/>
    <w:rsid w:val="00F521AF"/>
    <w:rsid w:val="00F5268B"/>
    <w:rsid w:val="00F529D7"/>
    <w:rsid w:val="00F52EA4"/>
    <w:rsid w:val="00F53044"/>
    <w:rsid w:val="00F53825"/>
    <w:rsid w:val="00F53BDA"/>
    <w:rsid w:val="00F53E6A"/>
    <w:rsid w:val="00F53FBB"/>
    <w:rsid w:val="00F54A1D"/>
    <w:rsid w:val="00F54C09"/>
    <w:rsid w:val="00F54CE4"/>
    <w:rsid w:val="00F54DAD"/>
    <w:rsid w:val="00F555A7"/>
    <w:rsid w:val="00F559E9"/>
    <w:rsid w:val="00F55A83"/>
    <w:rsid w:val="00F5641D"/>
    <w:rsid w:val="00F566D5"/>
    <w:rsid w:val="00F57D42"/>
    <w:rsid w:val="00F61590"/>
    <w:rsid w:val="00F615CE"/>
    <w:rsid w:val="00F62288"/>
    <w:rsid w:val="00F624C2"/>
    <w:rsid w:val="00F62938"/>
    <w:rsid w:val="00F62CFD"/>
    <w:rsid w:val="00F63197"/>
    <w:rsid w:val="00F6356B"/>
    <w:rsid w:val="00F63BF6"/>
    <w:rsid w:val="00F63D93"/>
    <w:rsid w:val="00F6461D"/>
    <w:rsid w:val="00F65977"/>
    <w:rsid w:val="00F65BEB"/>
    <w:rsid w:val="00F65C81"/>
    <w:rsid w:val="00F65E21"/>
    <w:rsid w:val="00F6603C"/>
    <w:rsid w:val="00F66667"/>
    <w:rsid w:val="00F66834"/>
    <w:rsid w:val="00F675AF"/>
    <w:rsid w:val="00F67B0B"/>
    <w:rsid w:val="00F67D0F"/>
    <w:rsid w:val="00F700A1"/>
    <w:rsid w:val="00F7193F"/>
    <w:rsid w:val="00F7257E"/>
    <w:rsid w:val="00F7370D"/>
    <w:rsid w:val="00F738B0"/>
    <w:rsid w:val="00F740FB"/>
    <w:rsid w:val="00F745F7"/>
    <w:rsid w:val="00F74A71"/>
    <w:rsid w:val="00F74E94"/>
    <w:rsid w:val="00F75015"/>
    <w:rsid w:val="00F75167"/>
    <w:rsid w:val="00F76B9D"/>
    <w:rsid w:val="00F76C4E"/>
    <w:rsid w:val="00F77185"/>
    <w:rsid w:val="00F77535"/>
    <w:rsid w:val="00F80C00"/>
    <w:rsid w:val="00F80D64"/>
    <w:rsid w:val="00F811C2"/>
    <w:rsid w:val="00F81A62"/>
    <w:rsid w:val="00F81DEB"/>
    <w:rsid w:val="00F824D8"/>
    <w:rsid w:val="00F82BA2"/>
    <w:rsid w:val="00F83861"/>
    <w:rsid w:val="00F842A1"/>
    <w:rsid w:val="00F85166"/>
    <w:rsid w:val="00F85434"/>
    <w:rsid w:val="00F85F80"/>
    <w:rsid w:val="00F86213"/>
    <w:rsid w:val="00F86416"/>
    <w:rsid w:val="00F86580"/>
    <w:rsid w:val="00F86BBC"/>
    <w:rsid w:val="00F86E13"/>
    <w:rsid w:val="00F870B4"/>
    <w:rsid w:val="00F8720C"/>
    <w:rsid w:val="00F872F0"/>
    <w:rsid w:val="00F8756C"/>
    <w:rsid w:val="00F87AA5"/>
    <w:rsid w:val="00F90FF4"/>
    <w:rsid w:val="00F9108F"/>
    <w:rsid w:val="00F912E7"/>
    <w:rsid w:val="00F912EC"/>
    <w:rsid w:val="00F9145B"/>
    <w:rsid w:val="00F918EE"/>
    <w:rsid w:val="00F91C1E"/>
    <w:rsid w:val="00F925C3"/>
    <w:rsid w:val="00F9326D"/>
    <w:rsid w:val="00F934AC"/>
    <w:rsid w:val="00F936AC"/>
    <w:rsid w:val="00F93F42"/>
    <w:rsid w:val="00F945A7"/>
    <w:rsid w:val="00F945ED"/>
    <w:rsid w:val="00F94750"/>
    <w:rsid w:val="00F94A7B"/>
    <w:rsid w:val="00F94E18"/>
    <w:rsid w:val="00F95EEE"/>
    <w:rsid w:val="00F96320"/>
    <w:rsid w:val="00F969AD"/>
    <w:rsid w:val="00F96C59"/>
    <w:rsid w:val="00F97507"/>
    <w:rsid w:val="00F9752D"/>
    <w:rsid w:val="00F976FE"/>
    <w:rsid w:val="00FA0697"/>
    <w:rsid w:val="00FA0709"/>
    <w:rsid w:val="00FA0B2D"/>
    <w:rsid w:val="00FA12A8"/>
    <w:rsid w:val="00FA184F"/>
    <w:rsid w:val="00FA1BD4"/>
    <w:rsid w:val="00FA250D"/>
    <w:rsid w:val="00FA2878"/>
    <w:rsid w:val="00FA2A51"/>
    <w:rsid w:val="00FA3CAF"/>
    <w:rsid w:val="00FA4797"/>
    <w:rsid w:val="00FA5036"/>
    <w:rsid w:val="00FA50D8"/>
    <w:rsid w:val="00FA61D8"/>
    <w:rsid w:val="00FA643F"/>
    <w:rsid w:val="00FA67A7"/>
    <w:rsid w:val="00FA6DF3"/>
    <w:rsid w:val="00FA7058"/>
    <w:rsid w:val="00FA7368"/>
    <w:rsid w:val="00FA76E8"/>
    <w:rsid w:val="00FA792B"/>
    <w:rsid w:val="00FB01CE"/>
    <w:rsid w:val="00FB02E6"/>
    <w:rsid w:val="00FB068E"/>
    <w:rsid w:val="00FB0C35"/>
    <w:rsid w:val="00FB0CB4"/>
    <w:rsid w:val="00FB18FC"/>
    <w:rsid w:val="00FB19AF"/>
    <w:rsid w:val="00FB22C3"/>
    <w:rsid w:val="00FB28D9"/>
    <w:rsid w:val="00FB457A"/>
    <w:rsid w:val="00FB4F11"/>
    <w:rsid w:val="00FB6292"/>
    <w:rsid w:val="00FB648E"/>
    <w:rsid w:val="00FB688B"/>
    <w:rsid w:val="00FB6969"/>
    <w:rsid w:val="00FB6F2A"/>
    <w:rsid w:val="00FB7240"/>
    <w:rsid w:val="00FB7811"/>
    <w:rsid w:val="00FB7CE8"/>
    <w:rsid w:val="00FC03FE"/>
    <w:rsid w:val="00FC1398"/>
    <w:rsid w:val="00FC17D9"/>
    <w:rsid w:val="00FC2ECD"/>
    <w:rsid w:val="00FC3A6F"/>
    <w:rsid w:val="00FC3A9B"/>
    <w:rsid w:val="00FC3E08"/>
    <w:rsid w:val="00FC3F7E"/>
    <w:rsid w:val="00FC4488"/>
    <w:rsid w:val="00FC48AB"/>
    <w:rsid w:val="00FC50BA"/>
    <w:rsid w:val="00FC54CA"/>
    <w:rsid w:val="00FC5F12"/>
    <w:rsid w:val="00FC6699"/>
    <w:rsid w:val="00FC675B"/>
    <w:rsid w:val="00FC6DD8"/>
    <w:rsid w:val="00FC73C5"/>
    <w:rsid w:val="00FC7604"/>
    <w:rsid w:val="00FC77BD"/>
    <w:rsid w:val="00FD1BCD"/>
    <w:rsid w:val="00FD1C82"/>
    <w:rsid w:val="00FD2129"/>
    <w:rsid w:val="00FD2BC8"/>
    <w:rsid w:val="00FD2BF8"/>
    <w:rsid w:val="00FD2C59"/>
    <w:rsid w:val="00FD3C12"/>
    <w:rsid w:val="00FD3F6C"/>
    <w:rsid w:val="00FD4181"/>
    <w:rsid w:val="00FD42A8"/>
    <w:rsid w:val="00FD4585"/>
    <w:rsid w:val="00FD549E"/>
    <w:rsid w:val="00FD550B"/>
    <w:rsid w:val="00FD56DB"/>
    <w:rsid w:val="00FD5CA1"/>
    <w:rsid w:val="00FD5D93"/>
    <w:rsid w:val="00FD6562"/>
    <w:rsid w:val="00FD6B55"/>
    <w:rsid w:val="00FE041F"/>
    <w:rsid w:val="00FE0427"/>
    <w:rsid w:val="00FE0B26"/>
    <w:rsid w:val="00FE1013"/>
    <w:rsid w:val="00FE19AB"/>
    <w:rsid w:val="00FE201D"/>
    <w:rsid w:val="00FE2AC6"/>
    <w:rsid w:val="00FE2C5B"/>
    <w:rsid w:val="00FE329A"/>
    <w:rsid w:val="00FE337D"/>
    <w:rsid w:val="00FE3425"/>
    <w:rsid w:val="00FE3614"/>
    <w:rsid w:val="00FE4271"/>
    <w:rsid w:val="00FE4BCB"/>
    <w:rsid w:val="00FE57C5"/>
    <w:rsid w:val="00FE686B"/>
    <w:rsid w:val="00FE7840"/>
    <w:rsid w:val="00FF0060"/>
    <w:rsid w:val="00FF0684"/>
    <w:rsid w:val="00FF09AA"/>
    <w:rsid w:val="00FF0B5D"/>
    <w:rsid w:val="00FF17A4"/>
    <w:rsid w:val="00FF1A07"/>
    <w:rsid w:val="00FF2171"/>
    <w:rsid w:val="00FF29E6"/>
    <w:rsid w:val="00FF2A76"/>
    <w:rsid w:val="00FF4049"/>
    <w:rsid w:val="00FF477A"/>
    <w:rsid w:val="00FF4E72"/>
    <w:rsid w:val="00FF5652"/>
    <w:rsid w:val="00FF5750"/>
    <w:rsid w:val="00FF59B0"/>
    <w:rsid w:val="00FF5B5A"/>
    <w:rsid w:val="00FF5F82"/>
    <w:rsid w:val="00FF60F1"/>
    <w:rsid w:val="00FF6898"/>
    <w:rsid w:val="00FF6EA8"/>
    <w:rsid w:val="00FF6F95"/>
    <w:rsid w:val="00FF7C25"/>
    <w:rsid w:val="018F3BFC"/>
    <w:rsid w:val="03C3A214"/>
    <w:rsid w:val="0839C8E3"/>
    <w:rsid w:val="0BA31B84"/>
    <w:rsid w:val="0D5C0B02"/>
    <w:rsid w:val="122FB1A1"/>
    <w:rsid w:val="196CB969"/>
    <w:rsid w:val="26007F9A"/>
    <w:rsid w:val="273F8286"/>
    <w:rsid w:val="28215F1C"/>
    <w:rsid w:val="28799EAC"/>
    <w:rsid w:val="29BE4F80"/>
    <w:rsid w:val="2A4E51B8"/>
    <w:rsid w:val="310C212C"/>
    <w:rsid w:val="391950FB"/>
    <w:rsid w:val="3ADBDEB2"/>
    <w:rsid w:val="3B30E781"/>
    <w:rsid w:val="3DFA0630"/>
    <w:rsid w:val="4272D72C"/>
    <w:rsid w:val="4BC1FDEC"/>
    <w:rsid w:val="4C8EADF7"/>
    <w:rsid w:val="514FB842"/>
    <w:rsid w:val="57338509"/>
    <w:rsid w:val="5EC50DE1"/>
    <w:rsid w:val="5F3EBE79"/>
    <w:rsid w:val="60B8A0A5"/>
    <w:rsid w:val="6FEFFE6E"/>
    <w:rsid w:val="72A19DDC"/>
    <w:rsid w:val="7430B181"/>
    <w:rsid w:val="79B37A4D"/>
    <w:rsid w:val="7D63C223"/>
  </w:rsids>
  <m:mathPr>
    <m:mathFont m:val="Cambria Math"/>
    <m:brkBin m:val="before"/>
    <m:brkBinSub m:val="--"/>
    <m:smallFrac/>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10299E3"/>
  <w15:docId w15:val="{2031B510-D1B2-1B44-9243-16BD6E19831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0" w:qFormat="1"/>
    <w:lsdException w:name="heading 9"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13"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iPriority="13" w:unhideWhenUsed="1"/>
    <w:lsdException w:name="List Bullet 5" w:semiHidden="1" w:uiPriority="13"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iPriority="0"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81E6A"/>
    <w:pPr>
      <w:autoSpaceDE w:val="0"/>
      <w:autoSpaceDN w:val="0"/>
    </w:pPr>
    <w:rPr>
      <w:sz w:val="24"/>
      <w:szCs w:val="24"/>
      <w:lang w:eastAsia="en-US"/>
    </w:rPr>
  </w:style>
  <w:style w:type="paragraph" w:styleId="Heading1">
    <w:name w:val="heading 1"/>
    <w:basedOn w:val="Normal"/>
    <w:next w:val="Normal"/>
    <w:link w:val="Heading1Char"/>
    <w:qFormat/>
    <w:rsid w:val="006D0B03"/>
    <w:pPr>
      <w:numPr>
        <w:numId w:val="3"/>
      </w:numPr>
      <w:outlineLvl w:val="0"/>
    </w:pPr>
    <w:rPr>
      <w:b/>
    </w:rPr>
  </w:style>
  <w:style w:type="paragraph" w:styleId="Heading2">
    <w:name w:val="heading 2"/>
    <w:basedOn w:val="Normal"/>
    <w:next w:val="Normal"/>
    <w:qFormat/>
    <w:rsid w:val="00935C9B"/>
    <w:pPr>
      <w:keepNext/>
      <w:ind w:left="720"/>
      <w:outlineLvl w:val="1"/>
    </w:pPr>
    <w:rPr>
      <w:rFonts w:ascii="Century Gothic" w:hAnsi="Century Gothic"/>
      <w:u w:val="single"/>
    </w:rPr>
  </w:style>
  <w:style w:type="paragraph" w:styleId="Heading3">
    <w:name w:val="heading 3"/>
    <w:basedOn w:val="Normal"/>
    <w:next w:val="Normal"/>
    <w:qFormat/>
    <w:rsid w:val="00935C9B"/>
    <w:pPr>
      <w:keepNext/>
      <w:outlineLvl w:val="2"/>
    </w:pPr>
    <w:rPr>
      <w:rFonts w:ascii="Century Gothic" w:hAnsi="Century Gothic"/>
      <w:b/>
      <w:bCs/>
    </w:rPr>
  </w:style>
  <w:style w:type="paragraph" w:styleId="Heading4">
    <w:name w:val="heading 4"/>
    <w:basedOn w:val="Normal"/>
    <w:next w:val="Normal"/>
    <w:qFormat/>
    <w:rsid w:val="00935C9B"/>
    <w:pPr>
      <w:keepNext/>
      <w:outlineLvl w:val="3"/>
    </w:pPr>
    <w:rPr>
      <w:b/>
      <w:bCs/>
      <w:sz w:val="20"/>
      <w:szCs w:val="20"/>
    </w:rPr>
  </w:style>
  <w:style w:type="paragraph" w:styleId="Heading5">
    <w:name w:val="heading 5"/>
    <w:basedOn w:val="Normal"/>
    <w:next w:val="Normal"/>
    <w:qFormat/>
    <w:rsid w:val="00935C9B"/>
    <w:pPr>
      <w:keepNext/>
      <w:outlineLvl w:val="4"/>
    </w:pPr>
    <w:rPr>
      <w:rFonts w:ascii="Century Gothic" w:hAnsi="Century Gothic"/>
      <w:i/>
      <w:iCs/>
    </w:rPr>
  </w:style>
  <w:style w:type="paragraph" w:styleId="Heading6">
    <w:name w:val="heading 6"/>
    <w:basedOn w:val="Normal"/>
    <w:next w:val="Normal"/>
    <w:qFormat/>
    <w:rsid w:val="00935C9B"/>
    <w:pPr>
      <w:keepNext/>
      <w:outlineLvl w:val="5"/>
    </w:pPr>
    <w:rPr>
      <w:rFonts w:ascii="Century Gothic" w:hAnsi="Century Gothic"/>
      <w:b/>
      <w:bCs/>
      <w:sz w:val="22"/>
      <w:szCs w:val="22"/>
    </w:rPr>
  </w:style>
  <w:style w:type="paragraph" w:styleId="Heading7">
    <w:name w:val="heading 7"/>
    <w:basedOn w:val="Normal"/>
    <w:next w:val="Normal"/>
    <w:qFormat/>
    <w:rsid w:val="00935C9B"/>
    <w:pPr>
      <w:keepNext/>
      <w:jc w:val="center"/>
      <w:outlineLvl w:val="6"/>
    </w:pPr>
    <w:rPr>
      <w:b/>
      <w:bCs/>
      <w:sz w:val="28"/>
      <w:szCs w:val="28"/>
    </w:rPr>
  </w:style>
  <w:style w:type="paragraph" w:styleId="Heading8">
    <w:name w:val="heading 8"/>
    <w:basedOn w:val="Normal"/>
    <w:next w:val="Normal"/>
    <w:qFormat/>
    <w:rsid w:val="00935C9B"/>
    <w:pPr>
      <w:keepNext/>
      <w:numPr>
        <w:numId w:val="1"/>
      </w:numPr>
      <w:outlineLvl w:val="7"/>
    </w:pPr>
    <w:rPr>
      <w:b/>
      <w:bCs/>
      <w:sz w:val="22"/>
      <w:szCs w:val="22"/>
    </w:rPr>
  </w:style>
  <w:style w:type="paragraph" w:styleId="Heading9">
    <w:name w:val="heading 9"/>
    <w:basedOn w:val="Normal"/>
    <w:next w:val="Normal"/>
    <w:qFormat/>
    <w:rsid w:val="00935C9B"/>
    <w:pPr>
      <w:keepNext/>
      <w:outlineLvl w:val="8"/>
    </w:pPr>
    <w:rPr>
      <w:b/>
      <w:i/>
      <w:sz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rsid w:val="00935C9B"/>
    <w:rPr>
      <w:sz w:val="20"/>
      <w:szCs w:val="20"/>
    </w:rPr>
  </w:style>
  <w:style w:type="paragraph" w:styleId="BodyTextIndent">
    <w:name w:val="Body Text Indent"/>
    <w:basedOn w:val="Normal"/>
    <w:rsid w:val="00935C9B"/>
    <w:pPr>
      <w:jc w:val="both"/>
    </w:pPr>
    <w:rPr>
      <w:sz w:val="22"/>
      <w:szCs w:val="22"/>
    </w:rPr>
  </w:style>
  <w:style w:type="paragraph" w:styleId="Header">
    <w:name w:val="header"/>
    <w:basedOn w:val="Normal"/>
    <w:link w:val="HeaderChar"/>
    <w:rsid w:val="00935C9B"/>
    <w:pPr>
      <w:tabs>
        <w:tab w:val="center" w:pos="4320"/>
        <w:tab w:val="right" w:pos="8640"/>
      </w:tabs>
    </w:pPr>
  </w:style>
  <w:style w:type="paragraph" w:styleId="Footer">
    <w:name w:val="footer"/>
    <w:basedOn w:val="Normal"/>
    <w:link w:val="FooterChar"/>
    <w:uiPriority w:val="99"/>
    <w:rsid w:val="00935C9B"/>
    <w:pPr>
      <w:tabs>
        <w:tab w:val="center" w:pos="4320"/>
        <w:tab w:val="right" w:pos="8640"/>
      </w:tabs>
    </w:pPr>
  </w:style>
  <w:style w:type="character" w:styleId="PageNumber">
    <w:name w:val="page number"/>
    <w:basedOn w:val="DefaultParagraphFont"/>
    <w:rsid w:val="00935C9B"/>
  </w:style>
  <w:style w:type="paragraph" w:styleId="Title">
    <w:name w:val="Title"/>
    <w:basedOn w:val="Normal"/>
    <w:link w:val="TitleChar"/>
    <w:uiPriority w:val="10"/>
    <w:qFormat/>
    <w:rsid w:val="00935C9B"/>
    <w:pPr>
      <w:jc w:val="center"/>
    </w:pPr>
    <w:rPr>
      <w:b/>
      <w:bCs/>
      <w:sz w:val="28"/>
      <w:szCs w:val="28"/>
    </w:rPr>
  </w:style>
  <w:style w:type="paragraph" w:styleId="BodyText3">
    <w:name w:val="Body Text 3"/>
    <w:basedOn w:val="Normal"/>
    <w:rsid w:val="00935C9B"/>
    <w:rPr>
      <w:rFonts w:ascii="Century Gothic" w:hAnsi="Century Gothic"/>
      <w:sz w:val="22"/>
      <w:szCs w:val="22"/>
    </w:rPr>
  </w:style>
  <w:style w:type="paragraph" w:styleId="BodyText2">
    <w:name w:val="Body Text 2"/>
    <w:basedOn w:val="Normal"/>
    <w:rsid w:val="00935C9B"/>
    <w:pPr>
      <w:numPr>
        <w:ilvl w:val="12"/>
      </w:numPr>
      <w:jc w:val="center"/>
    </w:pPr>
    <w:rPr>
      <w:sz w:val="22"/>
    </w:rPr>
  </w:style>
  <w:style w:type="paragraph" w:styleId="BodyTextIndent2">
    <w:name w:val="Body Text Indent 2"/>
    <w:basedOn w:val="Normal"/>
    <w:rsid w:val="00935C9B"/>
    <w:pPr>
      <w:ind w:left="720"/>
      <w:jc w:val="both"/>
    </w:pPr>
  </w:style>
  <w:style w:type="paragraph" w:styleId="BodyTextIndent3">
    <w:name w:val="Body Text Indent 3"/>
    <w:basedOn w:val="Normal"/>
    <w:rsid w:val="00935C9B"/>
    <w:pPr>
      <w:ind w:left="720"/>
      <w:jc w:val="both"/>
    </w:pPr>
    <w:rPr>
      <w:sz w:val="22"/>
    </w:rPr>
  </w:style>
  <w:style w:type="paragraph" w:styleId="BlockText">
    <w:name w:val="Block Text"/>
    <w:basedOn w:val="Normal"/>
    <w:rsid w:val="00935C9B"/>
    <w:pPr>
      <w:numPr>
        <w:ilvl w:val="12"/>
      </w:numPr>
      <w:ind w:left="-159" w:right="-18"/>
      <w:jc w:val="right"/>
    </w:pPr>
    <w:rPr>
      <w:sz w:val="20"/>
    </w:rPr>
  </w:style>
  <w:style w:type="paragraph" w:styleId="CommentText">
    <w:name w:val="annotation text"/>
    <w:basedOn w:val="Normal"/>
    <w:link w:val="CommentTextChar"/>
    <w:rsid w:val="00935C9B"/>
    <w:pPr>
      <w:autoSpaceDE/>
      <w:autoSpaceDN/>
    </w:pPr>
    <w:rPr>
      <w:sz w:val="20"/>
      <w:szCs w:val="20"/>
    </w:rPr>
  </w:style>
  <w:style w:type="paragraph" w:styleId="BalloonText">
    <w:name w:val="Balloon Text"/>
    <w:basedOn w:val="Normal"/>
    <w:semiHidden/>
    <w:rsid w:val="00D10176"/>
    <w:rPr>
      <w:rFonts w:ascii="Tahoma" w:hAnsi="Tahoma" w:cs="Tahoma"/>
      <w:sz w:val="16"/>
      <w:szCs w:val="16"/>
    </w:rPr>
  </w:style>
  <w:style w:type="table" w:styleId="TableGrid">
    <w:name w:val="Table Grid"/>
    <w:basedOn w:val="TableNormal"/>
    <w:rsid w:val="00F53BDA"/>
    <w:pPr>
      <w:autoSpaceDE w:val="0"/>
      <w:autoSpaceDN w:val="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aliases w:val="Citation List,List Paragraph (numbered (a)),references,List Paragraph1"/>
    <w:basedOn w:val="Normal"/>
    <w:link w:val="ListParagraphChar"/>
    <w:uiPriority w:val="34"/>
    <w:qFormat/>
    <w:rsid w:val="002F3D27"/>
    <w:pPr>
      <w:ind w:left="720"/>
    </w:pPr>
  </w:style>
  <w:style w:type="character" w:customStyle="1" w:styleId="FooterChar">
    <w:name w:val="Footer Char"/>
    <w:link w:val="Footer"/>
    <w:uiPriority w:val="99"/>
    <w:rsid w:val="00035D7D"/>
    <w:rPr>
      <w:sz w:val="24"/>
      <w:szCs w:val="24"/>
      <w:lang w:eastAsia="en-US"/>
    </w:rPr>
  </w:style>
  <w:style w:type="character" w:customStyle="1" w:styleId="apple-converted-space">
    <w:name w:val="apple-converted-space"/>
    <w:basedOn w:val="DefaultParagraphFont"/>
    <w:rsid w:val="00B15030"/>
  </w:style>
  <w:style w:type="table" w:customStyle="1" w:styleId="Calendar2">
    <w:name w:val="Calendar 2"/>
    <w:basedOn w:val="TableNormal"/>
    <w:uiPriority w:val="99"/>
    <w:qFormat/>
    <w:rsid w:val="00636A2C"/>
    <w:pPr>
      <w:jc w:val="center"/>
    </w:pPr>
    <w:rPr>
      <w:rFonts w:ascii="Calibri" w:eastAsia="MS Mincho" w:hAnsi="Calibri" w:cs="Arial"/>
      <w:sz w:val="28"/>
      <w:szCs w:val="22"/>
      <w:lang w:eastAsia="ja-JP"/>
    </w:rPr>
    <w:tblPr>
      <w:tblBorders>
        <w:insideV w:val="single" w:sz="4" w:space="0" w:color="95B3D7"/>
      </w:tblBorders>
    </w:tblPr>
    <w:tblStylePr w:type="firstRow">
      <w:rPr>
        <w:rFonts w:ascii="Tahoma" w:hAnsi="Tahoma"/>
        <w:b w:val="0"/>
        <w:i w:val="0"/>
        <w:caps/>
        <w:smallCaps w:val="0"/>
        <w:color w:val="4F81BD"/>
        <w:spacing w:val="20"/>
        <w:sz w:val="32"/>
      </w:rPr>
      <w:tblPr/>
      <w:tcPr>
        <w:tcBorders>
          <w:top w:val="nil"/>
          <w:left w:val="nil"/>
          <w:bottom w:val="nil"/>
          <w:right w:val="nil"/>
          <w:insideH w:val="nil"/>
          <w:insideV w:val="nil"/>
          <w:tl2br w:val="nil"/>
          <w:tr2bl w:val="nil"/>
        </w:tcBorders>
      </w:tcPr>
    </w:tblStylePr>
  </w:style>
  <w:style w:type="paragraph" w:styleId="TOCHeading">
    <w:name w:val="TOC Heading"/>
    <w:basedOn w:val="Heading1"/>
    <w:next w:val="Normal"/>
    <w:uiPriority w:val="39"/>
    <w:unhideWhenUsed/>
    <w:qFormat/>
    <w:rsid w:val="006D0B03"/>
    <w:pPr>
      <w:keepLines/>
      <w:autoSpaceDE/>
      <w:autoSpaceDN/>
      <w:spacing w:before="480" w:line="276" w:lineRule="auto"/>
      <w:ind w:left="0"/>
      <w:outlineLvl w:val="9"/>
    </w:pPr>
    <w:rPr>
      <w:rFonts w:ascii="Cambria" w:eastAsia="MS Gothic" w:hAnsi="Cambria"/>
      <w:color w:val="365F91"/>
      <w:sz w:val="28"/>
      <w:szCs w:val="28"/>
      <w:lang w:val="en-US" w:eastAsia="ja-JP"/>
    </w:rPr>
  </w:style>
  <w:style w:type="paragraph" w:styleId="TOC2">
    <w:name w:val="toc 2"/>
    <w:basedOn w:val="Normal"/>
    <w:next w:val="Normal"/>
    <w:autoRedefine/>
    <w:uiPriority w:val="39"/>
    <w:semiHidden/>
    <w:unhideWhenUsed/>
    <w:qFormat/>
    <w:rsid w:val="006D0B03"/>
    <w:pPr>
      <w:spacing w:before="120"/>
      <w:ind w:left="240"/>
    </w:pPr>
    <w:rPr>
      <w:rFonts w:asciiTheme="minorHAnsi" w:hAnsiTheme="minorHAnsi" w:cstheme="minorHAnsi"/>
      <w:b/>
      <w:bCs/>
      <w:sz w:val="22"/>
      <w:szCs w:val="22"/>
    </w:rPr>
  </w:style>
  <w:style w:type="paragraph" w:styleId="TOC1">
    <w:name w:val="toc 1"/>
    <w:basedOn w:val="Normal"/>
    <w:next w:val="Normal"/>
    <w:autoRedefine/>
    <w:uiPriority w:val="39"/>
    <w:unhideWhenUsed/>
    <w:qFormat/>
    <w:rsid w:val="0089494F"/>
    <w:pPr>
      <w:tabs>
        <w:tab w:val="left" w:pos="480"/>
        <w:tab w:val="right" w:leader="dot" w:pos="9638"/>
      </w:tabs>
      <w:spacing w:before="120"/>
    </w:pPr>
    <w:rPr>
      <w:rFonts w:asciiTheme="minorHAnsi" w:hAnsiTheme="minorHAnsi" w:cstheme="minorHAnsi"/>
      <w:b/>
      <w:bCs/>
      <w:i/>
      <w:iCs/>
    </w:rPr>
  </w:style>
  <w:style w:type="paragraph" w:styleId="TOC3">
    <w:name w:val="toc 3"/>
    <w:basedOn w:val="Normal"/>
    <w:next w:val="Normal"/>
    <w:autoRedefine/>
    <w:uiPriority w:val="39"/>
    <w:semiHidden/>
    <w:unhideWhenUsed/>
    <w:qFormat/>
    <w:rsid w:val="006D0B03"/>
    <w:pPr>
      <w:ind w:left="480"/>
    </w:pPr>
    <w:rPr>
      <w:rFonts w:asciiTheme="minorHAnsi" w:hAnsiTheme="minorHAnsi" w:cstheme="minorHAnsi"/>
      <w:sz w:val="20"/>
      <w:szCs w:val="20"/>
    </w:rPr>
  </w:style>
  <w:style w:type="character" w:styleId="Hyperlink">
    <w:name w:val="Hyperlink"/>
    <w:uiPriority w:val="99"/>
    <w:rsid w:val="006D0B03"/>
    <w:rPr>
      <w:rFonts w:ascii="Arial" w:hAnsi="Arial"/>
      <w:color w:val="0000FF"/>
      <w:u w:val="single"/>
    </w:rPr>
  </w:style>
  <w:style w:type="paragraph" w:styleId="FootnoteText">
    <w:name w:val="footnote text"/>
    <w:basedOn w:val="Normal"/>
    <w:link w:val="FootnoteTextChar"/>
    <w:uiPriority w:val="99"/>
    <w:semiHidden/>
    <w:unhideWhenUsed/>
    <w:rsid w:val="00C43677"/>
    <w:rPr>
      <w:sz w:val="20"/>
      <w:szCs w:val="20"/>
    </w:rPr>
  </w:style>
  <w:style w:type="character" w:customStyle="1" w:styleId="FootnoteTextChar">
    <w:name w:val="Footnote Text Char"/>
    <w:basedOn w:val="DefaultParagraphFont"/>
    <w:link w:val="FootnoteText"/>
    <w:uiPriority w:val="99"/>
    <w:semiHidden/>
    <w:rsid w:val="00C43677"/>
    <w:rPr>
      <w:lang w:eastAsia="en-US"/>
    </w:rPr>
  </w:style>
  <w:style w:type="character" w:styleId="FootnoteReference">
    <w:name w:val="footnote reference"/>
    <w:basedOn w:val="DefaultParagraphFont"/>
    <w:uiPriority w:val="99"/>
    <w:unhideWhenUsed/>
    <w:rsid w:val="00C43677"/>
    <w:rPr>
      <w:vertAlign w:val="superscript"/>
    </w:rPr>
  </w:style>
  <w:style w:type="character" w:customStyle="1" w:styleId="HeaderChar">
    <w:name w:val="Header Char"/>
    <w:basedOn w:val="DefaultParagraphFont"/>
    <w:link w:val="Header"/>
    <w:rsid w:val="00BB1964"/>
    <w:rPr>
      <w:sz w:val="24"/>
      <w:szCs w:val="24"/>
      <w:lang w:eastAsia="en-US"/>
    </w:rPr>
  </w:style>
  <w:style w:type="character" w:styleId="FollowedHyperlink">
    <w:name w:val="FollowedHyperlink"/>
    <w:basedOn w:val="DefaultParagraphFont"/>
    <w:uiPriority w:val="99"/>
    <w:semiHidden/>
    <w:unhideWhenUsed/>
    <w:rsid w:val="0025075E"/>
    <w:rPr>
      <w:color w:val="800080"/>
      <w:u w:val="single"/>
    </w:rPr>
  </w:style>
  <w:style w:type="paragraph" w:customStyle="1" w:styleId="font5">
    <w:name w:val="font5"/>
    <w:basedOn w:val="Normal"/>
    <w:rsid w:val="0025075E"/>
    <w:pPr>
      <w:autoSpaceDE/>
      <w:autoSpaceDN/>
      <w:spacing w:before="100" w:beforeAutospacing="1" w:after="100" w:afterAutospacing="1"/>
    </w:pPr>
    <w:rPr>
      <w:color w:val="000000"/>
      <w:sz w:val="22"/>
      <w:szCs w:val="22"/>
      <w:lang w:eastAsia="en-GB"/>
    </w:rPr>
  </w:style>
  <w:style w:type="paragraph" w:customStyle="1" w:styleId="font6">
    <w:name w:val="font6"/>
    <w:basedOn w:val="Normal"/>
    <w:rsid w:val="0025075E"/>
    <w:pPr>
      <w:autoSpaceDE/>
      <w:autoSpaceDN/>
      <w:spacing w:before="100" w:beforeAutospacing="1" w:after="100" w:afterAutospacing="1"/>
    </w:pPr>
    <w:rPr>
      <w:b/>
      <w:bCs/>
      <w:color w:val="231F20"/>
      <w:sz w:val="22"/>
      <w:szCs w:val="22"/>
      <w:lang w:eastAsia="en-GB"/>
    </w:rPr>
  </w:style>
  <w:style w:type="paragraph" w:customStyle="1" w:styleId="font7">
    <w:name w:val="font7"/>
    <w:basedOn w:val="Normal"/>
    <w:rsid w:val="0025075E"/>
    <w:pPr>
      <w:autoSpaceDE/>
      <w:autoSpaceDN/>
      <w:spacing w:before="100" w:beforeAutospacing="1" w:after="100" w:afterAutospacing="1"/>
    </w:pPr>
    <w:rPr>
      <w:color w:val="231F20"/>
      <w:sz w:val="22"/>
      <w:szCs w:val="22"/>
      <w:lang w:eastAsia="en-GB"/>
    </w:rPr>
  </w:style>
  <w:style w:type="paragraph" w:customStyle="1" w:styleId="font8">
    <w:name w:val="font8"/>
    <w:basedOn w:val="Normal"/>
    <w:rsid w:val="0025075E"/>
    <w:pPr>
      <w:autoSpaceDE/>
      <w:autoSpaceDN/>
      <w:spacing w:before="100" w:beforeAutospacing="1" w:after="100" w:afterAutospacing="1"/>
    </w:pPr>
    <w:rPr>
      <w:b/>
      <w:bCs/>
      <w:color w:val="000000"/>
      <w:sz w:val="22"/>
      <w:szCs w:val="22"/>
      <w:lang w:eastAsia="en-GB"/>
    </w:rPr>
  </w:style>
  <w:style w:type="paragraph" w:customStyle="1" w:styleId="font9">
    <w:name w:val="font9"/>
    <w:basedOn w:val="Normal"/>
    <w:rsid w:val="0025075E"/>
    <w:pPr>
      <w:autoSpaceDE/>
      <w:autoSpaceDN/>
      <w:spacing w:before="100" w:beforeAutospacing="1" w:after="100" w:afterAutospacing="1"/>
    </w:pPr>
    <w:rPr>
      <w:b/>
      <w:bCs/>
      <w:i/>
      <w:iCs/>
      <w:color w:val="231F20"/>
      <w:sz w:val="22"/>
      <w:szCs w:val="22"/>
      <w:lang w:eastAsia="en-GB"/>
    </w:rPr>
  </w:style>
  <w:style w:type="paragraph" w:customStyle="1" w:styleId="xl65">
    <w:name w:val="xl65"/>
    <w:basedOn w:val="Normal"/>
    <w:rsid w:val="0025075E"/>
    <w:pPr>
      <w:autoSpaceDE/>
      <w:autoSpaceDN/>
      <w:spacing w:before="100" w:beforeAutospacing="1" w:after="100" w:afterAutospacing="1"/>
      <w:textAlignment w:val="top"/>
    </w:pPr>
    <w:rPr>
      <w:color w:val="000000"/>
      <w:lang w:eastAsia="en-GB"/>
    </w:rPr>
  </w:style>
  <w:style w:type="paragraph" w:customStyle="1" w:styleId="xl66">
    <w:name w:val="xl66"/>
    <w:basedOn w:val="Normal"/>
    <w:rsid w:val="0025075E"/>
    <w:pPr>
      <w:autoSpaceDE/>
      <w:autoSpaceDN/>
      <w:spacing w:before="100" w:beforeAutospacing="1" w:after="100" w:afterAutospacing="1"/>
      <w:textAlignment w:val="top"/>
    </w:pPr>
    <w:rPr>
      <w:b/>
      <w:bCs/>
      <w:color w:val="231F20"/>
      <w:lang w:eastAsia="en-GB"/>
    </w:rPr>
  </w:style>
  <w:style w:type="paragraph" w:customStyle="1" w:styleId="xl67">
    <w:name w:val="xl67"/>
    <w:basedOn w:val="Normal"/>
    <w:rsid w:val="0025075E"/>
    <w:pPr>
      <w:autoSpaceDE/>
      <w:autoSpaceDN/>
      <w:spacing w:before="100" w:beforeAutospacing="1" w:after="100" w:afterAutospacing="1"/>
      <w:textAlignment w:val="top"/>
    </w:pPr>
    <w:rPr>
      <w:b/>
      <w:bCs/>
      <w:color w:val="231F20"/>
      <w:lang w:eastAsia="en-GB"/>
    </w:rPr>
  </w:style>
  <w:style w:type="paragraph" w:customStyle="1" w:styleId="xl68">
    <w:name w:val="xl68"/>
    <w:basedOn w:val="Normal"/>
    <w:rsid w:val="0025075E"/>
    <w:pPr>
      <w:autoSpaceDE/>
      <w:autoSpaceDN/>
      <w:spacing w:before="100" w:beforeAutospacing="1" w:after="100" w:afterAutospacing="1"/>
      <w:textAlignment w:val="top"/>
    </w:pPr>
    <w:rPr>
      <w:color w:val="231F20"/>
      <w:lang w:eastAsia="en-GB"/>
    </w:rPr>
  </w:style>
  <w:style w:type="paragraph" w:customStyle="1" w:styleId="xl69">
    <w:name w:val="xl69"/>
    <w:basedOn w:val="Normal"/>
    <w:rsid w:val="0025075E"/>
    <w:pPr>
      <w:autoSpaceDE/>
      <w:autoSpaceDN/>
      <w:spacing w:before="100" w:beforeAutospacing="1" w:after="100" w:afterAutospacing="1"/>
      <w:textAlignment w:val="top"/>
    </w:pPr>
    <w:rPr>
      <w:color w:val="231F20"/>
      <w:lang w:eastAsia="en-GB"/>
    </w:rPr>
  </w:style>
  <w:style w:type="paragraph" w:customStyle="1" w:styleId="xl70">
    <w:name w:val="xl70"/>
    <w:basedOn w:val="Normal"/>
    <w:rsid w:val="0025075E"/>
    <w:pPr>
      <w:pBdr>
        <w:bottom w:val="single" w:sz="4" w:space="0" w:color="auto"/>
      </w:pBdr>
      <w:autoSpaceDE/>
      <w:autoSpaceDN/>
      <w:spacing w:before="100" w:beforeAutospacing="1" w:after="100" w:afterAutospacing="1"/>
      <w:textAlignment w:val="top"/>
    </w:pPr>
    <w:rPr>
      <w:color w:val="231F20"/>
      <w:lang w:eastAsia="en-GB"/>
    </w:rPr>
  </w:style>
  <w:style w:type="paragraph" w:customStyle="1" w:styleId="xl71">
    <w:name w:val="xl71"/>
    <w:basedOn w:val="Normal"/>
    <w:rsid w:val="0025075E"/>
    <w:pPr>
      <w:autoSpaceDE/>
      <w:autoSpaceDN/>
      <w:spacing w:before="100" w:beforeAutospacing="1" w:after="100" w:afterAutospacing="1"/>
      <w:textAlignment w:val="top"/>
    </w:pPr>
    <w:rPr>
      <w:b/>
      <w:bCs/>
      <w:color w:val="231F20"/>
      <w:lang w:eastAsia="en-GB"/>
    </w:rPr>
  </w:style>
  <w:style w:type="paragraph" w:customStyle="1" w:styleId="xl72">
    <w:name w:val="xl72"/>
    <w:basedOn w:val="Normal"/>
    <w:rsid w:val="0025075E"/>
    <w:pPr>
      <w:pBdr>
        <w:top w:val="single" w:sz="4" w:space="0" w:color="auto"/>
        <w:bottom w:val="double" w:sz="6" w:space="0" w:color="auto"/>
      </w:pBdr>
      <w:autoSpaceDE/>
      <w:autoSpaceDN/>
      <w:spacing w:before="100" w:beforeAutospacing="1" w:after="100" w:afterAutospacing="1"/>
      <w:textAlignment w:val="top"/>
    </w:pPr>
    <w:rPr>
      <w:b/>
      <w:bCs/>
      <w:color w:val="231F20"/>
      <w:lang w:eastAsia="en-GB"/>
    </w:rPr>
  </w:style>
  <w:style w:type="paragraph" w:customStyle="1" w:styleId="xl73">
    <w:name w:val="xl73"/>
    <w:basedOn w:val="Normal"/>
    <w:rsid w:val="0025075E"/>
    <w:pPr>
      <w:autoSpaceDE/>
      <w:autoSpaceDN/>
      <w:spacing w:before="100" w:beforeAutospacing="1" w:after="100" w:afterAutospacing="1"/>
    </w:pPr>
    <w:rPr>
      <w:lang w:eastAsia="en-GB"/>
    </w:rPr>
  </w:style>
  <w:style w:type="paragraph" w:customStyle="1" w:styleId="xl74">
    <w:name w:val="xl74"/>
    <w:basedOn w:val="Normal"/>
    <w:rsid w:val="0025075E"/>
    <w:pPr>
      <w:autoSpaceDE/>
      <w:autoSpaceDN/>
      <w:spacing w:before="100" w:beforeAutospacing="1" w:after="100" w:afterAutospacing="1"/>
      <w:jc w:val="center"/>
    </w:pPr>
    <w:rPr>
      <w:lang w:eastAsia="en-GB"/>
    </w:rPr>
  </w:style>
  <w:style w:type="paragraph" w:customStyle="1" w:styleId="xl75">
    <w:name w:val="xl75"/>
    <w:basedOn w:val="Normal"/>
    <w:rsid w:val="0025075E"/>
    <w:pPr>
      <w:autoSpaceDE/>
      <w:autoSpaceDN/>
      <w:spacing w:before="100" w:beforeAutospacing="1" w:after="100" w:afterAutospacing="1"/>
      <w:textAlignment w:val="top"/>
    </w:pPr>
    <w:rPr>
      <w:lang w:eastAsia="en-GB"/>
    </w:rPr>
  </w:style>
  <w:style w:type="paragraph" w:customStyle="1" w:styleId="xl76">
    <w:name w:val="xl76"/>
    <w:basedOn w:val="Normal"/>
    <w:rsid w:val="0025075E"/>
    <w:pPr>
      <w:autoSpaceDE/>
      <w:autoSpaceDN/>
      <w:spacing w:before="100" w:beforeAutospacing="1" w:after="100" w:afterAutospacing="1"/>
      <w:jc w:val="center"/>
      <w:textAlignment w:val="top"/>
    </w:pPr>
    <w:rPr>
      <w:color w:val="000000"/>
      <w:lang w:eastAsia="en-GB"/>
    </w:rPr>
  </w:style>
  <w:style w:type="paragraph" w:customStyle="1" w:styleId="xl77">
    <w:name w:val="xl77"/>
    <w:basedOn w:val="Normal"/>
    <w:rsid w:val="0025075E"/>
    <w:pPr>
      <w:autoSpaceDE/>
      <w:autoSpaceDN/>
      <w:spacing w:before="100" w:beforeAutospacing="1" w:after="100" w:afterAutospacing="1"/>
      <w:jc w:val="center"/>
      <w:textAlignment w:val="top"/>
    </w:pPr>
    <w:rPr>
      <w:b/>
      <w:bCs/>
      <w:color w:val="231F20"/>
      <w:lang w:eastAsia="en-GB"/>
    </w:rPr>
  </w:style>
  <w:style w:type="paragraph" w:customStyle="1" w:styleId="xl78">
    <w:name w:val="xl78"/>
    <w:basedOn w:val="Normal"/>
    <w:rsid w:val="0025075E"/>
    <w:pPr>
      <w:autoSpaceDE/>
      <w:autoSpaceDN/>
      <w:spacing w:before="100" w:beforeAutospacing="1" w:after="100" w:afterAutospacing="1"/>
      <w:jc w:val="center"/>
      <w:textAlignment w:val="top"/>
    </w:pPr>
    <w:rPr>
      <w:b/>
      <w:bCs/>
      <w:color w:val="231F20"/>
      <w:lang w:eastAsia="en-GB"/>
    </w:rPr>
  </w:style>
  <w:style w:type="paragraph" w:customStyle="1" w:styleId="xl79">
    <w:name w:val="xl79"/>
    <w:basedOn w:val="Normal"/>
    <w:rsid w:val="0025075E"/>
    <w:pPr>
      <w:autoSpaceDE/>
      <w:autoSpaceDN/>
      <w:spacing w:before="100" w:beforeAutospacing="1" w:after="100" w:afterAutospacing="1"/>
      <w:jc w:val="center"/>
      <w:textAlignment w:val="top"/>
    </w:pPr>
    <w:rPr>
      <w:color w:val="231F20"/>
      <w:lang w:eastAsia="en-GB"/>
    </w:rPr>
  </w:style>
  <w:style w:type="paragraph" w:customStyle="1" w:styleId="xl80">
    <w:name w:val="xl80"/>
    <w:basedOn w:val="Normal"/>
    <w:rsid w:val="0025075E"/>
    <w:pPr>
      <w:pBdr>
        <w:bottom w:val="single" w:sz="4" w:space="0" w:color="auto"/>
      </w:pBdr>
      <w:autoSpaceDE/>
      <w:autoSpaceDN/>
      <w:spacing w:before="100" w:beforeAutospacing="1" w:after="100" w:afterAutospacing="1"/>
      <w:jc w:val="center"/>
      <w:textAlignment w:val="top"/>
    </w:pPr>
    <w:rPr>
      <w:color w:val="231F20"/>
      <w:lang w:eastAsia="en-GB"/>
    </w:rPr>
  </w:style>
  <w:style w:type="paragraph" w:customStyle="1" w:styleId="xl81">
    <w:name w:val="xl81"/>
    <w:basedOn w:val="Normal"/>
    <w:rsid w:val="0025075E"/>
    <w:pPr>
      <w:autoSpaceDE/>
      <w:autoSpaceDN/>
      <w:spacing w:before="100" w:beforeAutospacing="1" w:after="100" w:afterAutospacing="1"/>
      <w:jc w:val="center"/>
      <w:textAlignment w:val="top"/>
    </w:pPr>
    <w:rPr>
      <w:b/>
      <w:bCs/>
      <w:color w:val="231F20"/>
      <w:lang w:eastAsia="en-GB"/>
    </w:rPr>
  </w:style>
  <w:style w:type="paragraph" w:customStyle="1" w:styleId="xl82">
    <w:name w:val="xl82"/>
    <w:basedOn w:val="Normal"/>
    <w:rsid w:val="0025075E"/>
    <w:pPr>
      <w:autoSpaceDE/>
      <w:autoSpaceDN/>
      <w:spacing w:before="100" w:beforeAutospacing="1" w:after="100" w:afterAutospacing="1"/>
      <w:jc w:val="center"/>
      <w:textAlignment w:val="top"/>
    </w:pPr>
    <w:rPr>
      <w:color w:val="231F20"/>
      <w:lang w:eastAsia="en-GB"/>
    </w:rPr>
  </w:style>
  <w:style w:type="paragraph" w:customStyle="1" w:styleId="xl83">
    <w:name w:val="xl83"/>
    <w:basedOn w:val="Normal"/>
    <w:rsid w:val="0025075E"/>
    <w:pPr>
      <w:pBdr>
        <w:top w:val="single" w:sz="4" w:space="0" w:color="auto"/>
        <w:bottom w:val="double" w:sz="6" w:space="0" w:color="auto"/>
      </w:pBdr>
      <w:autoSpaceDE/>
      <w:autoSpaceDN/>
      <w:spacing w:before="100" w:beforeAutospacing="1" w:after="100" w:afterAutospacing="1"/>
      <w:jc w:val="center"/>
      <w:textAlignment w:val="top"/>
    </w:pPr>
    <w:rPr>
      <w:b/>
      <w:bCs/>
      <w:color w:val="231F20"/>
      <w:lang w:eastAsia="en-GB"/>
    </w:rPr>
  </w:style>
  <w:style w:type="paragraph" w:customStyle="1" w:styleId="xl84">
    <w:name w:val="xl84"/>
    <w:basedOn w:val="Normal"/>
    <w:rsid w:val="0025075E"/>
    <w:pPr>
      <w:pBdr>
        <w:bottom w:val="single" w:sz="4" w:space="0" w:color="auto"/>
      </w:pBdr>
      <w:autoSpaceDE/>
      <w:autoSpaceDN/>
      <w:spacing w:before="100" w:beforeAutospacing="1" w:after="100" w:afterAutospacing="1"/>
      <w:jc w:val="center"/>
      <w:textAlignment w:val="top"/>
    </w:pPr>
    <w:rPr>
      <w:color w:val="231F20"/>
      <w:lang w:eastAsia="en-GB"/>
    </w:rPr>
  </w:style>
  <w:style w:type="paragraph" w:customStyle="1" w:styleId="xl85">
    <w:name w:val="xl85"/>
    <w:basedOn w:val="Normal"/>
    <w:rsid w:val="0025075E"/>
    <w:pPr>
      <w:pBdr>
        <w:bottom w:val="single" w:sz="4" w:space="0" w:color="auto"/>
      </w:pBdr>
      <w:autoSpaceDE/>
      <w:autoSpaceDN/>
      <w:spacing w:before="100" w:beforeAutospacing="1" w:after="100" w:afterAutospacing="1"/>
      <w:jc w:val="center"/>
      <w:textAlignment w:val="top"/>
    </w:pPr>
    <w:rPr>
      <w:color w:val="231F20"/>
      <w:lang w:eastAsia="en-GB"/>
    </w:rPr>
  </w:style>
  <w:style w:type="paragraph" w:customStyle="1" w:styleId="xl86">
    <w:name w:val="xl86"/>
    <w:basedOn w:val="Normal"/>
    <w:rsid w:val="0025075E"/>
    <w:pPr>
      <w:autoSpaceDE/>
      <w:autoSpaceDN/>
      <w:spacing w:before="100" w:beforeAutospacing="1" w:after="100" w:afterAutospacing="1"/>
      <w:jc w:val="center"/>
      <w:textAlignment w:val="top"/>
    </w:pPr>
    <w:rPr>
      <w:color w:val="231F20"/>
      <w:lang w:eastAsia="en-GB"/>
    </w:rPr>
  </w:style>
  <w:style w:type="paragraph" w:customStyle="1" w:styleId="xl87">
    <w:name w:val="xl87"/>
    <w:basedOn w:val="Normal"/>
    <w:rsid w:val="0025075E"/>
    <w:pPr>
      <w:pBdr>
        <w:top w:val="single" w:sz="4" w:space="0" w:color="auto"/>
        <w:bottom w:val="double" w:sz="6" w:space="0" w:color="auto"/>
      </w:pBdr>
      <w:autoSpaceDE/>
      <w:autoSpaceDN/>
      <w:spacing w:before="100" w:beforeAutospacing="1" w:after="100" w:afterAutospacing="1"/>
      <w:textAlignment w:val="top"/>
    </w:pPr>
    <w:rPr>
      <w:color w:val="000000"/>
      <w:lang w:eastAsia="en-GB"/>
    </w:rPr>
  </w:style>
  <w:style w:type="paragraph" w:customStyle="1" w:styleId="xl88">
    <w:name w:val="xl88"/>
    <w:basedOn w:val="Normal"/>
    <w:rsid w:val="0025075E"/>
    <w:pPr>
      <w:autoSpaceDE/>
      <w:autoSpaceDN/>
      <w:spacing w:before="100" w:beforeAutospacing="1" w:after="100" w:afterAutospacing="1"/>
      <w:textAlignment w:val="top"/>
    </w:pPr>
    <w:rPr>
      <w:b/>
      <w:bCs/>
      <w:color w:val="000000"/>
      <w:lang w:eastAsia="en-GB"/>
    </w:rPr>
  </w:style>
  <w:style w:type="paragraph" w:customStyle="1" w:styleId="xl89">
    <w:name w:val="xl89"/>
    <w:basedOn w:val="Normal"/>
    <w:rsid w:val="0025075E"/>
    <w:pPr>
      <w:pBdr>
        <w:top w:val="single" w:sz="4" w:space="0" w:color="auto"/>
        <w:bottom w:val="double" w:sz="6" w:space="0" w:color="auto"/>
      </w:pBdr>
      <w:autoSpaceDE/>
      <w:autoSpaceDN/>
      <w:spacing w:before="100" w:beforeAutospacing="1" w:after="100" w:afterAutospacing="1"/>
      <w:textAlignment w:val="top"/>
    </w:pPr>
    <w:rPr>
      <w:b/>
      <w:bCs/>
      <w:color w:val="231F20"/>
      <w:lang w:eastAsia="en-GB"/>
    </w:rPr>
  </w:style>
  <w:style w:type="paragraph" w:customStyle="1" w:styleId="xl90">
    <w:name w:val="xl90"/>
    <w:basedOn w:val="Normal"/>
    <w:rsid w:val="0025075E"/>
    <w:pPr>
      <w:pBdr>
        <w:top w:val="single" w:sz="4" w:space="0" w:color="auto"/>
        <w:bottom w:val="double" w:sz="6" w:space="0" w:color="auto"/>
      </w:pBdr>
      <w:autoSpaceDE/>
      <w:autoSpaceDN/>
      <w:spacing w:before="100" w:beforeAutospacing="1" w:after="100" w:afterAutospacing="1"/>
      <w:jc w:val="center"/>
      <w:textAlignment w:val="top"/>
    </w:pPr>
    <w:rPr>
      <w:b/>
      <w:bCs/>
      <w:color w:val="231F20"/>
      <w:lang w:eastAsia="en-GB"/>
    </w:rPr>
  </w:style>
  <w:style w:type="paragraph" w:customStyle="1" w:styleId="xl91">
    <w:name w:val="xl91"/>
    <w:basedOn w:val="Normal"/>
    <w:rsid w:val="0025075E"/>
    <w:pPr>
      <w:pBdr>
        <w:top w:val="single" w:sz="4" w:space="0" w:color="auto"/>
        <w:bottom w:val="single" w:sz="4" w:space="0" w:color="auto"/>
      </w:pBdr>
      <w:autoSpaceDE/>
      <w:autoSpaceDN/>
      <w:spacing w:before="100" w:beforeAutospacing="1" w:after="100" w:afterAutospacing="1"/>
      <w:jc w:val="center"/>
      <w:textAlignment w:val="top"/>
    </w:pPr>
    <w:rPr>
      <w:b/>
      <w:bCs/>
      <w:color w:val="231F20"/>
      <w:lang w:eastAsia="en-GB"/>
    </w:rPr>
  </w:style>
  <w:style w:type="paragraph" w:customStyle="1" w:styleId="xl92">
    <w:name w:val="xl92"/>
    <w:basedOn w:val="Normal"/>
    <w:rsid w:val="0025075E"/>
    <w:pPr>
      <w:pBdr>
        <w:bottom w:val="single" w:sz="4" w:space="0" w:color="auto"/>
      </w:pBdr>
      <w:autoSpaceDE/>
      <w:autoSpaceDN/>
      <w:spacing w:before="100" w:beforeAutospacing="1" w:after="100" w:afterAutospacing="1"/>
      <w:textAlignment w:val="top"/>
    </w:pPr>
    <w:rPr>
      <w:b/>
      <w:bCs/>
      <w:color w:val="231F20"/>
      <w:lang w:eastAsia="en-GB"/>
    </w:rPr>
  </w:style>
  <w:style w:type="paragraph" w:customStyle="1" w:styleId="xl93">
    <w:name w:val="xl93"/>
    <w:basedOn w:val="Normal"/>
    <w:rsid w:val="0025075E"/>
    <w:pPr>
      <w:pBdr>
        <w:bottom w:val="single" w:sz="4" w:space="0" w:color="auto"/>
      </w:pBdr>
      <w:autoSpaceDE/>
      <w:autoSpaceDN/>
      <w:spacing w:before="100" w:beforeAutospacing="1" w:after="100" w:afterAutospacing="1"/>
      <w:textAlignment w:val="top"/>
    </w:pPr>
    <w:rPr>
      <w:color w:val="231F20"/>
      <w:lang w:eastAsia="en-GB"/>
    </w:rPr>
  </w:style>
  <w:style w:type="paragraph" w:customStyle="1" w:styleId="xl94">
    <w:name w:val="xl94"/>
    <w:basedOn w:val="Normal"/>
    <w:rsid w:val="0025075E"/>
    <w:pPr>
      <w:pBdr>
        <w:bottom w:val="single" w:sz="4" w:space="0" w:color="auto"/>
      </w:pBdr>
      <w:autoSpaceDE/>
      <w:autoSpaceDN/>
      <w:spacing w:before="100" w:beforeAutospacing="1" w:after="100" w:afterAutospacing="1"/>
      <w:textAlignment w:val="top"/>
    </w:pPr>
    <w:rPr>
      <w:b/>
      <w:bCs/>
      <w:color w:val="231F20"/>
      <w:lang w:eastAsia="en-GB"/>
    </w:rPr>
  </w:style>
  <w:style w:type="paragraph" w:customStyle="1" w:styleId="xl95">
    <w:name w:val="xl95"/>
    <w:basedOn w:val="Normal"/>
    <w:rsid w:val="0025075E"/>
    <w:pPr>
      <w:autoSpaceDE/>
      <w:autoSpaceDN/>
      <w:spacing w:before="100" w:beforeAutospacing="1" w:after="100" w:afterAutospacing="1"/>
      <w:textAlignment w:val="top"/>
    </w:pPr>
    <w:rPr>
      <w:color w:val="231F20"/>
      <w:lang w:eastAsia="en-GB"/>
    </w:rPr>
  </w:style>
  <w:style w:type="paragraph" w:customStyle="1" w:styleId="xl96">
    <w:name w:val="xl96"/>
    <w:basedOn w:val="Normal"/>
    <w:rsid w:val="0025075E"/>
    <w:pPr>
      <w:pBdr>
        <w:top w:val="single" w:sz="4" w:space="0" w:color="auto"/>
        <w:bottom w:val="double" w:sz="6" w:space="0" w:color="auto"/>
      </w:pBdr>
      <w:autoSpaceDE/>
      <w:autoSpaceDN/>
      <w:spacing w:before="100" w:beforeAutospacing="1" w:after="100" w:afterAutospacing="1"/>
      <w:jc w:val="center"/>
      <w:textAlignment w:val="top"/>
    </w:pPr>
    <w:rPr>
      <w:b/>
      <w:bCs/>
      <w:color w:val="000000"/>
      <w:lang w:eastAsia="en-GB"/>
    </w:rPr>
  </w:style>
  <w:style w:type="paragraph" w:customStyle="1" w:styleId="xl97">
    <w:name w:val="xl97"/>
    <w:basedOn w:val="Normal"/>
    <w:rsid w:val="0025075E"/>
    <w:pPr>
      <w:autoSpaceDE/>
      <w:autoSpaceDN/>
      <w:spacing w:before="100" w:beforeAutospacing="1" w:after="100" w:afterAutospacing="1"/>
    </w:pPr>
    <w:rPr>
      <w:i/>
      <w:iCs/>
      <w:lang w:eastAsia="en-GB"/>
    </w:rPr>
  </w:style>
  <w:style w:type="paragraph" w:customStyle="1" w:styleId="xl98">
    <w:name w:val="xl98"/>
    <w:basedOn w:val="Normal"/>
    <w:rsid w:val="0025075E"/>
    <w:pPr>
      <w:pBdr>
        <w:bottom w:val="single" w:sz="8" w:space="0" w:color="auto"/>
      </w:pBdr>
      <w:autoSpaceDE/>
      <w:autoSpaceDN/>
      <w:spacing w:before="100" w:beforeAutospacing="1" w:after="100" w:afterAutospacing="1"/>
      <w:jc w:val="center"/>
      <w:textAlignment w:val="top"/>
    </w:pPr>
    <w:rPr>
      <w:b/>
      <w:bCs/>
      <w:color w:val="231F20"/>
      <w:lang w:eastAsia="en-GB"/>
    </w:rPr>
  </w:style>
  <w:style w:type="paragraph" w:customStyle="1" w:styleId="xl99">
    <w:name w:val="xl99"/>
    <w:basedOn w:val="Normal"/>
    <w:rsid w:val="0025075E"/>
    <w:pPr>
      <w:pBdr>
        <w:bottom w:val="single" w:sz="8" w:space="0" w:color="auto"/>
      </w:pBdr>
      <w:autoSpaceDE/>
      <w:autoSpaceDN/>
      <w:spacing w:before="100" w:beforeAutospacing="1" w:after="100" w:afterAutospacing="1"/>
      <w:textAlignment w:val="top"/>
    </w:pPr>
    <w:rPr>
      <w:b/>
      <w:bCs/>
      <w:color w:val="231F20"/>
      <w:lang w:eastAsia="en-GB"/>
    </w:rPr>
  </w:style>
  <w:style w:type="paragraph" w:customStyle="1" w:styleId="xl100">
    <w:name w:val="xl100"/>
    <w:basedOn w:val="Normal"/>
    <w:rsid w:val="0025075E"/>
    <w:pPr>
      <w:pBdr>
        <w:top w:val="single" w:sz="4" w:space="0" w:color="auto"/>
        <w:bottom w:val="double" w:sz="6" w:space="0" w:color="auto"/>
      </w:pBdr>
      <w:autoSpaceDE/>
      <w:autoSpaceDN/>
      <w:spacing w:before="100" w:beforeAutospacing="1" w:after="100" w:afterAutospacing="1"/>
      <w:jc w:val="center"/>
      <w:textAlignment w:val="top"/>
    </w:pPr>
    <w:rPr>
      <w:color w:val="231F20"/>
      <w:lang w:eastAsia="en-GB"/>
    </w:rPr>
  </w:style>
  <w:style w:type="paragraph" w:customStyle="1" w:styleId="xl101">
    <w:name w:val="xl101"/>
    <w:basedOn w:val="Normal"/>
    <w:rsid w:val="0025075E"/>
    <w:pPr>
      <w:pBdr>
        <w:top w:val="single" w:sz="4" w:space="0" w:color="auto"/>
        <w:bottom w:val="double" w:sz="6" w:space="0" w:color="auto"/>
      </w:pBdr>
      <w:autoSpaceDE/>
      <w:autoSpaceDN/>
      <w:spacing w:before="100" w:beforeAutospacing="1" w:after="100" w:afterAutospacing="1"/>
      <w:jc w:val="center"/>
      <w:textAlignment w:val="top"/>
    </w:pPr>
    <w:rPr>
      <w:color w:val="231F20"/>
      <w:lang w:eastAsia="en-GB"/>
    </w:rPr>
  </w:style>
  <w:style w:type="paragraph" w:customStyle="1" w:styleId="xl102">
    <w:name w:val="xl102"/>
    <w:basedOn w:val="Normal"/>
    <w:rsid w:val="0025075E"/>
    <w:pPr>
      <w:autoSpaceDE/>
      <w:autoSpaceDN/>
      <w:spacing w:before="100" w:beforeAutospacing="1" w:after="100" w:afterAutospacing="1"/>
      <w:textAlignment w:val="top"/>
    </w:pPr>
    <w:rPr>
      <w:color w:val="000000"/>
      <w:lang w:eastAsia="en-GB"/>
    </w:rPr>
  </w:style>
  <w:style w:type="paragraph" w:styleId="EndnoteText">
    <w:name w:val="endnote text"/>
    <w:basedOn w:val="Normal"/>
    <w:link w:val="EndnoteTextChar"/>
    <w:uiPriority w:val="99"/>
    <w:semiHidden/>
    <w:unhideWhenUsed/>
    <w:rsid w:val="00797A29"/>
    <w:rPr>
      <w:sz w:val="20"/>
      <w:szCs w:val="20"/>
    </w:rPr>
  </w:style>
  <w:style w:type="character" w:customStyle="1" w:styleId="EndnoteTextChar">
    <w:name w:val="Endnote Text Char"/>
    <w:basedOn w:val="DefaultParagraphFont"/>
    <w:link w:val="EndnoteText"/>
    <w:uiPriority w:val="99"/>
    <w:semiHidden/>
    <w:rsid w:val="00797A29"/>
    <w:rPr>
      <w:lang w:eastAsia="en-US"/>
    </w:rPr>
  </w:style>
  <w:style w:type="character" w:styleId="EndnoteReference">
    <w:name w:val="endnote reference"/>
    <w:basedOn w:val="DefaultParagraphFont"/>
    <w:uiPriority w:val="99"/>
    <w:semiHidden/>
    <w:unhideWhenUsed/>
    <w:rsid w:val="00797A29"/>
    <w:rPr>
      <w:vertAlign w:val="superscript"/>
    </w:rPr>
  </w:style>
  <w:style w:type="paragraph" w:customStyle="1" w:styleId="Default">
    <w:name w:val="Default"/>
    <w:rsid w:val="006D6AA0"/>
    <w:pPr>
      <w:autoSpaceDE w:val="0"/>
      <w:autoSpaceDN w:val="0"/>
      <w:adjustRightInd w:val="0"/>
    </w:pPr>
    <w:rPr>
      <w:rFonts w:ascii="Calibri" w:hAnsi="Calibri" w:cs="Calibri"/>
      <w:color w:val="000000"/>
      <w:sz w:val="24"/>
      <w:szCs w:val="24"/>
    </w:rPr>
  </w:style>
  <w:style w:type="character" w:customStyle="1" w:styleId="CommentTextChar">
    <w:name w:val="Comment Text Char"/>
    <w:basedOn w:val="DefaultParagraphFont"/>
    <w:link w:val="CommentText"/>
    <w:rsid w:val="007D72A4"/>
    <w:rPr>
      <w:lang w:eastAsia="en-US"/>
    </w:rPr>
  </w:style>
  <w:style w:type="character" w:customStyle="1" w:styleId="TitleChar">
    <w:name w:val="Title Char"/>
    <w:basedOn w:val="DefaultParagraphFont"/>
    <w:link w:val="Title"/>
    <w:uiPriority w:val="10"/>
    <w:rsid w:val="009B0684"/>
    <w:rPr>
      <w:b/>
      <w:bCs/>
      <w:sz w:val="28"/>
      <w:szCs w:val="28"/>
      <w:lang w:eastAsia="en-US"/>
    </w:rPr>
  </w:style>
  <w:style w:type="paragraph" w:styleId="Subtitle">
    <w:name w:val="Subtitle"/>
    <w:basedOn w:val="Normal"/>
    <w:next w:val="Normal"/>
    <w:link w:val="SubtitleChar"/>
    <w:uiPriority w:val="11"/>
    <w:qFormat/>
    <w:rsid w:val="009B0684"/>
    <w:pPr>
      <w:numPr>
        <w:ilvl w:val="1"/>
      </w:numPr>
      <w:autoSpaceDE/>
      <w:autoSpaceDN/>
      <w:spacing w:after="160" w:line="259" w:lineRule="auto"/>
    </w:pPr>
    <w:rPr>
      <w:rFonts w:asciiTheme="minorHAnsi" w:eastAsiaTheme="minorEastAsia" w:hAnsiTheme="minorHAnsi"/>
      <w:color w:val="5A5A5A" w:themeColor="text1" w:themeTint="A5"/>
      <w:spacing w:val="15"/>
      <w:sz w:val="22"/>
      <w:szCs w:val="22"/>
      <w:lang w:val="en-US"/>
    </w:rPr>
  </w:style>
  <w:style w:type="character" w:customStyle="1" w:styleId="SubtitleChar">
    <w:name w:val="Subtitle Char"/>
    <w:basedOn w:val="DefaultParagraphFont"/>
    <w:link w:val="Subtitle"/>
    <w:uiPriority w:val="11"/>
    <w:rsid w:val="009B0684"/>
    <w:rPr>
      <w:rFonts w:asciiTheme="minorHAnsi" w:eastAsiaTheme="minorEastAsia" w:hAnsiTheme="minorHAnsi"/>
      <w:color w:val="5A5A5A" w:themeColor="text1" w:themeTint="A5"/>
      <w:spacing w:val="15"/>
      <w:sz w:val="22"/>
      <w:szCs w:val="22"/>
      <w:lang w:val="en-US" w:eastAsia="en-US"/>
    </w:rPr>
  </w:style>
  <w:style w:type="paragraph" w:styleId="ListBullet">
    <w:name w:val="List Bullet"/>
    <w:basedOn w:val="BodyText"/>
    <w:uiPriority w:val="13"/>
    <w:unhideWhenUsed/>
    <w:qFormat/>
    <w:rsid w:val="006E4B05"/>
    <w:pPr>
      <w:numPr>
        <w:numId w:val="11"/>
      </w:numPr>
      <w:autoSpaceDE/>
      <w:autoSpaceDN/>
      <w:spacing w:after="120" w:line="240" w:lineRule="atLeast"/>
      <w:ind w:left="340" w:hanging="340"/>
    </w:pPr>
    <w:rPr>
      <w:rFonts w:ascii="Georgia" w:eastAsia="Calibri" w:hAnsi="Georgia" w:cs="Arial"/>
    </w:rPr>
  </w:style>
  <w:style w:type="paragraph" w:styleId="ListBullet4">
    <w:name w:val="List Bullet 4"/>
    <w:basedOn w:val="BodyText"/>
    <w:uiPriority w:val="13"/>
    <w:unhideWhenUsed/>
    <w:rsid w:val="006E4B05"/>
    <w:pPr>
      <w:numPr>
        <w:ilvl w:val="3"/>
        <w:numId w:val="11"/>
      </w:numPr>
      <w:tabs>
        <w:tab w:val="clear" w:pos="2268"/>
      </w:tabs>
      <w:autoSpaceDE/>
      <w:autoSpaceDN/>
      <w:spacing w:after="180" w:line="264" w:lineRule="auto"/>
      <w:ind w:left="3447" w:hanging="360"/>
      <w:contextualSpacing/>
    </w:pPr>
    <w:rPr>
      <w:rFonts w:ascii="Georgia" w:eastAsia="Calibri" w:hAnsi="Georgia" w:cs="Arial"/>
      <w:color w:val="000000"/>
      <w:szCs w:val="21"/>
    </w:rPr>
  </w:style>
  <w:style w:type="paragraph" w:styleId="ListBullet5">
    <w:name w:val="List Bullet 5"/>
    <w:basedOn w:val="BodyText"/>
    <w:uiPriority w:val="13"/>
    <w:unhideWhenUsed/>
    <w:rsid w:val="006E4B05"/>
    <w:pPr>
      <w:numPr>
        <w:ilvl w:val="4"/>
        <w:numId w:val="11"/>
      </w:numPr>
      <w:tabs>
        <w:tab w:val="clear" w:pos="2835"/>
      </w:tabs>
      <w:autoSpaceDE/>
      <w:autoSpaceDN/>
      <w:spacing w:after="240" w:line="240" w:lineRule="atLeast"/>
      <w:ind w:left="4167" w:hanging="360"/>
      <w:contextualSpacing/>
    </w:pPr>
    <w:rPr>
      <w:rFonts w:ascii="Georgia" w:eastAsia="Calibri" w:hAnsi="Georgia" w:cs="Arial"/>
    </w:rPr>
  </w:style>
  <w:style w:type="character" w:styleId="CommentReference">
    <w:name w:val="annotation reference"/>
    <w:basedOn w:val="DefaultParagraphFont"/>
    <w:uiPriority w:val="99"/>
    <w:semiHidden/>
    <w:unhideWhenUsed/>
    <w:rsid w:val="008807B1"/>
    <w:rPr>
      <w:sz w:val="16"/>
      <w:szCs w:val="16"/>
    </w:rPr>
  </w:style>
  <w:style w:type="paragraph" w:styleId="CommentSubject">
    <w:name w:val="annotation subject"/>
    <w:basedOn w:val="CommentText"/>
    <w:next w:val="CommentText"/>
    <w:link w:val="CommentSubjectChar"/>
    <w:uiPriority w:val="99"/>
    <w:semiHidden/>
    <w:unhideWhenUsed/>
    <w:rsid w:val="008807B1"/>
    <w:pPr>
      <w:autoSpaceDE w:val="0"/>
      <w:autoSpaceDN w:val="0"/>
    </w:pPr>
    <w:rPr>
      <w:b/>
      <w:bCs/>
    </w:rPr>
  </w:style>
  <w:style w:type="character" w:customStyle="1" w:styleId="CommentSubjectChar">
    <w:name w:val="Comment Subject Char"/>
    <w:basedOn w:val="CommentTextChar"/>
    <w:link w:val="CommentSubject"/>
    <w:uiPriority w:val="99"/>
    <w:semiHidden/>
    <w:rsid w:val="008807B1"/>
    <w:rPr>
      <w:b/>
      <w:bCs/>
      <w:lang w:eastAsia="en-US"/>
    </w:rPr>
  </w:style>
  <w:style w:type="paragraph" w:customStyle="1" w:styleId="paragraph">
    <w:name w:val="paragraph"/>
    <w:basedOn w:val="Normal"/>
    <w:rsid w:val="006B7CE1"/>
    <w:pPr>
      <w:autoSpaceDE/>
      <w:autoSpaceDN/>
      <w:spacing w:before="100" w:beforeAutospacing="1" w:after="100" w:afterAutospacing="1"/>
    </w:pPr>
    <w:rPr>
      <w:lang w:val="en-US"/>
    </w:rPr>
  </w:style>
  <w:style w:type="character" w:customStyle="1" w:styleId="normaltextrun">
    <w:name w:val="normaltextrun"/>
    <w:basedOn w:val="DefaultParagraphFont"/>
    <w:rsid w:val="006B7CE1"/>
  </w:style>
  <w:style w:type="character" w:customStyle="1" w:styleId="eop">
    <w:name w:val="eop"/>
    <w:basedOn w:val="DefaultParagraphFont"/>
    <w:rsid w:val="006B7CE1"/>
  </w:style>
  <w:style w:type="character" w:customStyle="1" w:styleId="Heading1Char">
    <w:name w:val="Heading 1 Char"/>
    <w:basedOn w:val="DefaultParagraphFont"/>
    <w:link w:val="Heading1"/>
    <w:rsid w:val="00630C9A"/>
    <w:rPr>
      <w:b/>
      <w:sz w:val="24"/>
      <w:szCs w:val="24"/>
      <w:lang w:eastAsia="en-US"/>
    </w:rPr>
  </w:style>
  <w:style w:type="character" w:customStyle="1" w:styleId="ListParagraphChar">
    <w:name w:val="List Paragraph Char"/>
    <w:aliases w:val="Citation List Char,List Paragraph (numbered (a)) Char,references Char,List Paragraph1 Char"/>
    <w:link w:val="ListParagraph"/>
    <w:uiPriority w:val="34"/>
    <w:locked/>
    <w:rsid w:val="00B3749F"/>
    <w:rPr>
      <w:sz w:val="24"/>
      <w:szCs w:val="24"/>
      <w:lang w:eastAsia="en-US"/>
    </w:rPr>
  </w:style>
  <w:style w:type="paragraph" w:styleId="Caption">
    <w:name w:val="caption"/>
    <w:basedOn w:val="Normal"/>
    <w:next w:val="Normal"/>
    <w:uiPriority w:val="35"/>
    <w:unhideWhenUsed/>
    <w:qFormat/>
    <w:rsid w:val="004051CA"/>
    <w:rPr>
      <w:b/>
      <w:bCs/>
      <w:sz w:val="20"/>
      <w:szCs w:val="20"/>
    </w:rPr>
  </w:style>
  <w:style w:type="paragraph" w:styleId="NormalWeb">
    <w:name w:val="Normal (Web)"/>
    <w:basedOn w:val="Normal"/>
    <w:uiPriority w:val="99"/>
    <w:unhideWhenUsed/>
    <w:rsid w:val="004051CA"/>
    <w:pPr>
      <w:autoSpaceDE/>
      <w:autoSpaceDN/>
      <w:spacing w:before="100" w:beforeAutospacing="1" w:after="100" w:afterAutospacing="1"/>
    </w:pPr>
    <w:rPr>
      <w:lang w:val="en-US"/>
    </w:rPr>
  </w:style>
  <w:style w:type="character" w:styleId="Strong">
    <w:name w:val="Strong"/>
    <w:basedOn w:val="DefaultParagraphFont"/>
    <w:uiPriority w:val="22"/>
    <w:qFormat/>
    <w:rsid w:val="004051CA"/>
    <w:rPr>
      <w:b/>
      <w:bCs/>
    </w:rPr>
  </w:style>
  <w:style w:type="character" w:customStyle="1" w:styleId="hgkelc">
    <w:name w:val="hgkelc"/>
    <w:basedOn w:val="DefaultParagraphFont"/>
    <w:rsid w:val="004051CA"/>
  </w:style>
  <w:style w:type="paragraph" w:styleId="TOC4">
    <w:name w:val="toc 4"/>
    <w:basedOn w:val="Normal"/>
    <w:next w:val="Normal"/>
    <w:autoRedefine/>
    <w:uiPriority w:val="39"/>
    <w:semiHidden/>
    <w:unhideWhenUsed/>
    <w:rsid w:val="003B6B4B"/>
    <w:pPr>
      <w:ind w:left="720"/>
    </w:pPr>
    <w:rPr>
      <w:rFonts w:asciiTheme="minorHAnsi" w:hAnsiTheme="minorHAnsi" w:cstheme="minorHAnsi"/>
      <w:sz w:val="20"/>
      <w:szCs w:val="20"/>
    </w:rPr>
  </w:style>
  <w:style w:type="paragraph" w:styleId="TOC5">
    <w:name w:val="toc 5"/>
    <w:basedOn w:val="Normal"/>
    <w:next w:val="Normal"/>
    <w:autoRedefine/>
    <w:uiPriority w:val="39"/>
    <w:semiHidden/>
    <w:unhideWhenUsed/>
    <w:rsid w:val="003B6B4B"/>
    <w:pPr>
      <w:ind w:left="960"/>
    </w:pPr>
    <w:rPr>
      <w:rFonts w:asciiTheme="minorHAnsi" w:hAnsiTheme="minorHAnsi" w:cstheme="minorHAnsi"/>
      <w:sz w:val="20"/>
      <w:szCs w:val="20"/>
    </w:rPr>
  </w:style>
  <w:style w:type="paragraph" w:styleId="TOC6">
    <w:name w:val="toc 6"/>
    <w:basedOn w:val="Normal"/>
    <w:next w:val="Normal"/>
    <w:autoRedefine/>
    <w:uiPriority w:val="39"/>
    <w:semiHidden/>
    <w:unhideWhenUsed/>
    <w:rsid w:val="003B6B4B"/>
    <w:pPr>
      <w:ind w:left="1200"/>
    </w:pPr>
    <w:rPr>
      <w:rFonts w:asciiTheme="minorHAnsi" w:hAnsiTheme="minorHAnsi" w:cstheme="minorHAnsi"/>
      <w:sz w:val="20"/>
      <w:szCs w:val="20"/>
    </w:rPr>
  </w:style>
  <w:style w:type="paragraph" w:styleId="TOC7">
    <w:name w:val="toc 7"/>
    <w:basedOn w:val="Normal"/>
    <w:next w:val="Normal"/>
    <w:autoRedefine/>
    <w:uiPriority w:val="39"/>
    <w:semiHidden/>
    <w:unhideWhenUsed/>
    <w:rsid w:val="003B6B4B"/>
    <w:pPr>
      <w:ind w:left="1440"/>
    </w:pPr>
    <w:rPr>
      <w:rFonts w:asciiTheme="minorHAnsi" w:hAnsiTheme="minorHAnsi" w:cstheme="minorHAnsi"/>
      <w:sz w:val="20"/>
      <w:szCs w:val="20"/>
    </w:rPr>
  </w:style>
  <w:style w:type="paragraph" w:styleId="TOC8">
    <w:name w:val="toc 8"/>
    <w:basedOn w:val="Normal"/>
    <w:next w:val="Normal"/>
    <w:autoRedefine/>
    <w:uiPriority w:val="39"/>
    <w:semiHidden/>
    <w:unhideWhenUsed/>
    <w:rsid w:val="003B6B4B"/>
    <w:pPr>
      <w:ind w:left="1680"/>
    </w:pPr>
    <w:rPr>
      <w:rFonts w:asciiTheme="minorHAnsi" w:hAnsiTheme="minorHAnsi" w:cstheme="minorHAnsi"/>
      <w:sz w:val="20"/>
      <w:szCs w:val="20"/>
    </w:rPr>
  </w:style>
  <w:style w:type="paragraph" w:styleId="TOC9">
    <w:name w:val="toc 9"/>
    <w:basedOn w:val="Normal"/>
    <w:next w:val="Normal"/>
    <w:autoRedefine/>
    <w:uiPriority w:val="39"/>
    <w:semiHidden/>
    <w:unhideWhenUsed/>
    <w:rsid w:val="003B6B4B"/>
    <w:pPr>
      <w:ind w:left="1920"/>
    </w:pPr>
    <w:rPr>
      <w:rFonts w:asciiTheme="minorHAnsi" w:hAnsiTheme="minorHAnsi" w:cstheme="minorHAnsi"/>
      <w:sz w:val="20"/>
      <w:szCs w:val="20"/>
    </w:rPr>
  </w:style>
  <w:style w:type="paragraph" w:styleId="NoSpacing">
    <w:name w:val="No Spacing"/>
    <w:uiPriority w:val="1"/>
    <w:qFormat/>
    <w:rsid w:val="00430AFE"/>
    <w:pPr>
      <w:autoSpaceDE w:val="0"/>
      <w:autoSpaceDN w:val="0"/>
    </w:pPr>
    <w:rPr>
      <w:sz w:val="24"/>
      <w:szCs w:val="24"/>
      <w:lang w:eastAsia="en-US"/>
    </w:rPr>
  </w:style>
  <w:style w:type="paragraph" w:styleId="Revision">
    <w:name w:val="Revision"/>
    <w:hidden/>
    <w:uiPriority w:val="99"/>
    <w:semiHidden/>
    <w:rsid w:val="00AA547F"/>
    <w:rPr>
      <w:sz w:val="24"/>
      <w:szCs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02183">
      <w:bodyDiv w:val="1"/>
      <w:marLeft w:val="0"/>
      <w:marRight w:val="0"/>
      <w:marTop w:val="0"/>
      <w:marBottom w:val="0"/>
      <w:divBdr>
        <w:top w:val="none" w:sz="0" w:space="0" w:color="auto"/>
        <w:left w:val="none" w:sz="0" w:space="0" w:color="auto"/>
        <w:bottom w:val="none" w:sz="0" w:space="0" w:color="auto"/>
        <w:right w:val="none" w:sz="0" w:space="0" w:color="auto"/>
      </w:divBdr>
    </w:div>
    <w:div w:id="56902192">
      <w:bodyDiv w:val="1"/>
      <w:marLeft w:val="0"/>
      <w:marRight w:val="0"/>
      <w:marTop w:val="0"/>
      <w:marBottom w:val="0"/>
      <w:divBdr>
        <w:top w:val="none" w:sz="0" w:space="0" w:color="auto"/>
        <w:left w:val="none" w:sz="0" w:space="0" w:color="auto"/>
        <w:bottom w:val="none" w:sz="0" w:space="0" w:color="auto"/>
        <w:right w:val="none" w:sz="0" w:space="0" w:color="auto"/>
      </w:divBdr>
    </w:div>
    <w:div w:id="72817900">
      <w:bodyDiv w:val="1"/>
      <w:marLeft w:val="0"/>
      <w:marRight w:val="0"/>
      <w:marTop w:val="0"/>
      <w:marBottom w:val="0"/>
      <w:divBdr>
        <w:top w:val="none" w:sz="0" w:space="0" w:color="auto"/>
        <w:left w:val="none" w:sz="0" w:space="0" w:color="auto"/>
        <w:bottom w:val="none" w:sz="0" w:space="0" w:color="auto"/>
        <w:right w:val="none" w:sz="0" w:space="0" w:color="auto"/>
      </w:divBdr>
    </w:div>
    <w:div w:id="81144832">
      <w:bodyDiv w:val="1"/>
      <w:marLeft w:val="0"/>
      <w:marRight w:val="0"/>
      <w:marTop w:val="0"/>
      <w:marBottom w:val="0"/>
      <w:divBdr>
        <w:top w:val="none" w:sz="0" w:space="0" w:color="auto"/>
        <w:left w:val="none" w:sz="0" w:space="0" w:color="auto"/>
        <w:bottom w:val="none" w:sz="0" w:space="0" w:color="auto"/>
        <w:right w:val="none" w:sz="0" w:space="0" w:color="auto"/>
      </w:divBdr>
    </w:div>
    <w:div w:id="117995006">
      <w:bodyDiv w:val="1"/>
      <w:marLeft w:val="0"/>
      <w:marRight w:val="0"/>
      <w:marTop w:val="0"/>
      <w:marBottom w:val="0"/>
      <w:divBdr>
        <w:top w:val="none" w:sz="0" w:space="0" w:color="auto"/>
        <w:left w:val="none" w:sz="0" w:space="0" w:color="auto"/>
        <w:bottom w:val="none" w:sz="0" w:space="0" w:color="auto"/>
        <w:right w:val="none" w:sz="0" w:space="0" w:color="auto"/>
      </w:divBdr>
    </w:div>
    <w:div w:id="123936744">
      <w:bodyDiv w:val="1"/>
      <w:marLeft w:val="0"/>
      <w:marRight w:val="0"/>
      <w:marTop w:val="0"/>
      <w:marBottom w:val="0"/>
      <w:divBdr>
        <w:top w:val="none" w:sz="0" w:space="0" w:color="auto"/>
        <w:left w:val="none" w:sz="0" w:space="0" w:color="auto"/>
        <w:bottom w:val="none" w:sz="0" w:space="0" w:color="auto"/>
        <w:right w:val="none" w:sz="0" w:space="0" w:color="auto"/>
      </w:divBdr>
    </w:div>
    <w:div w:id="149031232">
      <w:bodyDiv w:val="1"/>
      <w:marLeft w:val="0"/>
      <w:marRight w:val="0"/>
      <w:marTop w:val="0"/>
      <w:marBottom w:val="0"/>
      <w:divBdr>
        <w:top w:val="none" w:sz="0" w:space="0" w:color="auto"/>
        <w:left w:val="none" w:sz="0" w:space="0" w:color="auto"/>
        <w:bottom w:val="none" w:sz="0" w:space="0" w:color="auto"/>
        <w:right w:val="none" w:sz="0" w:space="0" w:color="auto"/>
      </w:divBdr>
    </w:div>
    <w:div w:id="152574217">
      <w:bodyDiv w:val="1"/>
      <w:marLeft w:val="0"/>
      <w:marRight w:val="0"/>
      <w:marTop w:val="0"/>
      <w:marBottom w:val="0"/>
      <w:divBdr>
        <w:top w:val="none" w:sz="0" w:space="0" w:color="auto"/>
        <w:left w:val="none" w:sz="0" w:space="0" w:color="auto"/>
        <w:bottom w:val="none" w:sz="0" w:space="0" w:color="auto"/>
        <w:right w:val="none" w:sz="0" w:space="0" w:color="auto"/>
      </w:divBdr>
    </w:div>
    <w:div w:id="189228637">
      <w:bodyDiv w:val="1"/>
      <w:marLeft w:val="0"/>
      <w:marRight w:val="0"/>
      <w:marTop w:val="0"/>
      <w:marBottom w:val="0"/>
      <w:divBdr>
        <w:top w:val="none" w:sz="0" w:space="0" w:color="auto"/>
        <w:left w:val="none" w:sz="0" w:space="0" w:color="auto"/>
        <w:bottom w:val="none" w:sz="0" w:space="0" w:color="auto"/>
        <w:right w:val="none" w:sz="0" w:space="0" w:color="auto"/>
      </w:divBdr>
    </w:div>
    <w:div w:id="219827272">
      <w:bodyDiv w:val="1"/>
      <w:marLeft w:val="0"/>
      <w:marRight w:val="0"/>
      <w:marTop w:val="0"/>
      <w:marBottom w:val="0"/>
      <w:divBdr>
        <w:top w:val="none" w:sz="0" w:space="0" w:color="auto"/>
        <w:left w:val="none" w:sz="0" w:space="0" w:color="auto"/>
        <w:bottom w:val="none" w:sz="0" w:space="0" w:color="auto"/>
        <w:right w:val="none" w:sz="0" w:space="0" w:color="auto"/>
      </w:divBdr>
    </w:div>
    <w:div w:id="225728158">
      <w:bodyDiv w:val="1"/>
      <w:marLeft w:val="0"/>
      <w:marRight w:val="0"/>
      <w:marTop w:val="0"/>
      <w:marBottom w:val="0"/>
      <w:divBdr>
        <w:top w:val="none" w:sz="0" w:space="0" w:color="auto"/>
        <w:left w:val="none" w:sz="0" w:space="0" w:color="auto"/>
        <w:bottom w:val="none" w:sz="0" w:space="0" w:color="auto"/>
        <w:right w:val="none" w:sz="0" w:space="0" w:color="auto"/>
      </w:divBdr>
    </w:div>
    <w:div w:id="230315293">
      <w:bodyDiv w:val="1"/>
      <w:marLeft w:val="0"/>
      <w:marRight w:val="0"/>
      <w:marTop w:val="0"/>
      <w:marBottom w:val="0"/>
      <w:divBdr>
        <w:top w:val="none" w:sz="0" w:space="0" w:color="auto"/>
        <w:left w:val="none" w:sz="0" w:space="0" w:color="auto"/>
        <w:bottom w:val="none" w:sz="0" w:space="0" w:color="auto"/>
        <w:right w:val="none" w:sz="0" w:space="0" w:color="auto"/>
      </w:divBdr>
    </w:div>
    <w:div w:id="231670493">
      <w:bodyDiv w:val="1"/>
      <w:marLeft w:val="0"/>
      <w:marRight w:val="0"/>
      <w:marTop w:val="0"/>
      <w:marBottom w:val="0"/>
      <w:divBdr>
        <w:top w:val="none" w:sz="0" w:space="0" w:color="auto"/>
        <w:left w:val="none" w:sz="0" w:space="0" w:color="auto"/>
        <w:bottom w:val="none" w:sz="0" w:space="0" w:color="auto"/>
        <w:right w:val="none" w:sz="0" w:space="0" w:color="auto"/>
      </w:divBdr>
    </w:div>
    <w:div w:id="239215892">
      <w:bodyDiv w:val="1"/>
      <w:marLeft w:val="0"/>
      <w:marRight w:val="0"/>
      <w:marTop w:val="0"/>
      <w:marBottom w:val="0"/>
      <w:divBdr>
        <w:top w:val="none" w:sz="0" w:space="0" w:color="auto"/>
        <w:left w:val="none" w:sz="0" w:space="0" w:color="auto"/>
        <w:bottom w:val="none" w:sz="0" w:space="0" w:color="auto"/>
        <w:right w:val="none" w:sz="0" w:space="0" w:color="auto"/>
      </w:divBdr>
    </w:div>
    <w:div w:id="261954233">
      <w:bodyDiv w:val="1"/>
      <w:marLeft w:val="0"/>
      <w:marRight w:val="0"/>
      <w:marTop w:val="0"/>
      <w:marBottom w:val="0"/>
      <w:divBdr>
        <w:top w:val="none" w:sz="0" w:space="0" w:color="auto"/>
        <w:left w:val="none" w:sz="0" w:space="0" w:color="auto"/>
        <w:bottom w:val="none" w:sz="0" w:space="0" w:color="auto"/>
        <w:right w:val="none" w:sz="0" w:space="0" w:color="auto"/>
      </w:divBdr>
    </w:div>
    <w:div w:id="264504172">
      <w:bodyDiv w:val="1"/>
      <w:marLeft w:val="0"/>
      <w:marRight w:val="0"/>
      <w:marTop w:val="0"/>
      <w:marBottom w:val="0"/>
      <w:divBdr>
        <w:top w:val="none" w:sz="0" w:space="0" w:color="auto"/>
        <w:left w:val="none" w:sz="0" w:space="0" w:color="auto"/>
        <w:bottom w:val="none" w:sz="0" w:space="0" w:color="auto"/>
        <w:right w:val="none" w:sz="0" w:space="0" w:color="auto"/>
      </w:divBdr>
    </w:div>
    <w:div w:id="303778799">
      <w:bodyDiv w:val="1"/>
      <w:marLeft w:val="0"/>
      <w:marRight w:val="0"/>
      <w:marTop w:val="0"/>
      <w:marBottom w:val="0"/>
      <w:divBdr>
        <w:top w:val="none" w:sz="0" w:space="0" w:color="auto"/>
        <w:left w:val="none" w:sz="0" w:space="0" w:color="auto"/>
        <w:bottom w:val="none" w:sz="0" w:space="0" w:color="auto"/>
        <w:right w:val="none" w:sz="0" w:space="0" w:color="auto"/>
      </w:divBdr>
    </w:div>
    <w:div w:id="330373458">
      <w:bodyDiv w:val="1"/>
      <w:marLeft w:val="0"/>
      <w:marRight w:val="0"/>
      <w:marTop w:val="0"/>
      <w:marBottom w:val="0"/>
      <w:divBdr>
        <w:top w:val="none" w:sz="0" w:space="0" w:color="auto"/>
        <w:left w:val="none" w:sz="0" w:space="0" w:color="auto"/>
        <w:bottom w:val="none" w:sz="0" w:space="0" w:color="auto"/>
        <w:right w:val="none" w:sz="0" w:space="0" w:color="auto"/>
      </w:divBdr>
    </w:div>
    <w:div w:id="333456113">
      <w:bodyDiv w:val="1"/>
      <w:marLeft w:val="0"/>
      <w:marRight w:val="0"/>
      <w:marTop w:val="0"/>
      <w:marBottom w:val="0"/>
      <w:divBdr>
        <w:top w:val="none" w:sz="0" w:space="0" w:color="auto"/>
        <w:left w:val="none" w:sz="0" w:space="0" w:color="auto"/>
        <w:bottom w:val="none" w:sz="0" w:space="0" w:color="auto"/>
        <w:right w:val="none" w:sz="0" w:space="0" w:color="auto"/>
      </w:divBdr>
    </w:div>
    <w:div w:id="372584676">
      <w:bodyDiv w:val="1"/>
      <w:marLeft w:val="0"/>
      <w:marRight w:val="0"/>
      <w:marTop w:val="0"/>
      <w:marBottom w:val="0"/>
      <w:divBdr>
        <w:top w:val="none" w:sz="0" w:space="0" w:color="auto"/>
        <w:left w:val="none" w:sz="0" w:space="0" w:color="auto"/>
        <w:bottom w:val="none" w:sz="0" w:space="0" w:color="auto"/>
        <w:right w:val="none" w:sz="0" w:space="0" w:color="auto"/>
      </w:divBdr>
    </w:div>
    <w:div w:id="398944785">
      <w:bodyDiv w:val="1"/>
      <w:marLeft w:val="0"/>
      <w:marRight w:val="0"/>
      <w:marTop w:val="0"/>
      <w:marBottom w:val="0"/>
      <w:divBdr>
        <w:top w:val="none" w:sz="0" w:space="0" w:color="auto"/>
        <w:left w:val="none" w:sz="0" w:space="0" w:color="auto"/>
        <w:bottom w:val="none" w:sz="0" w:space="0" w:color="auto"/>
        <w:right w:val="none" w:sz="0" w:space="0" w:color="auto"/>
      </w:divBdr>
    </w:div>
    <w:div w:id="414477795">
      <w:bodyDiv w:val="1"/>
      <w:marLeft w:val="0"/>
      <w:marRight w:val="0"/>
      <w:marTop w:val="0"/>
      <w:marBottom w:val="0"/>
      <w:divBdr>
        <w:top w:val="none" w:sz="0" w:space="0" w:color="auto"/>
        <w:left w:val="none" w:sz="0" w:space="0" w:color="auto"/>
        <w:bottom w:val="none" w:sz="0" w:space="0" w:color="auto"/>
        <w:right w:val="none" w:sz="0" w:space="0" w:color="auto"/>
      </w:divBdr>
    </w:div>
    <w:div w:id="420835126">
      <w:bodyDiv w:val="1"/>
      <w:marLeft w:val="0"/>
      <w:marRight w:val="0"/>
      <w:marTop w:val="0"/>
      <w:marBottom w:val="0"/>
      <w:divBdr>
        <w:top w:val="none" w:sz="0" w:space="0" w:color="auto"/>
        <w:left w:val="none" w:sz="0" w:space="0" w:color="auto"/>
        <w:bottom w:val="none" w:sz="0" w:space="0" w:color="auto"/>
        <w:right w:val="none" w:sz="0" w:space="0" w:color="auto"/>
      </w:divBdr>
    </w:div>
    <w:div w:id="437911785">
      <w:bodyDiv w:val="1"/>
      <w:marLeft w:val="0"/>
      <w:marRight w:val="0"/>
      <w:marTop w:val="0"/>
      <w:marBottom w:val="0"/>
      <w:divBdr>
        <w:top w:val="none" w:sz="0" w:space="0" w:color="auto"/>
        <w:left w:val="none" w:sz="0" w:space="0" w:color="auto"/>
        <w:bottom w:val="none" w:sz="0" w:space="0" w:color="auto"/>
        <w:right w:val="none" w:sz="0" w:space="0" w:color="auto"/>
      </w:divBdr>
    </w:div>
    <w:div w:id="449663981">
      <w:bodyDiv w:val="1"/>
      <w:marLeft w:val="0"/>
      <w:marRight w:val="0"/>
      <w:marTop w:val="0"/>
      <w:marBottom w:val="0"/>
      <w:divBdr>
        <w:top w:val="none" w:sz="0" w:space="0" w:color="auto"/>
        <w:left w:val="none" w:sz="0" w:space="0" w:color="auto"/>
        <w:bottom w:val="none" w:sz="0" w:space="0" w:color="auto"/>
        <w:right w:val="none" w:sz="0" w:space="0" w:color="auto"/>
      </w:divBdr>
    </w:div>
    <w:div w:id="470445536">
      <w:bodyDiv w:val="1"/>
      <w:marLeft w:val="0"/>
      <w:marRight w:val="0"/>
      <w:marTop w:val="0"/>
      <w:marBottom w:val="0"/>
      <w:divBdr>
        <w:top w:val="none" w:sz="0" w:space="0" w:color="auto"/>
        <w:left w:val="none" w:sz="0" w:space="0" w:color="auto"/>
        <w:bottom w:val="none" w:sz="0" w:space="0" w:color="auto"/>
        <w:right w:val="none" w:sz="0" w:space="0" w:color="auto"/>
      </w:divBdr>
    </w:div>
    <w:div w:id="541328706">
      <w:bodyDiv w:val="1"/>
      <w:marLeft w:val="0"/>
      <w:marRight w:val="0"/>
      <w:marTop w:val="0"/>
      <w:marBottom w:val="0"/>
      <w:divBdr>
        <w:top w:val="none" w:sz="0" w:space="0" w:color="auto"/>
        <w:left w:val="none" w:sz="0" w:space="0" w:color="auto"/>
        <w:bottom w:val="none" w:sz="0" w:space="0" w:color="auto"/>
        <w:right w:val="none" w:sz="0" w:space="0" w:color="auto"/>
      </w:divBdr>
    </w:div>
    <w:div w:id="551887499">
      <w:bodyDiv w:val="1"/>
      <w:marLeft w:val="0"/>
      <w:marRight w:val="0"/>
      <w:marTop w:val="0"/>
      <w:marBottom w:val="0"/>
      <w:divBdr>
        <w:top w:val="none" w:sz="0" w:space="0" w:color="auto"/>
        <w:left w:val="none" w:sz="0" w:space="0" w:color="auto"/>
        <w:bottom w:val="none" w:sz="0" w:space="0" w:color="auto"/>
        <w:right w:val="none" w:sz="0" w:space="0" w:color="auto"/>
      </w:divBdr>
    </w:div>
    <w:div w:id="559757258">
      <w:bodyDiv w:val="1"/>
      <w:marLeft w:val="0"/>
      <w:marRight w:val="0"/>
      <w:marTop w:val="0"/>
      <w:marBottom w:val="0"/>
      <w:divBdr>
        <w:top w:val="none" w:sz="0" w:space="0" w:color="auto"/>
        <w:left w:val="none" w:sz="0" w:space="0" w:color="auto"/>
        <w:bottom w:val="none" w:sz="0" w:space="0" w:color="auto"/>
        <w:right w:val="none" w:sz="0" w:space="0" w:color="auto"/>
      </w:divBdr>
    </w:div>
    <w:div w:id="588849778">
      <w:bodyDiv w:val="1"/>
      <w:marLeft w:val="0"/>
      <w:marRight w:val="0"/>
      <w:marTop w:val="0"/>
      <w:marBottom w:val="0"/>
      <w:divBdr>
        <w:top w:val="none" w:sz="0" w:space="0" w:color="auto"/>
        <w:left w:val="none" w:sz="0" w:space="0" w:color="auto"/>
        <w:bottom w:val="none" w:sz="0" w:space="0" w:color="auto"/>
        <w:right w:val="none" w:sz="0" w:space="0" w:color="auto"/>
      </w:divBdr>
    </w:div>
    <w:div w:id="621765135">
      <w:bodyDiv w:val="1"/>
      <w:marLeft w:val="0"/>
      <w:marRight w:val="0"/>
      <w:marTop w:val="0"/>
      <w:marBottom w:val="0"/>
      <w:divBdr>
        <w:top w:val="none" w:sz="0" w:space="0" w:color="auto"/>
        <w:left w:val="none" w:sz="0" w:space="0" w:color="auto"/>
        <w:bottom w:val="none" w:sz="0" w:space="0" w:color="auto"/>
        <w:right w:val="none" w:sz="0" w:space="0" w:color="auto"/>
      </w:divBdr>
    </w:div>
    <w:div w:id="625817013">
      <w:bodyDiv w:val="1"/>
      <w:marLeft w:val="0"/>
      <w:marRight w:val="0"/>
      <w:marTop w:val="0"/>
      <w:marBottom w:val="0"/>
      <w:divBdr>
        <w:top w:val="none" w:sz="0" w:space="0" w:color="auto"/>
        <w:left w:val="none" w:sz="0" w:space="0" w:color="auto"/>
        <w:bottom w:val="none" w:sz="0" w:space="0" w:color="auto"/>
        <w:right w:val="none" w:sz="0" w:space="0" w:color="auto"/>
      </w:divBdr>
    </w:div>
    <w:div w:id="631055392">
      <w:bodyDiv w:val="1"/>
      <w:marLeft w:val="0"/>
      <w:marRight w:val="0"/>
      <w:marTop w:val="0"/>
      <w:marBottom w:val="0"/>
      <w:divBdr>
        <w:top w:val="none" w:sz="0" w:space="0" w:color="auto"/>
        <w:left w:val="none" w:sz="0" w:space="0" w:color="auto"/>
        <w:bottom w:val="none" w:sz="0" w:space="0" w:color="auto"/>
        <w:right w:val="none" w:sz="0" w:space="0" w:color="auto"/>
      </w:divBdr>
    </w:div>
    <w:div w:id="644428924">
      <w:bodyDiv w:val="1"/>
      <w:marLeft w:val="0"/>
      <w:marRight w:val="0"/>
      <w:marTop w:val="0"/>
      <w:marBottom w:val="0"/>
      <w:divBdr>
        <w:top w:val="none" w:sz="0" w:space="0" w:color="auto"/>
        <w:left w:val="none" w:sz="0" w:space="0" w:color="auto"/>
        <w:bottom w:val="none" w:sz="0" w:space="0" w:color="auto"/>
        <w:right w:val="none" w:sz="0" w:space="0" w:color="auto"/>
      </w:divBdr>
    </w:div>
    <w:div w:id="647828135">
      <w:bodyDiv w:val="1"/>
      <w:marLeft w:val="0"/>
      <w:marRight w:val="0"/>
      <w:marTop w:val="0"/>
      <w:marBottom w:val="0"/>
      <w:divBdr>
        <w:top w:val="none" w:sz="0" w:space="0" w:color="auto"/>
        <w:left w:val="none" w:sz="0" w:space="0" w:color="auto"/>
        <w:bottom w:val="none" w:sz="0" w:space="0" w:color="auto"/>
        <w:right w:val="none" w:sz="0" w:space="0" w:color="auto"/>
      </w:divBdr>
    </w:div>
    <w:div w:id="691996164">
      <w:bodyDiv w:val="1"/>
      <w:marLeft w:val="0"/>
      <w:marRight w:val="0"/>
      <w:marTop w:val="0"/>
      <w:marBottom w:val="0"/>
      <w:divBdr>
        <w:top w:val="none" w:sz="0" w:space="0" w:color="auto"/>
        <w:left w:val="none" w:sz="0" w:space="0" w:color="auto"/>
        <w:bottom w:val="none" w:sz="0" w:space="0" w:color="auto"/>
        <w:right w:val="none" w:sz="0" w:space="0" w:color="auto"/>
      </w:divBdr>
    </w:div>
    <w:div w:id="697199684">
      <w:bodyDiv w:val="1"/>
      <w:marLeft w:val="0"/>
      <w:marRight w:val="0"/>
      <w:marTop w:val="0"/>
      <w:marBottom w:val="0"/>
      <w:divBdr>
        <w:top w:val="none" w:sz="0" w:space="0" w:color="auto"/>
        <w:left w:val="none" w:sz="0" w:space="0" w:color="auto"/>
        <w:bottom w:val="none" w:sz="0" w:space="0" w:color="auto"/>
        <w:right w:val="none" w:sz="0" w:space="0" w:color="auto"/>
      </w:divBdr>
    </w:div>
    <w:div w:id="708725382">
      <w:bodyDiv w:val="1"/>
      <w:marLeft w:val="0"/>
      <w:marRight w:val="0"/>
      <w:marTop w:val="0"/>
      <w:marBottom w:val="0"/>
      <w:divBdr>
        <w:top w:val="none" w:sz="0" w:space="0" w:color="auto"/>
        <w:left w:val="none" w:sz="0" w:space="0" w:color="auto"/>
        <w:bottom w:val="none" w:sz="0" w:space="0" w:color="auto"/>
        <w:right w:val="none" w:sz="0" w:space="0" w:color="auto"/>
      </w:divBdr>
    </w:div>
    <w:div w:id="715087850">
      <w:bodyDiv w:val="1"/>
      <w:marLeft w:val="0"/>
      <w:marRight w:val="0"/>
      <w:marTop w:val="0"/>
      <w:marBottom w:val="0"/>
      <w:divBdr>
        <w:top w:val="none" w:sz="0" w:space="0" w:color="auto"/>
        <w:left w:val="none" w:sz="0" w:space="0" w:color="auto"/>
        <w:bottom w:val="none" w:sz="0" w:space="0" w:color="auto"/>
        <w:right w:val="none" w:sz="0" w:space="0" w:color="auto"/>
      </w:divBdr>
    </w:div>
    <w:div w:id="717095921">
      <w:bodyDiv w:val="1"/>
      <w:marLeft w:val="0"/>
      <w:marRight w:val="0"/>
      <w:marTop w:val="0"/>
      <w:marBottom w:val="0"/>
      <w:divBdr>
        <w:top w:val="none" w:sz="0" w:space="0" w:color="auto"/>
        <w:left w:val="none" w:sz="0" w:space="0" w:color="auto"/>
        <w:bottom w:val="none" w:sz="0" w:space="0" w:color="auto"/>
        <w:right w:val="none" w:sz="0" w:space="0" w:color="auto"/>
      </w:divBdr>
    </w:div>
    <w:div w:id="723723767">
      <w:bodyDiv w:val="1"/>
      <w:marLeft w:val="0"/>
      <w:marRight w:val="0"/>
      <w:marTop w:val="0"/>
      <w:marBottom w:val="0"/>
      <w:divBdr>
        <w:top w:val="none" w:sz="0" w:space="0" w:color="auto"/>
        <w:left w:val="none" w:sz="0" w:space="0" w:color="auto"/>
        <w:bottom w:val="none" w:sz="0" w:space="0" w:color="auto"/>
        <w:right w:val="none" w:sz="0" w:space="0" w:color="auto"/>
      </w:divBdr>
    </w:div>
    <w:div w:id="770007768">
      <w:bodyDiv w:val="1"/>
      <w:marLeft w:val="0"/>
      <w:marRight w:val="0"/>
      <w:marTop w:val="0"/>
      <w:marBottom w:val="0"/>
      <w:divBdr>
        <w:top w:val="none" w:sz="0" w:space="0" w:color="auto"/>
        <w:left w:val="none" w:sz="0" w:space="0" w:color="auto"/>
        <w:bottom w:val="none" w:sz="0" w:space="0" w:color="auto"/>
        <w:right w:val="none" w:sz="0" w:space="0" w:color="auto"/>
      </w:divBdr>
    </w:div>
    <w:div w:id="773327966">
      <w:bodyDiv w:val="1"/>
      <w:marLeft w:val="0"/>
      <w:marRight w:val="0"/>
      <w:marTop w:val="0"/>
      <w:marBottom w:val="0"/>
      <w:divBdr>
        <w:top w:val="none" w:sz="0" w:space="0" w:color="auto"/>
        <w:left w:val="none" w:sz="0" w:space="0" w:color="auto"/>
        <w:bottom w:val="none" w:sz="0" w:space="0" w:color="auto"/>
        <w:right w:val="none" w:sz="0" w:space="0" w:color="auto"/>
      </w:divBdr>
    </w:div>
    <w:div w:id="793327526">
      <w:bodyDiv w:val="1"/>
      <w:marLeft w:val="0"/>
      <w:marRight w:val="0"/>
      <w:marTop w:val="0"/>
      <w:marBottom w:val="0"/>
      <w:divBdr>
        <w:top w:val="none" w:sz="0" w:space="0" w:color="auto"/>
        <w:left w:val="none" w:sz="0" w:space="0" w:color="auto"/>
        <w:bottom w:val="none" w:sz="0" w:space="0" w:color="auto"/>
        <w:right w:val="none" w:sz="0" w:space="0" w:color="auto"/>
      </w:divBdr>
    </w:div>
    <w:div w:id="805394609">
      <w:bodyDiv w:val="1"/>
      <w:marLeft w:val="0"/>
      <w:marRight w:val="0"/>
      <w:marTop w:val="0"/>
      <w:marBottom w:val="0"/>
      <w:divBdr>
        <w:top w:val="none" w:sz="0" w:space="0" w:color="auto"/>
        <w:left w:val="none" w:sz="0" w:space="0" w:color="auto"/>
        <w:bottom w:val="none" w:sz="0" w:space="0" w:color="auto"/>
        <w:right w:val="none" w:sz="0" w:space="0" w:color="auto"/>
      </w:divBdr>
    </w:div>
    <w:div w:id="824785224">
      <w:bodyDiv w:val="1"/>
      <w:marLeft w:val="0"/>
      <w:marRight w:val="0"/>
      <w:marTop w:val="0"/>
      <w:marBottom w:val="0"/>
      <w:divBdr>
        <w:top w:val="none" w:sz="0" w:space="0" w:color="auto"/>
        <w:left w:val="none" w:sz="0" w:space="0" w:color="auto"/>
        <w:bottom w:val="none" w:sz="0" w:space="0" w:color="auto"/>
        <w:right w:val="none" w:sz="0" w:space="0" w:color="auto"/>
      </w:divBdr>
    </w:div>
    <w:div w:id="870337307">
      <w:bodyDiv w:val="1"/>
      <w:marLeft w:val="0"/>
      <w:marRight w:val="0"/>
      <w:marTop w:val="0"/>
      <w:marBottom w:val="0"/>
      <w:divBdr>
        <w:top w:val="none" w:sz="0" w:space="0" w:color="auto"/>
        <w:left w:val="none" w:sz="0" w:space="0" w:color="auto"/>
        <w:bottom w:val="none" w:sz="0" w:space="0" w:color="auto"/>
        <w:right w:val="none" w:sz="0" w:space="0" w:color="auto"/>
      </w:divBdr>
    </w:div>
    <w:div w:id="886378542">
      <w:bodyDiv w:val="1"/>
      <w:marLeft w:val="0"/>
      <w:marRight w:val="0"/>
      <w:marTop w:val="0"/>
      <w:marBottom w:val="0"/>
      <w:divBdr>
        <w:top w:val="none" w:sz="0" w:space="0" w:color="auto"/>
        <w:left w:val="none" w:sz="0" w:space="0" w:color="auto"/>
        <w:bottom w:val="none" w:sz="0" w:space="0" w:color="auto"/>
        <w:right w:val="none" w:sz="0" w:space="0" w:color="auto"/>
      </w:divBdr>
    </w:div>
    <w:div w:id="889682389">
      <w:bodyDiv w:val="1"/>
      <w:marLeft w:val="0"/>
      <w:marRight w:val="0"/>
      <w:marTop w:val="0"/>
      <w:marBottom w:val="0"/>
      <w:divBdr>
        <w:top w:val="none" w:sz="0" w:space="0" w:color="auto"/>
        <w:left w:val="none" w:sz="0" w:space="0" w:color="auto"/>
        <w:bottom w:val="none" w:sz="0" w:space="0" w:color="auto"/>
        <w:right w:val="none" w:sz="0" w:space="0" w:color="auto"/>
      </w:divBdr>
    </w:div>
    <w:div w:id="898588996">
      <w:bodyDiv w:val="1"/>
      <w:marLeft w:val="0"/>
      <w:marRight w:val="0"/>
      <w:marTop w:val="0"/>
      <w:marBottom w:val="0"/>
      <w:divBdr>
        <w:top w:val="none" w:sz="0" w:space="0" w:color="auto"/>
        <w:left w:val="none" w:sz="0" w:space="0" w:color="auto"/>
        <w:bottom w:val="none" w:sz="0" w:space="0" w:color="auto"/>
        <w:right w:val="none" w:sz="0" w:space="0" w:color="auto"/>
      </w:divBdr>
    </w:div>
    <w:div w:id="900603851">
      <w:bodyDiv w:val="1"/>
      <w:marLeft w:val="0"/>
      <w:marRight w:val="0"/>
      <w:marTop w:val="0"/>
      <w:marBottom w:val="0"/>
      <w:divBdr>
        <w:top w:val="none" w:sz="0" w:space="0" w:color="auto"/>
        <w:left w:val="none" w:sz="0" w:space="0" w:color="auto"/>
        <w:bottom w:val="none" w:sz="0" w:space="0" w:color="auto"/>
        <w:right w:val="none" w:sz="0" w:space="0" w:color="auto"/>
      </w:divBdr>
    </w:div>
    <w:div w:id="916016733">
      <w:bodyDiv w:val="1"/>
      <w:marLeft w:val="0"/>
      <w:marRight w:val="0"/>
      <w:marTop w:val="0"/>
      <w:marBottom w:val="0"/>
      <w:divBdr>
        <w:top w:val="none" w:sz="0" w:space="0" w:color="auto"/>
        <w:left w:val="none" w:sz="0" w:space="0" w:color="auto"/>
        <w:bottom w:val="none" w:sz="0" w:space="0" w:color="auto"/>
        <w:right w:val="none" w:sz="0" w:space="0" w:color="auto"/>
      </w:divBdr>
    </w:div>
    <w:div w:id="919296434">
      <w:bodyDiv w:val="1"/>
      <w:marLeft w:val="0"/>
      <w:marRight w:val="0"/>
      <w:marTop w:val="0"/>
      <w:marBottom w:val="0"/>
      <w:divBdr>
        <w:top w:val="none" w:sz="0" w:space="0" w:color="auto"/>
        <w:left w:val="none" w:sz="0" w:space="0" w:color="auto"/>
        <w:bottom w:val="none" w:sz="0" w:space="0" w:color="auto"/>
        <w:right w:val="none" w:sz="0" w:space="0" w:color="auto"/>
      </w:divBdr>
    </w:div>
    <w:div w:id="972250607">
      <w:bodyDiv w:val="1"/>
      <w:marLeft w:val="0"/>
      <w:marRight w:val="0"/>
      <w:marTop w:val="0"/>
      <w:marBottom w:val="0"/>
      <w:divBdr>
        <w:top w:val="none" w:sz="0" w:space="0" w:color="auto"/>
        <w:left w:val="none" w:sz="0" w:space="0" w:color="auto"/>
        <w:bottom w:val="none" w:sz="0" w:space="0" w:color="auto"/>
        <w:right w:val="none" w:sz="0" w:space="0" w:color="auto"/>
      </w:divBdr>
    </w:div>
    <w:div w:id="1007295938">
      <w:bodyDiv w:val="1"/>
      <w:marLeft w:val="0"/>
      <w:marRight w:val="0"/>
      <w:marTop w:val="0"/>
      <w:marBottom w:val="0"/>
      <w:divBdr>
        <w:top w:val="none" w:sz="0" w:space="0" w:color="auto"/>
        <w:left w:val="none" w:sz="0" w:space="0" w:color="auto"/>
        <w:bottom w:val="none" w:sz="0" w:space="0" w:color="auto"/>
        <w:right w:val="none" w:sz="0" w:space="0" w:color="auto"/>
      </w:divBdr>
    </w:div>
    <w:div w:id="1046641185">
      <w:bodyDiv w:val="1"/>
      <w:marLeft w:val="0"/>
      <w:marRight w:val="0"/>
      <w:marTop w:val="0"/>
      <w:marBottom w:val="0"/>
      <w:divBdr>
        <w:top w:val="none" w:sz="0" w:space="0" w:color="auto"/>
        <w:left w:val="none" w:sz="0" w:space="0" w:color="auto"/>
        <w:bottom w:val="none" w:sz="0" w:space="0" w:color="auto"/>
        <w:right w:val="none" w:sz="0" w:space="0" w:color="auto"/>
      </w:divBdr>
    </w:div>
    <w:div w:id="1073966784">
      <w:bodyDiv w:val="1"/>
      <w:marLeft w:val="0"/>
      <w:marRight w:val="0"/>
      <w:marTop w:val="0"/>
      <w:marBottom w:val="0"/>
      <w:divBdr>
        <w:top w:val="none" w:sz="0" w:space="0" w:color="auto"/>
        <w:left w:val="none" w:sz="0" w:space="0" w:color="auto"/>
        <w:bottom w:val="none" w:sz="0" w:space="0" w:color="auto"/>
        <w:right w:val="none" w:sz="0" w:space="0" w:color="auto"/>
      </w:divBdr>
    </w:div>
    <w:div w:id="1079869343">
      <w:bodyDiv w:val="1"/>
      <w:marLeft w:val="0"/>
      <w:marRight w:val="0"/>
      <w:marTop w:val="0"/>
      <w:marBottom w:val="0"/>
      <w:divBdr>
        <w:top w:val="none" w:sz="0" w:space="0" w:color="auto"/>
        <w:left w:val="none" w:sz="0" w:space="0" w:color="auto"/>
        <w:bottom w:val="none" w:sz="0" w:space="0" w:color="auto"/>
        <w:right w:val="none" w:sz="0" w:space="0" w:color="auto"/>
      </w:divBdr>
    </w:div>
    <w:div w:id="1109667334">
      <w:bodyDiv w:val="1"/>
      <w:marLeft w:val="0"/>
      <w:marRight w:val="0"/>
      <w:marTop w:val="0"/>
      <w:marBottom w:val="0"/>
      <w:divBdr>
        <w:top w:val="none" w:sz="0" w:space="0" w:color="auto"/>
        <w:left w:val="none" w:sz="0" w:space="0" w:color="auto"/>
        <w:bottom w:val="none" w:sz="0" w:space="0" w:color="auto"/>
        <w:right w:val="none" w:sz="0" w:space="0" w:color="auto"/>
      </w:divBdr>
    </w:div>
    <w:div w:id="1120958855">
      <w:bodyDiv w:val="1"/>
      <w:marLeft w:val="0"/>
      <w:marRight w:val="0"/>
      <w:marTop w:val="0"/>
      <w:marBottom w:val="0"/>
      <w:divBdr>
        <w:top w:val="none" w:sz="0" w:space="0" w:color="auto"/>
        <w:left w:val="none" w:sz="0" w:space="0" w:color="auto"/>
        <w:bottom w:val="none" w:sz="0" w:space="0" w:color="auto"/>
        <w:right w:val="none" w:sz="0" w:space="0" w:color="auto"/>
      </w:divBdr>
    </w:div>
    <w:div w:id="1131555964">
      <w:bodyDiv w:val="1"/>
      <w:marLeft w:val="0"/>
      <w:marRight w:val="0"/>
      <w:marTop w:val="0"/>
      <w:marBottom w:val="0"/>
      <w:divBdr>
        <w:top w:val="none" w:sz="0" w:space="0" w:color="auto"/>
        <w:left w:val="none" w:sz="0" w:space="0" w:color="auto"/>
        <w:bottom w:val="none" w:sz="0" w:space="0" w:color="auto"/>
        <w:right w:val="none" w:sz="0" w:space="0" w:color="auto"/>
      </w:divBdr>
    </w:div>
    <w:div w:id="1144926239">
      <w:bodyDiv w:val="1"/>
      <w:marLeft w:val="0"/>
      <w:marRight w:val="0"/>
      <w:marTop w:val="0"/>
      <w:marBottom w:val="0"/>
      <w:divBdr>
        <w:top w:val="none" w:sz="0" w:space="0" w:color="auto"/>
        <w:left w:val="none" w:sz="0" w:space="0" w:color="auto"/>
        <w:bottom w:val="none" w:sz="0" w:space="0" w:color="auto"/>
        <w:right w:val="none" w:sz="0" w:space="0" w:color="auto"/>
      </w:divBdr>
    </w:div>
    <w:div w:id="1197235281">
      <w:bodyDiv w:val="1"/>
      <w:marLeft w:val="0"/>
      <w:marRight w:val="0"/>
      <w:marTop w:val="0"/>
      <w:marBottom w:val="0"/>
      <w:divBdr>
        <w:top w:val="none" w:sz="0" w:space="0" w:color="auto"/>
        <w:left w:val="none" w:sz="0" w:space="0" w:color="auto"/>
        <w:bottom w:val="none" w:sz="0" w:space="0" w:color="auto"/>
        <w:right w:val="none" w:sz="0" w:space="0" w:color="auto"/>
      </w:divBdr>
    </w:div>
    <w:div w:id="1199053662">
      <w:bodyDiv w:val="1"/>
      <w:marLeft w:val="0"/>
      <w:marRight w:val="0"/>
      <w:marTop w:val="0"/>
      <w:marBottom w:val="0"/>
      <w:divBdr>
        <w:top w:val="none" w:sz="0" w:space="0" w:color="auto"/>
        <w:left w:val="none" w:sz="0" w:space="0" w:color="auto"/>
        <w:bottom w:val="none" w:sz="0" w:space="0" w:color="auto"/>
        <w:right w:val="none" w:sz="0" w:space="0" w:color="auto"/>
      </w:divBdr>
    </w:div>
    <w:div w:id="1204102467">
      <w:bodyDiv w:val="1"/>
      <w:marLeft w:val="0"/>
      <w:marRight w:val="0"/>
      <w:marTop w:val="0"/>
      <w:marBottom w:val="0"/>
      <w:divBdr>
        <w:top w:val="none" w:sz="0" w:space="0" w:color="auto"/>
        <w:left w:val="none" w:sz="0" w:space="0" w:color="auto"/>
        <w:bottom w:val="none" w:sz="0" w:space="0" w:color="auto"/>
        <w:right w:val="none" w:sz="0" w:space="0" w:color="auto"/>
      </w:divBdr>
    </w:div>
    <w:div w:id="1207714574">
      <w:bodyDiv w:val="1"/>
      <w:marLeft w:val="0"/>
      <w:marRight w:val="0"/>
      <w:marTop w:val="0"/>
      <w:marBottom w:val="0"/>
      <w:divBdr>
        <w:top w:val="none" w:sz="0" w:space="0" w:color="auto"/>
        <w:left w:val="none" w:sz="0" w:space="0" w:color="auto"/>
        <w:bottom w:val="none" w:sz="0" w:space="0" w:color="auto"/>
        <w:right w:val="none" w:sz="0" w:space="0" w:color="auto"/>
      </w:divBdr>
      <w:divsChild>
        <w:div w:id="83578388">
          <w:marLeft w:val="0"/>
          <w:marRight w:val="0"/>
          <w:marTop w:val="0"/>
          <w:marBottom w:val="0"/>
          <w:divBdr>
            <w:top w:val="none" w:sz="0" w:space="0" w:color="auto"/>
            <w:left w:val="none" w:sz="0" w:space="0" w:color="auto"/>
            <w:bottom w:val="none" w:sz="0" w:space="0" w:color="auto"/>
            <w:right w:val="none" w:sz="0" w:space="0" w:color="auto"/>
          </w:divBdr>
        </w:div>
        <w:div w:id="505289423">
          <w:marLeft w:val="0"/>
          <w:marRight w:val="0"/>
          <w:marTop w:val="0"/>
          <w:marBottom w:val="0"/>
          <w:divBdr>
            <w:top w:val="none" w:sz="0" w:space="0" w:color="auto"/>
            <w:left w:val="none" w:sz="0" w:space="0" w:color="auto"/>
            <w:bottom w:val="none" w:sz="0" w:space="0" w:color="auto"/>
            <w:right w:val="none" w:sz="0" w:space="0" w:color="auto"/>
          </w:divBdr>
        </w:div>
        <w:div w:id="1123576457">
          <w:marLeft w:val="0"/>
          <w:marRight w:val="0"/>
          <w:marTop w:val="0"/>
          <w:marBottom w:val="0"/>
          <w:divBdr>
            <w:top w:val="none" w:sz="0" w:space="0" w:color="auto"/>
            <w:left w:val="none" w:sz="0" w:space="0" w:color="auto"/>
            <w:bottom w:val="none" w:sz="0" w:space="0" w:color="auto"/>
            <w:right w:val="none" w:sz="0" w:space="0" w:color="auto"/>
          </w:divBdr>
        </w:div>
        <w:div w:id="1514568427">
          <w:marLeft w:val="0"/>
          <w:marRight w:val="0"/>
          <w:marTop w:val="0"/>
          <w:marBottom w:val="0"/>
          <w:divBdr>
            <w:top w:val="none" w:sz="0" w:space="0" w:color="auto"/>
            <w:left w:val="none" w:sz="0" w:space="0" w:color="auto"/>
            <w:bottom w:val="none" w:sz="0" w:space="0" w:color="auto"/>
            <w:right w:val="none" w:sz="0" w:space="0" w:color="auto"/>
          </w:divBdr>
        </w:div>
        <w:div w:id="1796483704">
          <w:marLeft w:val="0"/>
          <w:marRight w:val="0"/>
          <w:marTop w:val="0"/>
          <w:marBottom w:val="0"/>
          <w:divBdr>
            <w:top w:val="none" w:sz="0" w:space="0" w:color="auto"/>
            <w:left w:val="none" w:sz="0" w:space="0" w:color="auto"/>
            <w:bottom w:val="none" w:sz="0" w:space="0" w:color="auto"/>
            <w:right w:val="none" w:sz="0" w:space="0" w:color="auto"/>
          </w:divBdr>
        </w:div>
        <w:div w:id="1823959208">
          <w:marLeft w:val="0"/>
          <w:marRight w:val="0"/>
          <w:marTop w:val="0"/>
          <w:marBottom w:val="0"/>
          <w:divBdr>
            <w:top w:val="none" w:sz="0" w:space="0" w:color="auto"/>
            <w:left w:val="none" w:sz="0" w:space="0" w:color="auto"/>
            <w:bottom w:val="none" w:sz="0" w:space="0" w:color="auto"/>
            <w:right w:val="none" w:sz="0" w:space="0" w:color="auto"/>
          </w:divBdr>
        </w:div>
        <w:div w:id="2004504433">
          <w:marLeft w:val="0"/>
          <w:marRight w:val="0"/>
          <w:marTop w:val="0"/>
          <w:marBottom w:val="0"/>
          <w:divBdr>
            <w:top w:val="none" w:sz="0" w:space="0" w:color="auto"/>
            <w:left w:val="none" w:sz="0" w:space="0" w:color="auto"/>
            <w:bottom w:val="none" w:sz="0" w:space="0" w:color="auto"/>
            <w:right w:val="none" w:sz="0" w:space="0" w:color="auto"/>
          </w:divBdr>
        </w:div>
        <w:div w:id="2110544779">
          <w:marLeft w:val="0"/>
          <w:marRight w:val="0"/>
          <w:marTop w:val="0"/>
          <w:marBottom w:val="0"/>
          <w:divBdr>
            <w:top w:val="none" w:sz="0" w:space="0" w:color="auto"/>
            <w:left w:val="none" w:sz="0" w:space="0" w:color="auto"/>
            <w:bottom w:val="none" w:sz="0" w:space="0" w:color="auto"/>
            <w:right w:val="none" w:sz="0" w:space="0" w:color="auto"/>
          </w:divBdr>
        </w:div>
      </w:divsChild>
    </w:div>
    <w:div w:id="1228758909">
      <w:bodyDiv w:val="1"/>
      <w:marLeft w:val="0"/>
      <w:marRight w:val="0"/>
      <w:marTop w:val="0"/>
      <w:marBottom w:val="0"/>
      <w:divBdr>
        <w:top w:val="none" w:sz="0" w:space="0" w:color="auto"/>
        <w:left w:val="none" w:sz="0" w:space="0" w:color="auto"/>
        <w:bottom w:val="none" w:sz="0" w:space="0" w:color="auto"/>
        <w:right w:val="none" w:sz="0" w:space="0" w:color="auto"/>
      </w:divBdr>
    </w:div>
    <w:div w:id="1239707298">
      <w:bodyDiv w:val="1"/>
      <w:marLeft w:val="0"/>
      <w:marRight w:val="0"/>
      <w:marTop w:val="0"/>
      <w:marBottom w:val="0"/>
      <w:divBdr>
        <w:top w:val="none" w:sz="0" w:space="0" w:color="auto"/>
        <w:left w:val="none" w:sz="0" w:space="0" w:color="auto"/>
        <w:bottom w:val="none" w:sz="0" w:space="0" w:color="auto"/>
        <w:right w:val="none" w:sz="0" w:space="0" w:color="auto"/>
      </w:divBdr>
    </w:div>
    <w:div w:id="1248266030">
      <w:bodyDiv w:val="1"/>
      <w:marLeft w:val="0"/>
      <w:marRight w:val="0"/>
      <w:marTop w:val="0"/>
      <w:marBottom w:val="0"/>
      <w:divBdr>
        <w:top w:val="none" w:sz="0" w:space="0" w:color="auto"/>
        <w:left w:val="none" w:sz="0" w:space="0" w:color="auto"/>
        <w:bottom w:val="none" w:sz="0" w:space="0" w:color="auto"/>
        <w:right w:val="none" w:sz="0" w:space="0" w:color="auto"/>
      </w:divBdr>
    </w:div>
    <w:div w:id="1254705796">
      <w:bodyDiv w:val="1"/>
      <w:marLeft w:val="0"/>
      <w:marRight w:val="0"/>
      <w:marTop w:val="0"/>
      <w:marBottom w:val="0"/>
      <w:divBdr>
        <w:top w:val="none" w:sz="0" w:space="0" w:color="auto"/>
        <w:left w:val="none" w:sz="0" w:space="0" w:color="auto"/>
        <w:bottom w:val="none" w:sz="0" w:space="0" w:color="auto"/>
        <w:right w:val="none" w:sz="0" w:space="0" w:color="auto"/>
      </w:divBdr>
    </w:div>
    <w:div w:id="1256278970">
      <w:bodyDiv w:val="1"/>
      <w:marLeft w:val="0"/>
      <w:marRight w:val="0"/>
      <w:marTop w:val="0"/>
      <w:marBottom w:val="0"/>
      <w:divBdr>
        <w:top w:val="none" w:sz="0" w:space="0" w:color="auto"/>
        <w:left w:val="none" w:sz="0" w:space="0" w:color="auto"/>
        <w:bottom w:val="none" w:sz="0" w:space="0" w:color="auto"/>
        <w:right w:val="none" w:sz="0" w:space="0" w:color="auto"/>
      </w:divBdr>
    </w:div>
    <w:div w:id="1261377674">
      <w:bodyDiv w:val="1"/>
      <w:marLeft w:val="0"/>
      <w:marRight w:val="0"/>
      <w:marTop w:val="0"/>
      <w:marBottom w:val="0"/>
      <w:divBdr>
        <w:top w:val="none" w:sz="0" w:space="0" w:color="auto"/>
        <w:left w:val="none" w:sz="0" w:space="0" w:color="auto"/>
        <w:bottom w:val="none" w:sz="0" w:space="0" w:color="auto"/>
        <w:right w:val="none" w:sz="0" w:space="0" w:color="auto"/>
      </w:divBdr>
    </w:div>
    <w:div w:id="1281718709">
      <w:bodyDiv w:val="1"/>
      <w:marLeft w:val="0"/>
      <w:marRight w:val="0"/>
      <w:marTop w:val="0"/>
      <w:marBottom w:val="0"/>
      <w:divBdr>
        <w:top w:val="none" w:sz="0" w:space="0" w:color="auto"/>
        <w:left w:val="none" w:sz="0" w:space="0" w:color="auto"/>
        <w:bottom w:val="none" w:sz="0" w:space="0" w:color="auto"/>
        <w:right w:val="none" w:sz="0" w:space="0" w:color="auto"/>
      </w:divBdr>
      <w:divsChild>
        <w:div w:id="118454436">
          <w:marLeft w:val="0"/>
          <w:marRight w:val="0"/>
          <w:marTop w:val="0"/>
          <w:marBottom w:val="0"/>
          <w:divBdr>
            <w:top w:val="none" w:sz="0" w:space="0" w:color="auto"/>
            <w:left w:val="none" w:sz="0" w:space="0" w:color="auto"/>
            <w:bottom w:val="none" w:sz="0" w:space="0" w:color="auto"/>
            <w:right w:val="none" w:sz="0" w:space="0" w:color="auto"/>
          </w:divBdr>
        </w:div>
        <w:div w:id="453717501">
          <w:marLeft w:val="0"/>
          <w:marRight w:val="0"/>
          <w:marTop w:val="0"/>
          <w:marBottom w:val="0"/>
          <w:divBdr>
            <w:top w:val="none" w:sz="0" w:space="0" w:color="auto"/>
            <w:left w:val="none" w:sz="0" w:space="0" w:color="auto"/>
            <w:bottom w:val="none" w:sz="0" w:space="0" w:color="auto"/>
            <w:right w:val="none" w:sz="0" w:space="0" w:color="auto"/>
          </w:divBdr>
        </w:div>
        <w:div w:id="517962207">
          <w:marLeft w:val="0"/>
          <w:marRight w:val="0"/>
          <w:marTop w:val="0"/>
          <w:marBottom w:val="0"/>
          <w:divBdr>
            <w:top w:val="none" w:sz="0" w:space="0" w:color="auto"/>
            <w:left w:val="none" w:sz="0" w:space="0" w:color="auto"/>
            <w:bottom w:val="none" w:sz="0" w:space="0" w:color="auto"/>
            <w:right w:val="none" w:sz="0" w:space="0" w:color="auto"/>
          </w:divBdr>
        </w:div>
        <w:div w:id="933631282">
          <w:marLeft w:val="0"/>
          <w:marRight w:val="0"/>
          <w:marTop w:val="0"/>
          <w:marBottom w:val="0"/>
          <w:divBdr>
            <w:top w:val="none" w:sz="0" w:space="0" w:color="auto"/>
            <w:left w:val="none" w:sz="0" w:space="0" w:color="auto"/>
            <w:bottom w:val="none" w:sz="0" w:space="0" w:color="auto"/>
            <w:right w:val="none" w:sz="0" w:space="0" w:color="auto"/>
          </w:divBdr>
        </w:div>
        <w:div w:id="1143930999">
          <w:marLeft w:val="0"/>
          <w:marRight w:val="0"/>
          <w:marTop w:val="0"/>
          <w:marBottom w:val="0"/>
          <w:divBdr>
            <w:top w:val="none" w:sz="0" w:space="0" w:color="auto"/>
            <w:left w:val="none" w:sz="0" w:space="0" w:color="auto"/>
            <w:bottom w:val="none" w:sz="0" w:space="0" w:color="auto"/>
            <w:right w:val="none" w:sz="0" w:space="0" w:color="auto"/>
          </w:divBdr>
        </w:div>
        <w:div w:id="1240479576">
          <w:marLeft w:val="0"/>
          <w:marRight w:val="0"/>
          <w:marTop w:val="0"/>
          <w:marBottom w:val="0"/>
          <w:divBdr>
            <w:top w:val="none" w:sz="0" w:space="0" w:color="auto"/>
            <w:left w:val="none" w:sz="0" w:space="0" w:color="auto"/>
            <w:bottom w:val="none" w:sz="0" w:space="0" w:color="auto"/>
            <w:right w:val="none" w:sz="0" w:space="0" w:color="auto"/>
          </w:divBdr>
        </w:div>
        <w:div w:id="1553418819">
          <w:marLeft w:val="0"/>
          <w:marRight w:val="0"/>
          <w:marTop w:val="0"/>
          <w:marBottom w:val="0"/>
          <w:divBdr>
            <w:top w:val="none" w:sz="0" w:space="0" w:color="auto"/>
            <w:left w:val="none" w:sz="0" w:space="0" w:color="auto"/>
            <w:bottom w:val="none" w:sz="0" w:space="0" w:color="auto"/>
            <w:right w:val="none" w:sz="0" w:space="0" w:color="auto"/>
          </w:divBdr>
        </w:div>
        <w:div w:id="1683896282">
          <w:marLeft w:val="0"/>
          <w:marRight w:val="0"/>
          <w:marTop w:val="0"/>
          <w:marBottom w:val="0"/>
          <w:divBdr>
            <w:top w:val="none" w:sz="0" w:space="0" w:color="auto"/>
            <w:left w:val="none" w:sz="0" w:space="0" w:color="auto"/>
            <w:bottom w:val="none" w:sz="0" w:space="0" w:color="auto"/>
            <w:right w:val="none" w:sz="0" w:space="0" w:color="auto"/>
          </w:divBdr>
        </w:div>
      </w:divsChild>
    </w:div>
    <w:div w:id="1282111393">
      <w:bodyDiv w:val="1"/>
      <w:marLeft w:val="0"/>
      <w:marRight w:val="0"/>
      <w:marTop w:val="0"/>
      <w:marBottom w:val="0"/>
      <w:divBdr>
        <w:top w:val="none" w:sz="0" w:space="0" w:color="auto"/>
        <w:left w:val="none" w:sz="0" w:space="0" w:color="auto"/>
        <w:bottom w:val="none" w:sz="0" w:space="0" w:color="auto"/>
        <w:right w:val="none" w:sz="0" w:space="0" w:color="auto"/>
      </w:divBdr>
    </w:div>
    <w:div w:id="1327513298">
      <w:bodyDiv w:val="1"/>
      <w:marLeft w:val="0"/>
      <w:marRight w:val="0"/>
      <w:marTop w:val="0"/>
      <w:marBottom w:val="0"/>
      <w:divBdr>
        <w:top w:val="none" w:sz="0" w:space="0" w:color="auto"/>
        <w:left w:val="none" w:sz="0" w:space="0" w:color="auto"/>
        <w:bottom w:val="none" w:sz="0" w:space="0" w:color="auto"/>
        <w:right w:val="none" w:sz="0" w:space="0" w:color="auto"/>
      </w:divBdr>
    </w:div>
    <w:div w:id="1328365545">
      <w:bodyDiv w:val="1"/>
      <w:marLeft w:val="0"/>
      <w:marRight w:val="0"/>
      <w:marTop w:val="0"/>
      <w:marBottom w:val="0"/>
      <w:divBdr>
        <w:top w:val="none" w:sz="0" w:space="0" w:color="auto"/>
        <w:left w:val="none" w:sz="0" w:space="0" w:color="auto"/>
        <w:bottom w:val="none" w:sz="0" w:space="0" w:color="auto"/>
        <w:right w:val="none" w:sz="0" w:space="0" w:color="auto"/>
      </w:divBdr>
    </w:div>
    <w:div w:id="1329481947">
      <w:bodyDiv w:val="1"/>
      <w:marLeft w:val="0"/>
      <w:marRight w:val="0"/>
      <w:marTop w:val="0"/>
      <w:marBottom w:val="0"/>
      <w:divBdr>
        <w:top w:val="none" w:sz="0" w:space="0" w:color="auto"/>
        <w:left w:val="none" w:sz="0" w:space="0" w:color="auto"/>
        <w:bottom w:val="none" w:sz="0" w:space="0" w:color="auto"/>
        <w:right w:val="none" w:sz="0" w:space="0" w:color="auto"/>
      </w:divBdr>
    </w:div>
    <w:div w:id="1332878241">
      <w:bodyDiv w:val="1"/>
      <w:marLeft w:val="0"/>
      <w:marRight w:val="0"/>
      <w:marTop w:val="0"/>
      <w:marBottom w:val="0"/>
      <w:divBdr>
        <w:top w:val="none" w:sz="0" w:space="0" w:color="auto"/>
        <w:left w:val="none" w:sz="0" w:space="0" w:color="auto"/>
        <w:bottom w:val="none" w:sz="0" w:space="0" w:color="auto"/>
        <w:right w:val="none" w:sz="0" w:space="0" w:color="auto"/>
      </w:divBdr>
    </w:div>
    <w:div w:id="1341271792">
      <w:bodyDiv w:val="1"/>
      <w:marLeft w:val="0"/>
      <w:marRight w:val="0"/>
      <w:marTop w:val="0"/>
      <w:marBottom w:val="0"/>
      <w:divBdr>
        <w:top w:val="none" w:sz="0" w:space="0" w:color="auto"/>
        <w:left w:val="none" w:sz="0" w:space="0" w:color="auto"/>
        <w:bottom w:val="none" w:sz="0" w:space="0" w:color="auto"/>
        <w:right w:val="none" w:sz="0" w:space="0" w:color="auto"/>
      </w:divBdr>
    </w:div>
    <w:div w:id="1368875527">
      <w:bodyDiv w:val="1"/>
      <w:marLeft w:val="0"/>
      <w:marRight w:val="0"/>
      <w:marTop w:val="0"/>
      <w:marBottom w:val="0"/>
      <w:divBdr>
        <w:top w:val="none" w:sz="0" w:space="0" w:color="auto"/>
        <w:left w:val="none" w:sz="0" w:space="0" w:color="auto"/>
        <w:bottom w:val="none" w:sz="0" w:space="0" w:color="auto"/>
        <w:right w:val="none" w:sz="0" w:space="0" w:color="auto"/>
      </w:divBdr>
    </w:div>
    <w:div w:id="1381396987">
      <w:bodyDiv w:val="1"/>
      <w:marLeft w:val="0"/>
      <w:marRight w:val="0"/>
      <w:marTop w:val="0"/>
      <w:marBottom w:val="0"/>
      <w:divBdr>
        <w:top w:val="none" w:sz="0" w:space="0" w:color="auto"/>
        <w:left w:val="none" w:sz="0" w:space="0" w:color="auto"/>
        <w:bottom w:val="none" w:sz="0" w:space="0" w:color="auto"/>
        <w:right w:val="none" w:sz="0" w:space="0" w:color="auto"/>
      </w:divBdr>
    </w:div>
    <w:div w:id="1396468593">
      <w:bodyDiv w:val="1"/>
      <w:marLeft w:val="0"/>
      <w:marRight w:val="0"/>
      <w:marTop w:val="0"/>
      <w:marBottom w:val="0"/>
      <w:divBdr>
        <w:top w:val="none" w:sz="0" w:space="0" w:color="auto"/>
        <w:left w:val="none" w:sz="0" w:space="0" w:color="auto"/>
        <w:bottom w:val="none" w:sz="0" w:space="0" w:color="auto"/>
        <w:right w:val="none" w:sz="0" w:space="0" w:color="auto"/>
      </w:divBdr>
    </w:div>
    <w:div w:id="1405033791">
      <w:bodyDiv w:val="1"/>
      <w:marLeft w:val="0"/>
      <w:marRight w:val="0"/>
      <w:marTop w:val="0"/>
      <w:marBottom w:val="0"/>
      <w:divBdr>
        <w:top w:val="none" w:sz="0" w:space="0" w:color="auto"/>
        <w:left w:val="none" w:sz="0" w:space="0" w:color="auto"/>
        <w:bottom w:val="none" w:sz="0" w:space="0" w:color="auto"/>
        <w:right w:val="none" w:sz="0" w:space="0" w:color="auto"/>
      </w:divBdr>
    </w:div>
    <w:div w:id="1406994832">
      <w:bodyDiv w:val="1"/>
      <w:marLeft w:val="0"/>
      <w:marRight w:val="0"/>
      <w:marTop w:val="0"/>
      <w:marBottom w:val="0"/>
      <w:divBdr>
        <w:top w:val="none" w:sz="0" w:space="0" w:color="auto"/>
        <w:left w:val="none" w:sz="0" w:space="0" w:color="auto"/>
        <w:bottom w:val="none" w:sz="0" w:space="0" w:color="auto"/>
        <w:right w:val="none" w:sz="0" w:space="0" w:color="auto"/>
      </w:divBdr>
    </w:div>
    <w:div w:id="1418284686">
      <w:bodyDiv w:val="1"/>
      <w:marLeft w:val="0"/>
      <w:marRight w:val="0"/>
      <w:marTop w:val="0"/>
      <w:marBottom w:val="0"/>
      <w:divBdr>
        <w:top w:val="none" w:sz="0" w:space="0" w:color="auto"/>
        <w:left w:val="none" w:sz="0" w:space="0" w:color="auto"/>
        <w:bottom w:val="none" w:sz="0" w:space="0" w:color="auto"/>
        <w:right w:val="none" w:sz="0" w:space="0" w:color="auto"/>
      </w:divBdr>
    </w:div>
    <w:div w:id="1421298170">
      <w:bodyDiv w:val="1"/>
      <w:marLeft w:val="0"/>
      <w:marRight w:val="0"/>
      <w:marTop w:val="0"/>
      <w:marBottom w:val="0"/>
      <w:divBdr>
        <w:top w:val="none" w:sz="0" w:space="0" w:color="auto"/>
        <w:left w:val="none" w:sz="0" w:space="0" w:color="auto"/>
        <w:bottom w:val="none" w:sz="0" w:space="0" w:color="auto"/>
        <w:right w:val="none" w:sz="0" w:space="0" w:color="auto"/>
      </w:divBdr>
    </w:div>
    <w:div w:id="1433360856">
      <w:bodyDiv w:val="1"/>
      <w:marLeft w:val="0"/>
      <w:marRight w:val="0"/>
      <w:marTop w:val="0"/>
      <w:marBottom w:val="0"/>
      <w:divBdr>
        <w:top w:val="none" w:sz="0" w:space="0" w:color="auto"/>
        <w:left w:val="none" w:sz="0" w:space="0" w:color="auto"/>
        <w:bottom w:val="none" w:sz="0" w:space="0" w:color="auto"/>
        <w:right w:val="none" w:sz="0" w:space="0" w:color="auto"/>
      </w:divBdr>
    </w:div>
    <w:div w:id="1449550299">
      <w:bodyDiv w:val="1"/>
      <w:marLeft w:val="0"/>
      <w:marRight w:val="0"/>
      <w:marTop w:val="0"/>
      <w:marBottom w:val="0"/>
      <w:divBdr>
        <w:top w:val="none" w:sz="0" w:space="0" w:color="auto"/>
        <w:left w:val="none" w:sz="0" w:space="0" w:color="auto"/>
        <w:bottom w:val="none" w:sz="0" w:space="0" w:color="auto"/>
        <w:right w:val="none" w:sz="0" w:space="0" w:color="auto"/>
      </w:divBdr>
    </w:div>
    <w:div w:id="1458596528">
      <w:bodyDiv w:val="1"/>
      <w:marLeft w:val="0"/>
      <w:marRight w:val="0"/>
      <w:marTop w:val="0"/>
      <w:marBottom w:val="0"/>
      <w:divBdr>
        <w:top w:val="none" w:sz="0" w:space="0" w:color="auto"/>
        <w:left w:val="none" w:sz="0" w:space="0" w:color="auto"/>
        <w:bottom w:val="none" w:sz="0" w:space="0" w:color="auto"/>
        <w:right w:val="none" w:sz="0" w:space="0" w:color="auto"/>
      </w:divBdr>
    </w:div>
    <w:div w:id="1460031500">
      <w:bodyDiv w:val="1"/>
      <w:marLeft w:val="0"/>
      <w:marRight w:val="0"/>
      <w:marTop w:val="0"/>
      <w:marBottom w:val="0"/>
      <w:divBdr>
        <w:top w:val="none" w:sz="0" w:space="0" w:color="auto"/>
        <w:left w:val="none" w:sz="0" w:space="0" w:color="auto"/>
        <w:bottom w:val="none" w:sz="0" w:space="0" w:color="auto"/>
        <w:right w:val="none" w:sz="0" w:space="0" w:color="auto"/>
      </w:divBdr>
    </w:div>
    <w:div w:id="1462067926">
      <w:bodyDiv w:val="1"/>
      <w:marLeft w:val="0"/>
      <w:marRight w:val="0"/>
      <w:marTop w:val="0"/>
      <w:marBottom w:val="0"/>
      <w:divBdr>
        <w:top w:val="none" w:sz="0" w:space="0" w:color="auto"/>
        <w:left w:val="none" w:sz="0" w:space="0" w:color="auto"/>
        <w:bottom w:val="none" w:sz="0" w:space="0" w:color="auto"/>
        <w:right w:val="none" w:sz="0" w:space="0" w:color="auto"/>
      </w:divBdr>
    </w:div>
    <w:div w:id="1462188512">
      <w:bodyDiv w:val="1"/>
      <w:marLeft w:val="0"/>
      <w:marRight w:val="0"/>
      <w:marTop w:val="0"/>
      <w:marBottom w:val="0"/>
      <w:divBdr>
        <w:top w:val="none" w:sz="0" w:space="0" w:color="auto"/>
        <w:left w:val="none" w:sz="0" w:space="0" w:color="auto"/>
        <w:bottom w:val="none" w:sz="0" w:space="0" w:color="auto"/>
        <w:right w:val="none" w:sz="0" w:space="0" w:color="auto"/>
      </w:divBdr>
    </w:div>
    <w:div w:id="1463230133">
      <w:bodyDiv w:val="1"/>
      <w:marLeft w:val="0"/>
      <w:marRight w:val="0"/>
      <w:marTop w:val="0"/>
      <w:marBottom w:val="0"/>
      <w:divBdr>
        <w:top w:val="none" w:sz="0" w:space="0" w:color="auto"/>
        <w:left w:val="none" w:sz="0" w:space="0" w:color="auto"/>
        <w:bottom w:val="none" w:sz="0" w:space="0" w:color="auto"/>
        <w:right w:val="none" w:sz="0" w:space="0" w:color="auto"/>
      </w:divBdr>
    </w:div>
    <w:div w:id="1467818461">
      <w:bodyDiv w:val="1"/>
      <w:marLeft w:val="0"/>
      <w:marRight w:val="0"/>
      <w:marTop w:val="0"/>
      <w:marBottom w:val="0"/>
      <w:divBdr>
        <w:top w:val="none" w:sz="0" w:space="0" w:color="auto"/>
        <w:left w:val="none" w:sz="0" w:space="0" w:color="auto"/>
        <w:bottom w:val="none" w:sz="0" w:space="0" w:color="auto"/>
        <w:right w:val="none" w:sz="0" w:space="0" w:color="auto"/>
      </w:divBdr>
    </w:div>
    <w:div w:id="1495297960">
      <w:bodyDiv w:val="1"/>
      <w:marLeft w:val="0"/>
      <w:marRight w:val="0"/>
      <w:marTop w:val="0"/>
      <w:marBottom w:val="0"/>
      <w:divBdr>
        <w:top w:val="none" w:sz="0" w:space="0" w:color="auto"/>
        <w:left w:val="none" w:sz="0" w:space="0" w:color="auto"/>
        <w:bottom w:val="none" w:sz="0" w:space="0" w:color="auto"/>
        <w:right w:val="none" w:sz="0" w:space="0" w:color="auto"/>
      </w:divBdr>
    </w:div>
    <w:div w:id="1506361797">
      <w:bodyDiv w:val="1"/>
      <w:marLeft w:val="0"/>
      <w:marRight w:val="0"/>
      <w:marTop w:val="0"/>
      <w:marBottom w:val="0"/>
      <w:divBdr>
        <w:top w:val="none" w:sz="0" w:space="0" w:color="auto"/>
        <w:left w:val="none" w:sz="0" w:space="0" w:color="auto"/>
        <w:bottom w:val="none" w:sz="0" w:space="0" w:color="auto"/>
        <w:right w:val="none" w:sz="0" w:space="0" w:color="auto"/>
      </w:divBdr>
    </w:div>
    <w:div w:id="1524978659">
      <w:bodyDiv w:val="1"/>
      <w:marLeft w:val="0"/>
      <w:marRight w:val="0"/>
      <w:marTop w:val="0"/>
      <w:marBottom w:val="0"/>
      <w:divBdr>
        <w:top w:val="none" w:sz="0" w:space="0" w:color="auto"/>
        <w:left w:val="none" w:sz="0" w:space="0" w:color="auto"/>
        <w:bottom w:val="none" w:sz="0" w:space="0" w:color="auto"/>
        <w:right w:val="none" w:sz="0" w:space="0" w:color="auto"/>
      </w:divBdr>
    </w:div>
    <w:div w:id="1533690943">
      <w:bodyDiv w:val="1"/>
      <w:marLeft w:val="0"/>
      <w:marRight w:val="0"/>
      <w:marTop w:val="0"/>
      <w:marBottom w:val="0"/>
      <w:divBdr>
        <w:top w:val="none" w:sz="0" w:space="0" w:color="auto"/>
        <w:left w:val="none" w:sz="0" w:space="0" w:color="auto"/>
        <w:bottom w:val="none" w:sz="0" w:space="0" w:color="auto"/>
        <w:right w:val="none" w:sz="0" w:space="0" w:color="auto"/>
      </w:divBdr>
    </w:div>
    <w:div w:id="1548252237">
      <w:bodyDiv w:val="1"/>
      <w:marLeft w:val="0"/>
      <w:marRight w:val="0"/>
      <w:marTop w:val="0"/>
      <w:marBottom w:val="0"/>
      <w:divBdr>
        <w:top w:val="none" w:sz="0" w:space="0" w:color="auto"/>
        <w:left w:val="none" w:sz="0" w:space="0" w:color="auto"/>
        <w:bottom w:val="none" w:sz="0" w:space="0" w:color="auto"/>
        <w:right w:val="none" w:sz="0" w:space="0" w:color="auto"/>
      </w:divBdr>
    </w:div>
    <w:div w:id="1556088201">
      <w:bodyDiv w:val="1"/>
      <w:marLeft w:val="0"/>
      <w:marRight w:val="0"/>
      <w:marTop w:val="0"/>
      <w:marBottom w:val="0"/>
      <w:divBdr>
        <w:top w:val="none" w:sz="0" w:space="0" w:color="auto"/>
        <w:left w:val="none" w:sz="0" w:space="0" w:color="auto"/>
        <w:bottom w:val="none" w:sz="0" w:space="0" w:color="auto"/>
        <w:right w:val="none" w:sz="0" w:space="0" w:color="auto"/>
      </w:divBdr>
    </w:div>
    <w:div w:id="1565141776">
      <w:bodyDiv w:val="1"/>
      <w:marLeft w:val="0"/>
      <w:marRight w:val="0"/>
      <w:marTop w:val="0"/>
      <w:marBottom w:val="0"/>
      <w:divBdr>
        <w:top w:val="none" w:sz="0" w:space="0" w:color="auto"/>
        <w:left w:val="none" w:sz="0" w:space="0" w:color="auto"/>
        <w:bottom w:val="none" w:sz="0" w:space="0" w:color="auto"/>
        <w:right w:val="none" w:sz="0" w:space="0" w:color="auto"/>
      </w:divBdr>
    </w:div>
    <w:div w:id="1613895243">
      <w:bodyDiv w:val="1"/>
      <w:marLeft w:val="0"/>
      <w:marRight w:val="0"/>
      <w:marTop w:val="0"/>
      <w:marBottom w:val="0"/>
      <w:divBdr>
        <w:top w:val="none" w:sz="0" w:space="0" w:color="auto"/>
        <w:left w:val="none" w:sz="0" w:space="0" w:color="auto"/>
        <w:bottom w:val="none" w:sz="0" w:space="0" w:color="auto"/>
        <w:right w:val="none" w:sz="0" w:space="0" w:color="auto"/>
      </w:divBdr>
    </w:div>
    <w:div w:id="1683169452">
      <w:bodyDiv w:val="1"/>
      <w:marLeft w:val="0"/>
      <w:marRight w:val="0"/>
      <w:marTop w:val="0"/>
      <w:marBottom w:val="0"/>
      <w:divBdr>
        <w:top w:val="none" w:sz="0" w:space="0" w:color="auto"/>
        <w:left w:val="none" w:sz="0" w:space="0" w:color="auto"/>
        <w:bottom w:val="none" w:sz="0" w:space="0" w:color="auto"/>
        <w:right w:val="none" w:sz="0" w:space="0" w:color="auto"/>
      </w:divBdr>
    </w:div>
    <w:div w:id="1721438666">
      <w:bodyDiv w:val="1"/>
      <w:marLeft w:val="0"/>
      <w:marRight w:val="0"/>
      <w:marTop w:val="0"/>
      <w:marBottom w:val="0"/>
      <w:divBdr>
        <w:top w:val="none" w:sz="0" w:space="0" w:color="auto"/>
        <w:left w:val="none" w:sz="0" w:space="0" w:color="auto"/>
        <w:bottom w:val="none" w:sz="0" w:space="0" w:color="auto"/>
        <w:right w:val="none" w:sz="0" w:space="0" w:color="auto"/>
      </w:divBdr>
    </w:div>
    <w:div w:id="1735663928">
      <w:bodyDiv w:val="1"/>
      <w:marLeft w:val="0"/>
      <w:marRight w:val="0"/>
      <w:marTop w:val="0"/>
      <w:marBottom w:val="0"/>
      <w:divBdr>
        <w:top w:val="none" w:sz="0" w:space="0" w:color="auto"/>
        <w:left w:val="none" w:sz="0" w:space="0" w:color="auto"/>
        <w:bottom w:val="none" w:sz="0" w:space="0" w:color="auto"/>
        <w:right w:val="none" w:sz="0" w:space="0" w:color="auto"/>
      </w:divBdr>
    </w:div>
    <w:div w:id="1738700614">
      <w:bodyDiv w:val="1"/>
      <w:marLeft w:val="0"/>
      <w:marRight w:val="0"/>
      <w:marTop w:val="0"/>
      <w:marBottom w:val="0"/>
      <w:divBdr>
        <w:top w:val="none" w:sz="0" w:space="0" w:color="auto"/>
        <w:left w:val="none" w:sz="0" w:space="0" w:color="auto"/>
        <w:bottom w:val="none" w:sz="0" w:space="0" w:color="auto"/>
        <w:right w:val="none" w:sz="0" w:space="0" w:color="auto"/>
      </w:divBdr>
    </w:div>
    <w:div w:id="1749497729">
      <w:bodyDiv w:val="1"/>
      <w:marLeft w:val="0"/>
      <w:marRight w:val="0"/>
      <w:marTop w:val="0"/>
      <w:marBottom w:val="0"/>
      <w:divBdr>
        <w:top w:val="none" w:sz="0" w:space="0" w:color="auto"/>
        <w:left w:val="none" w:sz="0" w:space="0" w:color="auto"/>
        <w:bottom w:val="none" w:sz="0" w:space="0" w:color="auto"/>
        <w:right w:val="none" w:sz="0" w:space="0" w:color="auto"/>
      </w:divBdr>
    </w:div>
    <w:div w:id="1749695587">
      <w:bodyDiv w:val="1"/>
      <w:marLeft w:val="0"/>
      <w:marRight w:val="0"/>
      <w:marTop w:val="0"/>
      <w:marBottom w:val="0"/>
      <w:divBdr>
        <w:top w:val="none" w:sz="0" w:space="0" w:color="auto"/>
        <w:left w:val="none" w:sz="0" w:space="0" w:color="auto"/>
        <w:bottom w:val="none" w:sz="0" w:space="0" w:color="auto"/>
        <w:right w:val="none" w:sz="0" w:space="0" w:color="auto"/>
      </w:divBdr>
    </w:div>
    <w:div w:id="1754548132">
      <w:bodyDiv w:val="1"/>
      <w:marLeft w:val="0"/>
      <w:marRight w:val="0"/>
      <w:marTop w:val="0"/>
      <w:marBottom w:val="0"/>
      <w:divBdr>
        <w:top w:val="none" w:sz="0" w:space="0" w:color="auto"/>
        <w:left w:val="none" w:sz="0" w:space="0" w:color="auto"/>
        <w:bottom w:val="none" w:sz="0" w:space="0" w:color="auto"/>
        <w:right w:val="none" w:sz="0" w:space="0" w:color="auto"/>
      </w:divBdr>
    </w:div>
    <w:div w:id="1762526191">
      <w:bodyDiv w:val="1"/>
      <w:marLeft w:val="0"/>
      <w:marRight w:val="0"/>
      <w:marTop w:val="0"/>
      <w:marBottom w:val="0"/>
      <w:divBdr>
        <w:top w:val="none" w:sz="0" w:space="0" w:color="auto"/>
        <w:left w:val="none" w:sz="0" w:space="0" w:color="auto"/>
        <w:bottom w:val="none" w:sz="0" w:space="0" w:color="auto"/>
        <w:right w:val="none" w:sz="0" w:space="0" w:color="auto"/>
      </w:divBdr>
    </w:div>
    <w:div w:id="1772359907">
      <w:bodyDiv w:val="1"/>
      <w:marLeft w:val="0"/>
      <w:marRight w:val="0"/>
      <w:marTop w:val="0"/>
      <w:marBottom w:val="0"/>
      <w:divBdr>
        <w:top w:val="none" w:sz="0" w:space="0" w:color="auto"/>
        <w:left w:val="none" w:sz="0" w:space="0" w:color="auto"/>
        <w:bottom w:val="none" w:sz="0" w:space="0" w:color="auto"/>
        <w:right w:val="none" w:sz="0" w:space="0" w:color="auto"/>
      </w:divBdr>
    </w:div>
    <w:div w:id="1802334281">
      <w:bodyDiv w:val="1"/>
      <w:marLeft w:val="0"/>
      <w:marRight w:val="0"/>
      <w:marTop w:val="0"/>
      <w:marBottom w:val="0"/>
      <w:divBdr>
        <w:top w:val="none" w:sz="0" w:space="0" w:color="auto"/>
        <w:left w:val="none" w:sz="0" w:space="0" w:color="auto"/>
        <w:bottom w:val="none" w:sz="0" w:space="0" w:color="auto"/>
        <w:right w:val="none" w:sz="0" w:space="0" w:color="auto"/>
      </w:divBdr>
    </w:div>
    <w:div w:id="1819758563">
      <w:bodyDiv w:val="1"/>
      <w:marLeft w:val="0"/>
      <w:marRight w:val="0"/>
      <w:marTop w:val="0"/>
      <w:marBottom w:val="0"/>
      <w:divBdr>
        <w:top w:val="none" w:sz="0" w:space="0" w:color="auto"/>
        <w:left w:val="none" w:sz="0" w:space="0" w:color="auto"/>
        <w:bottom w:val="none" w:sz="0" w:space="0" w:color="auto"/>
        <w:right w:val="none" w:sz="0" w:space="0" w:color="auto"/>
      </w:divBdr>
    </w:div>
    <w:div w:id="1841699661">
      <w:bodyDiv w:val="1"/>
      <w:marLeft w:val="0"/>
      <w:marRight w:val="0"/>
      <w:marTop w:val="0"/>
      <w:marBottom w:val="0"/>
      <w:divBdr>
        <w:top w:val="none" w:sz="0" w:space="0" w:color="auto"/>
        <w:left w:val="none" w:sz="0" w:space="0" w:color="auto"/>
        <w:bottom w:val="none" w:sz="0" w:space="0" w:color="auto"/>
        <w:right w:val="none" w:sz="0" w:space="0" w:color="auto"/>
      </w:divBdr>
    </w:div>
    <w:div w:id="1849053152">
      <w:bodyDiv w:val="1"/>
      <w:marLeft w:val="0"/>
      <w:marRight w:val="0"/>
      <w:marTop w:val="0"/>
      <w:marBottom w:val="0"/>
      <w:divBdr>
        <w:top w:val="none" w:sz="0" w:space="0" w:color="auto"/>
        <w:left w:val="none" w:sz="0" w:space="0" w:color="auto"/>
        <w:bottom w:val="none" w:sz="0" w:space="0" w:color="auto"/>
        <w:right w:val="none" w:sz="0" w:space="0" w:color="auto"/>
      </w:divBdr>
    </w:div>
    <w:div w:id="1881820834">
      <w:bodyDiv w:val="1"/>
      <w:marLeft w:val="0"/>
      <w:marRight w:val="0"/>
      <w:marTop w:val="0"/>
      <w:marBottom w:val="0"/>
      <w:divBdr>
        <w:top w:val="none" w:sz="0" w:space="0" w:color="auto"/>
        <w:left w:val="none" w:sz="0" w:space="0" w:color="auto"/>
        <w:bottom w:val="none" w:sz="0" w:space="0" w:color="auto"/>
        <w:right w:val="none" w:sz="0" w:space="0" w:color="auto"/>
      </w:divBdr>
    </w:div>
    <w:div w:id="1889799693">
      <w:bodyDiv w:val="1"/>
      <w:marLeft w:val="0"/>
      <w:marRight w:val="0"/>
      <w:marTop w:val="0"/>
      <w:marBottom w:val="0"/>
      <w:divBdr>
        <w:top w:val="none" w:sz="0" w:space="0" w:color="auto"/>
        <w:left w:val="none" w:sz="0" w:space="0" w:color="auto"/>
        <w:bottom w:val="none" w:sz="0" w:space="0" w:color="auto"/>
        <w:right w:val="none" w:sz="0" w:space="0" w:color="auto"/>
      </w:divBdr>
    </w:div>
    <w:div w:id="1893888013">
      <w:bodyDiv w:val="1"/>
      <w:marLeft w:val="0"/>
      <w:marRight w:val="0"/>
      <w:marTop w:val="0"/>
      <w:marBottom w:val="0"/>
      <w:divBdr>
        <w:top w:val="none" w:sz="0" w:space="0" w:color="auto"/>
        <w:left w:val="none" w:sz="0" w:space="0" w:color="auto"/>
        <w:bottom w:val="none" w:sz="0" w:space="0" w:color="auto"/>
        <w:right w:val="none" w:sz="0" w:space="0" w:color="auto"/>
      </w:divBdr>
    </w:div>
    <w:div w:id="1895384227">
      <w:bodyDiv w:val="1"/>
      <w:marLeft w:val="0"/>
      <w:marRight w:val="0"/>
      <w:marTop w:val="0"/>
      <w:marBottom w:val="0"/>
      <w:divBdr>
        <w:top w:val="none" w:sz="0" w:space="0" w:color="auto"/>
        <w:left w:val="none" w:sz="0" w:space="0" w:color="auto"/>
        <w:bottom w:val="none" w:sz="0" w:space="0" w:color="auto"/>
        <w:right w:val="none" w:sz="0" w:space="0" w:color="auto"/>
      </w:divBdr>
    </w:div>
    <w:div w:id="1900558650">
      <w:bodyDiv w:val="1"/>
      <w:marLeft w:val="0"/>
      <w:marRight w:val="0"/>
      <w:marTop w:val="0"/>
      <w:marBottom w:val="0"/>
      <w:divBdr>
        <w:top w:val="none" w:sz="0" w:space="0" w:color="auto"/>
        <w:left w:val="none" w:sz="0" w:space="0" w:color="auto"/>
        <w:bottom w:val="none" w:sz="0" w:space="0" w:color="auto"/>
        <w:right w:val="none" w:sz="0" w:space="0" w:color="auto"/>
      </w:divBdr>
    </w:div>
    <w:div w:id="1902785039">
      <w:bodyDiv w:val="1"/>
      <w:marLeft w:val="0"/>
      <w:marRight w:val="0"/>
      <w:marTop w:val="0"/>
      <w:marBottom w:val="0"/>
      <w:divBdr>
        <w:top w:val="none" w:sz="0" w:space="0" w:color="auto"/>
        <w:left w:val="none" w:sz="0" w:space="0" w:color="auto"/>
        <w:bottom w:val="none" w:sz="0" w:space="0" w:color="auto"/>
        <w:right w:val="none" w:sz="0" w:space="0" w:color="auto"/>
      </w:divBdr>
    </w:div>
    <w:div w:id="1913003971">
      <w:bodyDiv w:val="1"/>
      <w:marLeft w:val="0"/>
      <w:marRight w:val="0"/>
      <w:marTop w:val="0"/>
      <w:marBottom w:val="0"/>
      <w:divBdr>
        <w:top w:val="none" w:sz="0" w:space="0" w:color="auto"/>
        <w:left w:val="none" w:sz="0" w:space="0" w:color="auto"/>
        <w:bottom w:val="none" w:sz="0" w:space="0" w:color="auto"/>
        <w:right w:val="none" w:sz="0" w:space="0" w:color="auto"/>
      </w:divBdr>
    </w:div>
    <w:div w:id="1918592989">
      <w:bodyDiv w:val="1"/>
      <w:marLeft w:val="0"/>
      <w:marRight w:val="0"/>
      <w:marTop w:val="0"/>
      <w:marBottom w:val="0"/>
      <w:divBdr>
        <w:top w:val="none" w:sz="0" w:space="0" w:color="auto"/>
        <w:left w:val="none" w:sz="0" w:space="0" w:color="auto"/>
        <w:bottom w:val="none" w:sz="0" w:space="0" w:color="auto"/>
        <w:right w:val="none" w:sz="0" w:space="0" w:color="auto"/>
      </w:divBdr>
    </w:div>
    <w:div w:id="1940720461">
      <w:bodyDiv w:val="1"/>
      <w:marLeft w:val="0"/>
      <w:marRight w:val="0"/>
      <w:marTop w:val="0"/>
      <w:marBottom w:val="0"/>
      <w:divBdr>
        <w:top w:val="none" w:sz="0" w:space="0" w:color="auto"/>
        <w:left w:val="none" w:sz="0" w:space="0" w:color="auto"/>
        <w:bottom w:val="none" w:sz="0" w:space="0" w:color="auto"/>
        <w:right w:val="none" w:sz="0" w:space="0" w:color="auto"/>
      </w:divBdr>
    </w:div>
    <w:div w:id="1941837996">
      <w:bodyDiv w:val="1"/>
      <w:marLeft w:val="0"/>
      <w:marRight w:val="0"/>
      <w:marTop w:val="0"/>
      <w:marBottom w:val="0"/>
      <w:divBdr>
        <w:top w:val="none" w:sz="0" w:space="0" w:color="auto"/>
        <w:left w:val="none" w:sz="0" w:space="0" w:color="auto"/>
        <w:bottom w:val="none" w:sz="0" w:space="0" w:color="auto"/>
        <w:right w:val="none" w:sz="0" w:space="0" w:color="auto"/>
      </w:divBdr>
    </w:div>
    <w:div w:id="1947538608">
      <w:bodyDiv w:val="1"/>
      <w:marLeft w:val="0"/>
      <w:marRight w:val="0"/>
      <w:marTop w:val="0"/>
      <w:marBottom w:val="0"/>
      <w:divBdr>
        <w:top w:val="none" w:sz="0" w:space="0" w:color="auto"/>
        <w:left w:val="none" w:sz="0" w:space="0" w:color="auto"/>
        <w:bottom w:val="none" w:sz="0" w:space="0" w:color="auto"/>
        <w:right w:val="none" w:sz="0" w:space="0" w:color="auto"/>
      </w:divBdr>
    </w:div>
    <w:div w:id="1979727064">
      <w:bodyDiv w:val="1"/>
      <w:marLeft w:val="0"/>
      <w:marRight w:val="0"/>
      <w:marTop w:val="0"/>
      <w:marBottom w:val="0"/>
      <w:divBdr>
        <w:top w:val="none" w:sz="0" w:space="0" w:color="auto"/>
        <w:left w:val="none" w:sz="0" w:space="0" w:color="auto"/>
        <w:bottom w:val="none" w:sz="0" w:space="0" w:color="auto"/>
        <w:right w:val="none" w:sz="0" w:space="0" w:color="auto"/>
      </w:divBdr>
    </w:div>
    <w:div w:id="1988393416">
      <w:bodyDiv w:val="1"/>
      <w:marLeft w:val="0"/>
      <w:marRight w:val="0"/>
      <w:marTop w:val="0"/>
      <w:marBottom w:val="0"/>
      <w:divBdr>
        <w:top w:val="none" w:sz="0" w:space="0" w:color="auto"/>
        <w:left w:val="none" w:sz="0" w:space="0" w:color="auto"/>
        <w:bottom w:val="none" w:sz="0" w:space="0" w:color="auto"/>
        <w:right w:val="none" w:sz="0" w:space="0" w:color="auto"/>
      </w:divBdr>
    </w:div>
    <w:div w:id="1992253176">
      <w:bodyDiv w:val="1"/>
      <w:marLeft w:val="0"/>
      <w:marRight w:val="0"/>
      <w:marTop w:val="0"/>
      <w:marBottom w:val="0"/>
      <w:divBdr>
        <w:top w:val="none" w:sz="0" w:space="0" w:color="auto"/>
        <w:left w:val="none" w:sz="0" w:space="0" w:color="auto"/>
        <w:bottom w:val="none" w:sz="0" w:space="0" w:color="auto"/>
        <w:right w:val="none" w:sz="0" w:space="0" w:color="auto"/>
      </w:divBdr>
    </w:div>
    <w:div w:id="1995721230">
      <w:bodyDiv w:val="1"/>
      <w:marLeft w:val="0"/>
      <w:marRight w:val="0"/>
      <w:marTop w:val="0"/>
      <w:marBottom w:val="0"/>
      <w:divBdr>
        <w:top w:val="none" w:sz="0" w:space="0" w:color="auto"/>
        <w:left w:val="none" w:sz="0" w:space="0" w:color="auto"/>
        <w:bottom w:val="none" w:sz="0" w:space="0" w:color="auto"/>
        <w:right w:val="none" w:sz="0" w:space="0" w:color="auto"/>
      </w:divBdr>
    </w:div>
    <w:div w:id="2029986179">
      <w:bodyDiv w:val="1"/>
      <w:marLeft w:val="0"/>
      <w:marRight w:val="0"/>
      <w:marTop w:val="0"/>
      <w:marBottom w:val="0"/>
      <w:divBdr>
        <w:top w:val="none" w:sz="0" w:space="0" w:color="auto"/>
        <w:left w:val="none" w:sz="0" w:space="0" w:color="auto"/>
        <w:bottom w:val="none" w:sz="0" w:space="0" w:color="auto"/>
        <w:right w:val="none" w:sz="0" w:space="0" w:color="auto"/>
      </w:divBdr>
    </w:div>
    <w:div w:id="2088383658">
      <w:bodyDiv w:val="1"/>
      <w:marLeft w:val="0"/>
      <w:marRight w:val="0"/>
      <w:marTop w:val="0"/>
      <w:marBottom w:val="0"/>
      <w:divBdr>
        <w:top w:val="none" w:sz="0" w:space="0" w:color="auto"/>
        <w:left w:val="none" w:sz="0" w:space="0" w:color="auto"/>
        <w:bottom w:val="none" w:sz="0" w:space="0" w:color="auto"/>
        <w:right w:val="none" w:sz="0" w:space="0" w:color="auto"/>
      </w:divBdr>
    </w:div>
    <w:div w:id="2093967608">
      <w:bodyDiv w:val="1"/>
      <w:marLeft w:val="0"/>
      <w:marRight w:val="0"/>
      <w:marTop w:val="0"/>
      <w:marBottom w:val="0"/>
      <w:divBdr>
        <w:top w:val="none" w:sz="0" w:space="0" w:color="auto"/>
        <w:left w:val="none" w:sz="0" w:space="0" w:color="auto"/>
        <w:bottom w:val="none" w:sz="0" w:space="0" w:color="auto"/>
        <w:right w:val="none" w:sz="0" w:space="0" w:color="auto"/>
      </w:divBdr>
    </w:div>
    <w:div w:id="2098162150">
      <w:bodyDiv w:val="1"/>
      <w:marLeft w:val="0"/>
      <w:marRight w:val="0"/>
      <w:marTop w:val="0"/>
      <w:marBottom w:val="0"/>
      <w:divBdr>
        <w:top w:val="none" w:sz="0" w:space="0" w:color="auto"/>
        <w:left w:val="none" w:sz="0" w:space="0" w:color="auto"/>
        <w:bottom w:val="none" w:sz="0" w:space="0" w:color="auto"/>
        <w:right w:val="none" w:sz="0" w:space="0" w:color="auto"/>
      </w:divBdr>
    </w:div>
    <w:div w:id="2102681441">
      <w:bodyDiv w:val="1"/>
      <w:marLeft w:val="0"/>
      <w:marRight w:val="0"/>
      <w:marTop w:val="0"/>
      <w:marBottom w:val="0"/>
      <w:divBdr>
        <w:top w:val="none" w:sz="0" w:space="0" w:color="auto"/>
        <w:left w:val="none" w:sz="0" w:space="0" w:color="auto"/>
        <w:bottom w:val="none" w:sz="0" w:space="0" w:color="auto"/>
        <w:right w:val="none" w:sz="0" w:space="0" w:color="auto"/>
      </w:divBdr>
    </w:div>
    <w:div w:id="2111853111">
      <w:bodyDiv w:val="1"/>
      <w:marLeft w:val="0"/>
      <w:marRight w:val="0"/>
      <w:marTop w:val="0"/>
      <w:marBottom w:val="0"/>
      <w:divBdr>
        <w:top w:val="none" w:sz="0" w:space="0" w:color="auto"/>
        <w:left w:val="none" w:sz="0" w:space="0" w:color="auto"/>
        <w:bottom w:val="none" w:sz="0" w:space="0" w:color="auto"/>
        <w:right w:val="none" w:sz="0" w:space="0" w:color="auto"/>
      </w:divBdr>
    </w:div>
    <w:div w:id="2121339817">
      <w:bodyDiv w:val="1"/>
      <w:marLeft w:val="0"/>
      <w:marRight w:val="0"/>
      <w:marTop w:val="0"/>
      <w:marBottom w:val="0"/>
      <w:divBdr>
        <w:top w:val="none" w:sz="0" w:space="0" w:color="auto"/>
        <w:left w:val="none" w:sz="0" w:space="0" w:color="auto"/>
        <w:bottom w:val="none" w:sz="0" w:space="0" w:color="auto"/>
        <w:right w:val="none" w:sz="0" w:space="0" w:color="auto"/>
      </w:divBdr>
    </w:div>
    <w:div w:id="2131894649">
      <w:bodyDiv w:val="1"/>
      <w:marLeft w:val="0"/>
      <w:marRight w:val="0"/>
      <w:marTop w:val="0"/>
      <w:marBottom w:val="0"/>
      <w:divBdr>
        <w:top w:val="none" w:sz="0" w:space="0" w:color="auto"/>
        <w:left w:val="none" w:sz="0" w:space="0" w:color="auto"/>
        <w:bottom w:val="none" w:sz="0" w:space="0" w:color="auto"/>
        <w:right w:val="none" w:sz="0" w:space="0" w:color="auto"/>
      </w:divBdr>
    </w:div>
    <w:div w:id="2139641696">
      <w:bodyDiv w:val="1"/>
      <w:marLeft w:val="0"/>
      <w:marRight w:val="0"/>
      <w:marTop w:val="0"/>
      <w:marBottom w:val="0"/>
      <w:divBdr>
        <w:top w:val="none" w:sz="0" w:space="0" w:color="auto"/>
        <w:left w:val="none" w:sz="0" w:space="0" w:color="auto"/>
        <w:bottom w:val="none" w:sz="0" w:space="0" w:color="auto"/>
        <w:right w:val="none" w:sz="0" w:space="0" w:color="auto"/>
      </w:divBdr>
    </w:div>
    <w:div w:id="214187647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eader" Target="header4.xml"/><Relationship Id="rId26" Type="http://schemas.openxmlformats.org/officeDocument/2006/relationships/footer" Target="footer6.xml"/><Relationship Id="rId21" Type="http://schemas.openxmlformats.org/officeDocument/2006/relationships/footer" Target="footer5.xml"/><Relationship Id="rId34" Type="http://schemas.openxmlformats.org/officeDocument/2006/relationships/header" Target="header13.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header" Target="header3.xml"/><Relationship Id="rId25" Type="http://schemas.openxmlformats.org/officeDocument/2006/relationships/header" Target="header7.xml"/><Relationship Id="rId33" Type="http://schemas.openxmlformats.org/officeDocument/2006/relationships/header" Target="header12.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3.xml"/><Relationship Id="rId20" Type="http://schemas.openxmlformats.org/officeDocument/2006/relationships/header" Target="header5.xml"/><Relationship Id="rId29" Type="http://schemas.openxmlformats.org/officeDocument/2006/relationships/header" Target="header9.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header" Target="header6.xml"/><Relationship Id="rId32" Type="http://schemas.openxmlformats.org/officeDocument/2006/relationships/footer" Target="footer8.xml"/><Relationship Id="rId37"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header" Target="header2.xml"/><Relationship Id="rId23" Type="http://schemas.openxmlformats.org/officeDocument/2006/relationships/hyperlink" Target="http://www.go.ke" TargetMode="External"/><Relationship Id="rId28" Type="http://schemas.openxmlformats.org/officeDocument/2006/relationships/footer" Target="footer7.xml"/><Relationship Id="rId36" Type="http://schemas.openxmlformats.org/officeDocument/2006/relationships/header" Target="header14.xml"/><Relationship Id="rId10" Type="http://schemas.openxmlformats.org/officeDocument/2006/relationships/endnotes" Target="endnotes.xml"/><Relationship Id="rId19" Type="http://schemas.openxmlformats.org/officeDocument/2006/relationships/footer" Target="footer4.xml"/><Relationship Id="rId31" Type="http://schemas.openxmlformats.org/officeDocument/2006/relationships/header" Target="header1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hyperlink" Target="http://www.go.ke" TargetMode="External"/><Relationship Id="rId27" Type="http://schemas.openxmlformats.org/officeDocument/2006/relationships/header" Target="header8.xml"/><Relationship Id="rId30" Type="http://schemas.openxmlformats.org/officeDocument/2006/relationships/header" Target="header10.xml"/><Relationship Id="rId35" Type="http://schemas.openxmlformats.org/officeDocument/2006/relationships/footer" Target="footer9.xml"/><Relationship Id="rId8" Type="http://schemas.openxmlformats.org/officeDocument/2006/relationships/webSettings" Target="webSettings.xml"/><Relationship Id="rId3" Type="http://schemas.openxmlformats.org/officeDocument/2006/relationships/customXml" Target="../customXml/item3.xml"/></Relationships>
</file>

<file path=word/theme/theme1.xml><?xml version="1.0" encoding="utf-8"?>
<a:theme xmlns:a="http://schemas.openxmlformats.org/drawingml/2006/main" name="Headlines">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Headlines">
      <a:majorFont>
        <a:latin typeface="Century Schoolbook" panose="02040604050505020304"/>
        <a:ea typeface=""/>
        <a:cs typeface=""/>
      </a:majorFont>
      <a:minorFont>
        <a:latin typeface="Corbel" panose="020B0503020204020204"/>
        <a:ea typeface=""/>
        <a:cs typeface=""/>
      </a:minorFont>
    </a:fontScheme>
    <a:fmtScheme name="Headlines">
      <a:fillStyleLst>
        <a:solidFill>
          <a:schemeClr val="phClr"/>
        </a:solidFill>
        <a:solidFill>
          <a:schemeClr val="phClr">
            <a:tint val="67000"/>
            <a:satMod val="105000"/>
          </a:schemeClr>
        </a:solidFill>
        <a:gradFill rotWithShape="1">
          <a:gsLst>
            <a:gs pos="0">
              <a:schemeClr val="phClr">
                <a:tint val="100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6350" cap="flat" cmpd="sng" algn="in">
          <a:solidFill>
            <a:schemeClr val="phClr"/>
          </a:solidFill>
          <a:prstDash val="solid"/>
        </a:ln>
        <a:ln w="12700" cap="flat" cmpd="sng" algn="in">
          <a:solidFill>
            <a:schemeClr val="phClr"/>
          </a:solidFill>
          <a:prstDash val="solid"/>
        </a:ln>
        <a:ln w="19050" cap="flat" cmpd="sng" algn="in">
          <a:solidFill>
            <a:schemeClr val="phClr">
              <a:satMod val="150000"/>
            </a:schemeClr>
          </a:solidFill>
          <a:prstDash val="solid"/>
        </a:ln>
      </a:lnStyleLst>
      <a:effectStyleLst>
        <a:effectStyle>
          <a:effectLst/>
        </a:effectStyle>
        <a:effectStyle>
          <a:effectLst/>
        </a:effectStyle>
        <a:effectStyle>
          <a:effectLst>
            <a:innerShdw blurRad="88900" dist="25400" dir="10800000">
              <a:srgbClr val="000000">
                <a:alpha val="25000"/>
              </a:srgbClr>
            </a:innerShdw>
            <a:outerShdw blurRad="25400" dist="25400" dir="5400000" rotWithShape="0">
              <a:srgbClr val="FFFFFF">
                <a:alpha val="1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 id="{3841520A-25F2-4EB8-BE4C-611DB5ABEED9}" vid="{ECD25A4C-D97E-4C12-84B1-63580BFFAEE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2.xml><?xml version="1.0" encoding="utf-8"?>
<p:properties xmlns:p="http://schemas.microsoft.com/office/2006/metadata/properties" xmlns:xsi="http://www.w3.org/2001/XMLSchema-instance" xmlns:pc="http://schemas.microsoft.com/office/infopath/2007/PartnerControls">
  <documentManagement>
    <TaxCatchAll xmlns="4e413562-b8a4-4e3d-aeca-de063d2e60e3" xsi:nil="true"/>
    <lcf76f155ced4ddcb4097134ff3c332f xmlns="f8982c88-63dc-46b8-ad21-943f1a781ef4">
      <Terms xmlns="http://schemas.microsoft.com/office/infopath/2007/PartnerControls"/>
    </lcf76f155ced4ddcb4097134ff3c332f>
    <SharedWithUsers xmlns="4e413562-b8a4-4e3d-aeca-de063d2e60e3">
      <UserInfo>
        <DisplayName>Stanley Igati</DisplayName>
        <AccountId>15</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A0F8E0D2E0B95945AC3CC805F2389E0D" ma:contentTypeVersion="13" ma:contentTypeDescription="Create a new document." ma:contentTypeScope="" ma:versionID="39be3de2c5100ee320e8e9684be7a7f8">
  <xsd:schema xmlns:xsd="http://www.w3.org/2001/XMLSchema" xmlns:xs="http://www.w3.org/2001/XMLSchema" xmlns:p="http://schemas.microsoft.com/office/2006/metadata/properties" xmlns:ns2="f8982c88-63dc-46b8-ad21-943f1a781ef4" xmlns:ns3="4e413562-b8a4-4e3d-aeca-de063d2e60e3" targetNamespace="http://schemas.microsoft.com/office/2006/metadata/properties" ma:root="true" ma:fieldsID="66016d918d60e61b4c43ad91355c0d9d" ns2:_="" ns3:_="">
    <xsd:import namespace="f8982c88-63dc-46b8-ad21-943f1a781ef4"/>
    <xsd:import namespace="4e413562-b8a4-4e3d-aeca-de063d2e60e3"/>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ObjectDetectorVersions" minOccurs="0"/>
                <xsd:element ref="ns2:MediaServiceSearchPropertie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982c88-63dc-46b8-ad21-943f1a781ef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553f277c-8b9b-40f1-b70a-d1eb45345449"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e413562-b8a4-4e3d-aeca-de063d2e60e3"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de008bb7-08b3-4f7b-8079-3dface452e50}" ma:internalName="TaxCatchAll" ma:showField="CatchAllData" ma:web="4e413562-b8a4-4e3d-aeca-de063d2e60e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D200430-626E-4CA4-9F17-D3752C40FDB0}">
  <ds:schemaRefs>
    <ds:schemaRef ds:uri="http://schemas.openxmlformats.org/officeDocument/2006/bibliography"/>
  </ds:schemaRefs>
</ds:datastoreItem>
</file>

<file path=customXml/itemProps2.xml><?xml version="1.0" encoding="utf-8"?>
<ds:datastoreItem xmlns:ds="http://schemas.openxmlformats.org/officeDocument/2006/customXml" ds:itemID="{2E5ACE50-CF47-432D-B6C5-991E190AD36F}">
  <ds:schemaRefs>
    <ds:schemaRef ds:uri="http://schemas.microsoft.com/office/2006/metadata/properties"/>
    <ds:schemaRef ds:uri="http://schemas.microsoft.com/office/infopath/2007/PartnerControls"/>
    <ds:schemaRef ds:uri="4e413562-b8a4-4e3d-aeca-de063d2e60e3"/>
    <ds:schemaRef ds:uri="f8982c88-63dc-46b8-ad21-943f1a781ef4"/>
  </ds:schemaRefs>
</ds:datastoreItem>
</file>

<file path=customXml/itemProps3.xml><?xml version="1.0" encoding="utf-8"?>
<ds:datastoreItem xmlns:ds="http://schemas.openxmlformats.org/officeDocument/2006/customXml" ds:itemID="{0C2F2155-ED4E-432E-8968-44726A582A6C}">
  <ds:schemaRefs>
    <ds:schemaRef ds:uri="http://schemas.microsoft.com/sharepoint/v3/contenttype/forms"/>
  </ds:schemaRefs>
</ds:datastoreItem>
</file>

<file path=customXml/itemProps4.xml><?xml version="1.0" encoding="utf-8"?>
<ds:datastoreItem xmlns:ds="http://schemas.openxmlformats.org/officeDocument/2006/customXml" ds:itemID="{6A74F1F3-488E-47EC-A253-2F97577C27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982c88-63dc-46b8-ad21-943f1a781ef4"/>
    <ds:schemaRef ds:uri="4e413562-b8a4-4e3d-aeca-de063d2e60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251</TotalTime>
  <Pages>64</Pages>
  <Words>12092</Words>
  <Characters>68926</Characters>
  <Application>Microsoft Office Word</Application>
  <DocSecurity>0</DocSecurity>
  <Lines>574</Lines>
  <Paragraphs>161</Paragraphs>
  <ScaleCrop>false</ScaleCrop>
  <Company>TECHNO-WIZ</Company>
  <LinksUpToDate>false</LinksUpToDate>
  <CharactersWithSpaces>80857</CharactersWithSpaces>
  <SharedDoc>false</SharedDoc>
  <HLinks>
    <vt:vector size="84" baseType="variant">
      <vt:variant>
        <vt:i4>458836</vt:i4>
      </vt:variant>
      <vt:variant>
        <vt:i4>78</vt:i4>
      </vt:variant>
      <vt:variant>
        <vt:i4>0</vt:i4>
      </vt:variant>
      <vt:variant>
        <vt:i4>5</vt:i4>
      </vt:variant>
      <vt:variant>
        <vt:lpwstr>http://www.go.ke/</vt:lpwstr>
      </vt:variant>
      <vt:variant>
        <vt:lpwstr/>
      </vt:variant>
      <vt:variant>
        <vt:i4>458836</vt:i4>
      </vt:variant>
      <vt:variant>
        <vt:i4>75</vt:i4>
      </vt:variant>
      <vt:variant>
        <vt:i4>0</vt:i4>
      </vt:variant>
      <vt:variant>
        <vt:i4>5</vt:i4>
      </vt:variant>
      <vt:variant>
        <vt:lpwstr>http://www.go.ke/</vt:lpwstr>
      </vt:variant>
      <vt:variant>
        <vt:lpwstr/>
      </vt:variant>
      <vt:variant>
        <vt:i4>1310768</vt:i4>
      </vt:variant>
      <vt:variant>
        <vt:i4>68</vt:i4>
      </vt:variant>
      <vt:variant>
        <vt:i4>0</vt:i4>
      </vt:variant>
      <vt:variant>
        <vt:i4>5</vt:i4>
      </vt:variant>
      <vt:variant>
        <vt:lpwstr/>
      </vt:variant>
      <vt:variant>
        <vt:lpwstr>_Toc172713208</vt:lpwstr>
      </vt:variant>
      <vt:variant>
        <vt:i4>1310768</vt:i4>
      </vt:variant>
      <vt:variant>
        <vt:i4>62</vt:i4>
      </vt:variant>
      <vt:variant>
        <vt:i4>0</vt:i4>
      </vt:variant>
      <vt:variant>
        <vt:i4>5</vt:i4>
      </vt:variant>
      <vt:variant>
        <vt:lpwstr/>
      </vt:variant>
      <vt:variant>
        <vt:lpwstr>_Toc172713207</vt:lpwstr>
      </vt:variant>
      <vt:variant>
        <vt:i4>1310768</vt:i4>
      </vt:variant>
      <vt:variant>
        <vt:i4>56</vt:i4>
      </vt:variant>
      <vt:variant>
        <vt:i4>0</vt:i4>
      </vt:variant>
      <vt:variant>
        <vt:i4>5</vt:i4>
      </vt:variant>
      <vt:variant>
        <vt:lpwstr/>
      </vt:variant>
      <vt:variant>
        <vt:lpwstr>_Toc172713206</vt:lpwstr>
      </vt:variant>
      <vt:variant>
        <vt:i4>1310768</vt:i4>
      </vt:variant>
      <vt:variant>
        <vt:i4>50</vt:i4>
      </vt:variant>
      <vt:variant>
        <vt:i4>0</vt:i4>
      </vt:variant>
      <vt:variant>
        <vt:i4>5</vt:i4>
      </vt:variant>
      <vt:variant>
        <vt:lpwstr/>
      </vt:variant>
      <vt:variant>
        <vt:lpwstr>_Toc172713205</vt:lpwstr>
      </vt:variant>
      <vt:variant>
        <vt:i4>1310768</vt:i4>
      </vt:variant>
      <vt:variant>
        <vt:i4>44</vt:i4>
      </vt:variant>
      <vt:variant>
        <vt:i4>0</vt:i4>
      </vt:variant>
      <vt:variant>
        <vt:i4>5</vt:i4>
      </vt:variant>
      <vt:variant>
        <vt:lpwstr/>
      </vt:variant>
      <vt:variant>
        <vt:lpwstr>_Toc172713204</vt:lpwstr>
      </vt:variant>
      <vt:variant>
        <vt:i4>1310768</vt:i4>
      </vt:variant>
      <vt:variant>
        <vt:i4>38</vt:i4>
      </vt:variant>
      <vt:variant>
        <vt:i4>0</vt:i4>
      </vt:variant>
      <vt:variant>
        <vt:i4>5</vt:i4>
      </vt:variant>
      <vt:variant>
        <vt:lpwstr/>
      </vt:variant>
      <vt:variant>
        <vt:lpwstr>_Toc172713203</vt:lpwstr>
      </vt:variant>
      <vt:variant>
        <vt:i4>1310768</vt:i4>
      </vt:variant>
      <vt:variant>
        <vt:i4>32</vt:i4>
      </vt:variant>
      <vt:variant>
        <vt:i4>0</vt:i4>
      </vt:variant>
      <vt:variant>
        <vt:i4>5</vt:i4>
      </vt:variant>
      <vt:variant>
        <vt:lpwstr/>
      </vt:variant>
      <vt:variant>
        <vt:lpwstr>_Toc172713202</vt:lpwstr>
      </vt:variant>
      <vt:variant>
        <vt:i4>1310768</vt:i4>
      </vt:variant>
      <vt:variant>
        <vt:i4>26</vt:i4>
      </vt:variant>
      <vt:variant>
        <vt:i4>0</vt:i4>
      </vt:variant>
      <vt:variant>
        <vt:i4>5</vt:i4>
      </vt:variant>
      <vt:variant>
        <vt:lpwstr/>
      </vt:variant>
      <vt:variant>
        <vt:lpwstr>_Toc172713201</vt:lpwstr>
      </vt:variant>
      <vt:variant>
        <vt:i4>1310768</vt:i4>
      </vt:variant>
      <vt:variant>
        <vt:i4>20</vt:i4>
      </vt:variant>
      <vt:variant>
        <vt:i4>0</vt:i4>
      </vt:variant>
      <vt:variant>
        <vt:i4>5</vt:i4>
      </vt:variant>
      <vt:variant>
        <vt:lpwstr/>
      </vt:variant>
      <vt:variant>
        <vt:lpwstr>_Toc172713200</vt:lpwstr>
      </vt:variant>
      <vt:variant>
        <vt:i4>1900595</vt:i4>
      </vt:variant>
      <vt:variant>
        <vt:i4>14</vt:i4>
      </vt:variant>
      <vt:variant>
        <vt:i4>0</vt:i4>
      </vt:variant>
      <vt:variant>
        <vt:i4>5</vt:i4>
      </vt:variant>
      <vt:variant>
        <vt:lpwstr/>
      </vt:variant>
      <vt:variant>
        <vt:lpwstr>_Toc172713199</vt:lpwstr>
      </vt:variant>
      <vt:variant>
        <vt:i4>1900595</vt:i4>
      </vt:variant>
      <vt:variant>
        <vt:i4>8</vt:i4>
      </vt:variant>
      <vt:variant>
        <vt:i4>0</vt:i4>
      </vt:variant>
      <vt:variant>
        <vt:i4>5</vt:i4>
      </vt:variant>
      <vt:variant>
        <vt:lpwstr/>
      </vt:variant>
      <vt:variant>
        <vt:lpwstr>_Toc172713198</vt:lpwstr>
      </vt:variant>
      <vt:variant>
        <vt:i4>1900595</vt:i4>
      </vt:variant>
      <vt:variant>
        <vt:i4>2</vt:i4>
      </vt:variant>
      <vt:variant>
        <vt:i4>0</vt:i4>
      </vt:variant>
      <vt:variant>
        <vt:i4>5</vt:i4>
      </vt:variant>
      <vt:variant>
        <vt:lpwstr/>
      </vt:variant>
      <vt:variant>
        <vt:lpwstr>_Toc172713197</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WIYAKE WAKINI WELFARE ASSOCIATION</dc:title>
  <dc:subject/>
  <dc:creator>joash/edwin</dc:creator>
  <cp:keywords/>
  <cp:lastModifiedBy>Isaac</cp:lastModifiedBy>
  <cp:revision>385</cp:revision>
  <cp:lastPrinted>2021-06-23T08:33:00Z</cp:lastPrinted>
  <dcterms:created xsi:type="dcterms:W3CDTF">2024-06-20T14:00:00Z</dcterms:created>
  <dcterms:modified xsi:type="dcterms:W3CDTF">2024-10-09T05:43:00Z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0x010100A0F8E0D2E0B95945AC3CC805F2389E0D</vt:lpwstr>
  </property>
  <property fmtid="{D5CDD505-2E9C-101B-9397-08002B2CF9AE}" pid="3" name="MediaServiceImageTags">
    <vt:lpwstr/>
  </property>
</Properties>
</file>